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7" r:id="rId2"/>
    <p:sldId id="278" r:id="rId3"/>
    <p:sldId id="280" r:id="rId4"/>
    <p:sldId id="283" r:id="rId5"/>
    <p:sldId id="286" r:id="rId6"/>
    <p:sldId id="285" r:id="rId7"/>
    <p:sldId id="288" r:id="rId8"/>
    <p:sldId id="284" r:id="rId9"/>
    <p:sldId id="291" r:id="rId10"/>
    <p:sldId id="301" r:id="rId11"/>
    <p:sldId id="302" r:id="rId12"/>
    <p:sldId id="303" r:id="rId13"/>
    <p:sldId id="289" r:id="rId14"/>
    <p:sldId id="290" r:id="rId15"/>
    <p:sldId id="292" r:id="rId16"/>
    <p:sldId id="304" r:id="rId17"/>
    <p:sldId id="296" r:id="rId18"/>
    <p:sldId id="293" r:id="rId19"/>
    <p:sldId id="294" r:id="rId20"/>
    <p:sldId id="297" r:id="rId21"/>
    <p:sldId id="295" r:id="rId22"/>
    <p:sldId id="299" r:id="rId23"/>
    <p:sldId id="300" r:id="rId24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C0F"/>
    <a:srgbClr val="002B82"/>
    <a:srgbClr val="C75F09"/>
    <a:srgbClr val="C85F08"/>
    <a:srgbClr val="A95007"/>
    <a:srgbClr val="2E6EBC"/>
    <a:srgbClr val="6CA62C"/>
    <a:srgbClr val="E4931C"/>
    <a:srgbClr val="FFE89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syl.ru/misc/i/ai/143743/422315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quizizz.com/admin/quiz/start_new/5e1847ab269fd9001c80e35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91580" y="116632"/>
            <a:ext cx="8057616" cy="3630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уроку по учебному предмету «алгебра» в 8 классе на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тему «Преобразование выражений, содержащих операцию извлечения квадратного корня»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005064"/>
            <a:ext cx="3888432" cy="1368152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Тимина 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ветлана Валерьевна</a:t>
            </a:r>
          </a:p>
          <a:p>
            <a:pPr>
              <a:spcBef>
                <a:spcPts val="0"/>
              </a:spcBef>
              <a:buNone/>
            </a:pP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математики</a:t>
            </a:r>
          </a:p>
          <a:p>
            <a:pPr>
              <a:spcBef>
                <a:spcPts val="0"/>
              </a:spcBef>
              <a:buNone/>
            </a:pP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МАОУ СШ №8</a:t>
            </a:r>
          </a:p>
          <a:p>
            <a:pPr>
              <a:spcBef>
                <a:spcPts val="0"/>
              </a:spcBef>
              <a:buNone/>
            </a:pP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Кстово</a:t>
            </a:r>
          </a:p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6453336"/>
            <a:ext cx="1080120" cy="216024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24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Определитесь, кто из вас будет решать </a:t>
            </a:r>
            <a:r>
              <a:rPr lang="ru-RU" dirty="0" err="1"/>
              <a:t>Кросснамбер</a:t>
            </a:r>
            <a:r>
              <a:rPr lang="ru-RU" dirty="0"/>
              <a:t> по вертикали, а кто по горизонтали.</a:t>
            </a:r>
          </a:p>
          <a:p>
            <a:r>
              <a:rPr lang="ru-RU" dirty="0" err="1"/>
              <a:t>Кросснамбер</a:t>
            </a:r>
            <a:r>
              <a:rPr lang="ru-RU" dirty="0"/>
              <a:t> – один из видов числовых ребусов. В переводе с английского слово «</a:t>
            </a:r>
            <a:r>
              <a:rPr lang="ru-RU" dirty="0" err="1"/>
              <a:t>кросснамбер</a:t>
            </a:r>
            <a:r>
              <a:rPr lang="ru-RU" dirty="0"/>
              <a:t>» означает «</a:t>
            </a:r>
            <a:r>
              <a:rPr lang="ru-RU" dirty="0" err="1"/>
              <a:t>кресточислица</a:t>
            </a:r>
            <a:r>
              <a:rPr lang="ru-RU" dirty="0"/>
              <a:t>». При составлении </a:t>
            </a:r>
            <a:r>
              <a:rPr lang="ru-RU" dirty="0" err="1"/>
              <a:t>кросснамберов</a:t>
            </a:r>
            <a:r>
              <a:rPr lang="ru-RU" dirty="0"/>
              <a:t> применяется тот же принцип, что и при составлении кроссвордов: в каждую клетку вписывается один знак, «работающий» на горизонталь и на вертикаль. </a:t>
            </a:r>
          </a:p>
          <a:p>
            <a:r>
              <a:rPr lang="ru-RU" dirty="0"/>
              <a:t>В каждую клетку </a:t>
            </a:r>
            <a:r>
              <a:rPr lang="ru-RU" dirty="0" err="1"/>
              <a:t>кресточислицы</a:t>
            </a:r>
            <a:r>
              <a:rPr lang="ru-RU" dirty="0"/>
              <a:t> вписывается по одной цифре (0, 1, 2, 3, 4, 5, 6, 7, 8, 9). А чтобы не было путаницы, номера заданий обозначаются буквами. Числа, подлежащие отгадыванию, - только целые положительные; запись таких чисел не может начинаться с нуля (т.е. 42 нельзя записывать как 042). </a:t>
            </a:r>
          </a:p>
          <a:p>
            <a:r>
              <a:rPr lang="ru-RU" dirty="0"/>
              <a:t>Некоторые задания из </a:t>
            </a:r>
            <a:r>
              <a:rPr lang="ru-RU" dirty="0" err="1"/>
              <a:t>кросснамберов</a:t>
            </a:r>
            <a:r>
              <a:rPr lang="ru-RU" dirty="0"/>
              <a:t> могут показаться расплывчатыми и допускающими несколько (а иногда и очень много) ответов. Но таков стиль </a:t>
            </a:r>
            <a:r>
              <a:rPr lang="ru-RU" dirty="0" err="1"/>
              <a:t>кросснамберов</a:t>
            </a:r>
            <a:r>
              <a:rPr lang="ru-RU" dirty="0"/>
              <a:t>. Если бы они всегда давали только однозначные ответы, то это не было бы игрой.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279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24" y="615156"/>
            <a:ext cx="7122012" cy="53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90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08720"/>
            <a:ext cx="8550265" cy="443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09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56784" cy="100811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Кросснамбер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52558"/>
            <a:ext cx="4843174" cy="581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6461484"/>
            <a:ext cx="1080120" cy="216024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4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6461100"/>
            <a:ext cx="1080120" cy="216024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5767"/>
            <a:ext cx="5341008" cy="65613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23262" y="260648"/>
            <a:ext cx="492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8733" y="990790"/>
            <a:ext cx="492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28733" y="1550766"/>
            <a:ext cx="492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1577531"/>
            <a:ext cx="492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1487" y="1577531"/>
            <a:ext cx="492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6842" y="2223031"/>
            <a:ext cx="492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6155" y="2264596"/>
            <a:ext cx="492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1487" y="2264596"/>
            <a:ext cx="492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38052" y="3599268"/>
            <a:ext cx="492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16216" y="2947481"/>
            <a:ext cx="492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56842" y="2916307"/>
            <a:ext cx="492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16155" y="3599268"/>
            <a:ext cx="492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56842" y="3568645"/>
            <a:ext cx="492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80022" y="4338086"/>
            <a:ext cx="492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05956" y="4332915"/>
            <a:ext cx="492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99763" y="4338086"/>
            <a:ext cx="492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05956" y="4885132"/>
            <a:ext cx="492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23262" y="5654573"/>
            <a:ext cx="492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83768" y="3645024"/>
            <a:ext cx="492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56792" y="3645557"/>
            <a:ext cx="492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35896" y="3648754"/>
            <a:ext cx="492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05956" y="3599268"/>
            <a:ext cx="438052" cy="1177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1991014" y="3011724"/>
            <a:ext cx="492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30645" y="2997227"/>
            <a:ext cx="492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33942" y="2346972"/>
            <a:ext cx="492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00469" y="2320207"/>
            <a:ext cx="492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60218" y="2320207"/>
            <a:ext cx="492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486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3682752" cy="4525963"/>
              </a:xfrm>
            </p:spPr>
            <p:txBody>
              <a:bodyPr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marL="0" indent="0" algn="just">
                  <a:buNone/>
                </a:pPr>
                <a:r>
                  <a:rPr lang="ru-RU" b="1" dirty="0" smtClean="0">
                    <a:ln w="11430"/>
                    <a:solidFill>
                      <a:srgbClr val="002B82"/>
                    </a:solidFill>
                    <a:effectLst/>
                  </a:rPr>
                  <a:t>Вавилонские  ученые пожелали узнать, чему равна сторона квадрата, площадь которого равна 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n w="11430"/>
                            <a:solidFill>
                              <a:srgbClr val="002B8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n w="11430"/>
                            <a:solidFill>
                              <a:srgbClr val="002B82"/>
                            </a:solidFill>
                            <a:effectLst/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b="1" i="1" smtClean="0">
                            <a:ln w="11430"/>
                            <a:solidFill>
                              <a:srgbClr val="002B82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b="1" dirty="0" smtClean="0">
                    <a:ln w="11430"/>
                    <a:solidFill>
                      <a:srgbClr val="002B82"/>
                    </a:solidFill>
                    <a:effectLst/>
                  </a:rPr>
                  <a:t>. </a:t>
                </a:r>
                <a:endParaRPr lang="ru-RU" b="1" dirty="0">
                  <a:ln w="11430"/>
                  <a:solidFill>
                    <a:srgbClr val="002B8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3682752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 descr="&amp;kcy;&amp;vcy;&amp;acy;&amp;dcy;&amp;rcy;&amp;acy;&amp;tcy;&amp;ncy;&amp;ycy;&amp;jcy; &amp;kcy;&amp;ocy;&amp;rcy;&amp;iecy;&amp;ncy;&amp;softcy;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384376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7504" y="6453336"/>
            <a:ext cx="1080120" cy="216024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5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Ребята, а теперь давайте узнаем, кто первым нашел значение квадратного корня из числа 2?!  Более того именно этот ученный доказал, что корень из 2 – иррациональное число!</a:t>
            </a:r>
          </a:p>
          <a:p>
            <a:r>
              <a:rPr lang="ru-RU" dirty="0"/>
              <a:t>Давайте  решим </a:t>
            </a:r>
            <a:r>
              <a:rPr lang="ru-RU" dirty="0" smtClean="0"/>
              <a:t>примеры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346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2406"/>
            <a:ext cx="9036496" cy="613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80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i="1" dirty="0"/>
              <a:t>П</a:t>
            </a:r>
            <a:r>
              <a:rPr lang="ru-RU" b="1" i="1" dirty="0" smtClean="0"/>
              <a:t>ервое </a:t>
            </a:r>
            <a:r>
              <a:rPr lang="ru-RU" b="1" i="1" dirty="0"/>
              <a:t>доказательство существования иррациональных чисел  приписывается </a:t>
            </a:r>
            <a:r>
              <a:rPr lang="ru-RU" b="1" i="1" dirty="0" err="1">
                <a:solidFill>
                  <a:srgbClr val="DF3C0F"/>
                </a:solidFill>
              </a:rPr>
              <a:t>Гиппасу</a:t>
            </a:r>
            <a:r>
              <a:rPr lang="ru-RU" b="1" i="1" dirty="0">
                <a:solidFill>
                  <a:srgbClr val="DF3C0F"/>
                </a:solidFill>
              </a:rPr>
              <a:t> </a:t>
            </a:r>
            <a:r>
              <a:rPr lang="ru-RU" b="1" i="1" dirty="0"/>
              <a:t>из</a:t>
            </a:r>
            <a:r>
              <a:rPr lang="ru-RU" b="1" i="1" dirty="0">
                <a:solidFill>
                  <a:srgbClr val="DF3C0F"/>
                </a:solidFill>
              </a:rPr>
              <a:t> </a:t>
            </a:r>
            <a:r>
              <a:rPr lang="ru-RU" b="1" i="1" dirty="0" err="1"/>
              <a:t>Метапонта</a:t>
            </a:r>
            <a:r>
              <a:rPr lang="ru-RU" b="1" i="1" dirty="0"/>
              <a:t>, который жил (</a:t>
            </a:r>
            <a:r>
              <a:rPr lang="ru-RU" b="1" i="1" dirty="0" err="1"/>
              <a:t>ок</a:t>
            </a:r>
            <a:r>
              <a:rPr lang="ru-RU" b="1" i="1" dirty="0"/>
              <a:t>. 500 гг. до н. э</a:t>
            </a:r>
            <a:r>
              <a:rPr lang="ru-RU" b="1" i="1" dirty="0" smtClean="0"/>
              <a:t>.)</a:t>
            </a:r>
            <a:endParaRPr lang="ru-RU" b="1" dirty="0">
              <a:ln w="11430"/>
              <a:solidFill>
                <a:srgbClr val="002B82"/>
              </a:solidFill>
              <a:effectLst/>
            </a:endParaRPr>
          </a:p>
        </p:txBody>
      </p:sp>
      <p:pic>
        <p:nvPicPr>
          <p:cNvPr id="6" name="Рисунок 5" descr="Ippaso di Metapont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528392" cy="38164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6500223"/>
            <a:ext cx="1080120" cy="216024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2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08912" cy="7200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Дифференцированные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задания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08965" y="2708920"/>
            <a:ext cx="792088" cy="1800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367643" y="1352214"/>
                <a:ext cx="6318958" cy="1572730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ru-RU" sz="2800" dirty="0" smtClean="0"/>
              </a:p>
              <a:p>
                <a:pPr lvl="0" algn="ctr"/>
                <a:r>
                  <a:rPr lang="ru-RU" sz="2800" dirty="0" smtClean="0"/>
                  <a:t>Найдите </a:t>
                </a:r>
                <a:r>
                  <a:rPr lang="ru-RU" sz="2800" dirty="0"/>
                  <a:t>значение </a:t>
                </a:r>
                <a:r>
                  <a:rPr lang="ru-RU" sz="2800" dirty="0" smtClean="0"/>
                  <a:t>выражения:</a:t>
                </a:r>
              </a:p>
              <a:p>
                <a:pPr lvl="0" algn="ctr"/>
                <a14:m>
                  <m:oMath xmlns:m="http://schemas.openxmlformats.org/officeDocument/2006/math">
                    <m:d>
                      <m:d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8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8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2800" b="0" i="1" smtClean="0">
                                <a:latin typeface="Cambria Math"/>
                              </a:rPr>
                              <m:t>−2</m:t>
                            </m:r>
                          </m:den>
                        </m:f>
                        <m:r>
                          <a:rPr lang="ru-RU" sz="28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 i="1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ru-RU" sz="2800" i="1">
                                <a:latin typeface="Cambria Math"/>
                              </a:rPr>
                              <m:t>2+</m:t>
                            </m:r>
                            <m:rad>
                              <m:radPr>
                                <m:degHide m:val="on"/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8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ru-RU" sz="2800" i="1">
                        <a:latin typeface="Cambria Math"/>
                      </a:rPr>
                      <m:t>∙</m:t>
                    </m:r>
                    <m:d>
                      <m:d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a:rPr lang="ru-RU" sz="2800" i="1">
                            <a:latin typeface="Cambria Math"/>
                          </a:rPr>
                          <m:t>+9</m:t>
                        </m:r>
                      </m:e>
                    </m:d>
                  </m:oMath>
                </a14:m>
                <a:r>
                  <a:rPr lang="ru-RU" sz="3600" b="1" dirty="0" smtClean="0"/>
                  <a:t> </a:t>
                </a:r>
              </a:p>
              <a:p>
                <a:pPr algn="ctr"/>
                <a:endParaRPr lang="ru-RU" dirty="0"/>
              </a:p>
              <a:p>
                <a:pPr lvl="0" algn="ctr"/>
                <a:endParaRPr lang="ru-RU" dirty="0"/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643" y="1352214"/>
                <a:ext cx="6318958" cy="1572730"/>
              </a:xfrm>
              <a:prstGeom prst="rect">
                <a:avLst/>
              </a:prstGeom>
              <a:blipFill rotWithShape="1">
                <a:blip r:embed="rId2"/>
                <a:stretch>
                  <a:fillRect t="-45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1367642" y="2924944"/>
            <a:ext cx="6318957" cy="13681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367642" y="4293096"/>
                <a:ext cx="6318958" cy="172819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ru-RU" sz="3200" dirty="0" smtClean="0">
                    <a:solidFill>
                      <a:schemeClr val="tx1"/>
                    </a:solidFill>
                  </a:rPr>
                  <a:t>Выполните действия: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32</m:t>
                                </m:r>
                              </m:e>
                            </m:rad>
                            <m:r>
                              <a:rPr lang="ru-RU" sz="3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ru-RU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ru-RU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32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6,4</m:t>
                        </m:r>
                      </m:e>
                    </m:rad>
                    <m:r>
                      <a:rPr lang="ru-RU" sz="3200" i="1">
                        <a:solidFill>
                          <a:schemeClr val="tx1"/>
                        </a:solidFill>
                        <a:latin typeface="Cambria Math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ru-RU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e>
                    </m:rad>
                  </m:oMath>
                </a14:m>
                <a:endParaRPr lang="ru-RU" sz="3200" dirty="0">
                  <a:solidFill>
                    <a:schemeClr val="tx1"/>
                  </a:solidFill>
                </a:endParaRPr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642" y="4293096"/>
                <a:ext cx="6318958" cy="17281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95736" y="2932953"/>
                <a:ext cx="4896544" cy="1096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ru-RU" sz="3600" dirty="0" smtClean="0">
                    <a:solidFill>
                      <a:schemeClr val="tx1"/>
                    </a:solidFill>
                  </a:rPr>
                  <a:t>Выполните </a:t>
                </a:r>
                <a:r>
                  <a:rPr lang="ru-RU" sz="3600" dirty="0">
                    <a:solidFill>
                      <a:schemeClr val="tx1"/>
                    </a:solidFill>
                  </a:rPr>
                  <a:t>действия: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d>
                        <m:d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+4</m:t>
                          </m:r>
                          <m:rad>
                            <m:radPr>
                              <m:degHide m:val="on"/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932953"/>
                <a:ext cx="4896544" cy="1096326"/>
              </a:xfrm>
              <a:prstGeom prst="rect">
                <a:avLst/>
              </a:prstGeom>
              <a:blipFill rotWithShape="1">
                <a:blip r:embed="rId4"/>
                <a:stretch>
                  <a:fillRect t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539552" y="1676914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2" name="Объект 4"/>
          <p:cNvSpPr txBox="1">
            <a:spLocks/>
          </p:cNvSpPr>
          <p:nvPr/>
        </p:nvSpPr>
        <p:spPr>
          <a:xfrm>
            <a:off x="547936" y="1493168"/>
            <a:ext cx="792088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3600" b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Font typeface="Arial" pitchFamily="34" charset="0"/>
              <a:buNone/>
            </a:pP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7936" y="3293368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7936" y="4869160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6486369"/>
            <a:ext cx="1080120" cy="216024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239272" y="3090032"/>
                <a:ext cx="3706015" cy="103797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cap="none" spc="0" smtClean="0">
                          <a:ln w="11430"/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ru-RU" sz="5400" b="1" i="1" cap="none" spc="0" smtClean="0">
                              <a:ln w="11430"/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5400" b="1" i="1" cap="none" spc="0" smtClean="0">
                              <a:ln w="11430"/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𝟏𝟓</m:t>
                          </m:r>
                        </m:e>
                      </m:rad>
                      <m:r>
                        <a:rPr lang="ru-RU" sz="5400" b="1" i="1" cap="none" spc="0" smtClean="0">
                          <a:ln w="11430"/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ru-RU" sz="5400" b="1" i="1" cap="none" spc="0" smtClean="0">
                          <a:ln w="11430"/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𝟓𝟒</m:t>
                      </m:r>
                    </m:oMath>
                  </m:oMathPara>
                </a14:m>
                <a:endParaRPr lang="ru-RU" sz="5400" b="1" cap="none" spc="0" dirty="0">
                  <a:ln w="1143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272" y="3090032"/>
                <a:ext cx="3706015" cy="10379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7697542" y="4853880"/>
            <a:ext cx="877163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95563" y="1802119"/>
            <a:ext cx="1281121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- 78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49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23928" y="908720"/>
            <a:ext cx="4752528" cy="4608512"/>
          </a:xfrm>
        </p:spPr>
        <p:txBody>
          <a:bodyPr>
            <a:normAutofit/>
          </a:bodyPr>
          <a:lstStyle/>
          <a:p>
            <a:r>
              <a:rPr lang="ru-RU" sz="3200" dirty="0"/>
              <a:t>Выдающийся французский философ, ученый </a:t>
            </a:r>
            <a:r>
              <a:rPr lang="ru-RU" sz="3200" dirty="0" err="1"/>
              <a:t>Блез</a:t>
            </a:r>
            <a:r>
              <a:rPr lang="ru-RU" sz="3200" dirty="0"/>
              <a:t> Паскаль утверждал</a:t>
            </a:r>
            <a:r>
              <a:rPr lang="ru-RU" sz="3200" dirty="0" smtClean="0"/>
              <a:t>:</a:t>
            </a:r>
            <a:br>
              <a:rPr lang="ru-RU" sz="3200" dirty="0" smtClean="0"/>
            </a:b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«Величие </a:t>
            </a: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человека в его способности мыслить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1026" name="Picture 2" descr="C:\Users\home46\Desktop\открытый урок 8а класс\ДЛЯ ПРЕЗЕНТАЦИИ\8.01_Блез_Паскаль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2879666" cy="359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6453336"/>
            <a:ext cx="1080120" cy="216024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1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96752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Уровень </a:t>
            </a:r>
            <a:r>
              <a:rPr lang="ru-RU" sz="2000" b="1" dirty="0"/>
              <a:t>А – оценка «3», уровень В – оценка «4», уровень С – оценка «5».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2" y="1700808"/>
            <a:ext cx="890091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1542" y="6474955"/>
            <a:ext cx="1080120" cy="216024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28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480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Дерево Успеха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068"/>
            <a:ext cx="9115124" cy="5127258"/>
          </a:xfrm>
        </p:spPr>
      </p:pic>
      <p:sp>
        <p:nvSpPr>
          <p:cNvPr id="7" name="TextBox 6"/>
          <p:cNvSpPr txBox="1"/>
          <p:nvPr/>
        </p:nvSpPr>
        <p:spPr>
          <a:xfrm>
            <a:off x="6423960" y="1628800"/>
            <a:ext cx="27200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интересный.</a:t>
            </a:r>
          </a:p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все понял.</a:t>
            </a:r>
          </a:p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меня все получилось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98129" y="2889810"/>
            <a:ext cx="2945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понравился урок,</a:t>
            </a:r>
          </a:p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 я не со всем справился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6574" y="3861048"/>
            <a:ext cx="2897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скучно.</a:t>
            </a:r>
          </a:p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меня не все получилось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C:\Users\home46\Desktop\5cb50cdb62dd084e6472ef92630508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589" y="3068960"/>
            <a:ext cx="491985" cy="49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ome46\Desktop\деревья\яблок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53" y="1916832"/>
            <a:ext cx="631121" cy="52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home46\Desktop\29-292079_spring-leaf-transparent-png-clip-art-image-lea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46" y="4116401"/>
            <a:ext cx="492683" cy="37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8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46832" y="620688"/>
            <a:ext cx="805761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Праздник, посвященный квадратному корню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1772816"/>
            <a:ext cx="5616624" cy="3600400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Празднуется 9 раз в столетие</a:t>
            </a:r>
            <a:r>
              <a:rPr lang="ru-RU" sz="24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в день, когда и число,  и порядковый номер месяца является квадратным корнем из двух последних цифр  года. 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Например</a:t>
            </a:r>
            <a:r>
              <a:rPr lang="ru-RU" sz="2400" b="1" dirty="0">
                <a:solidFill>
                  <a:schemeClr val="tx1"/>
                </a:solidFill>
              </a:rPr>
              <a:t>: 2 февраля 2004 </a:t>
            </a:r>
            <a:r>
              <a:rPr lang="ru-RU" sz="2400" b="1" dirty="0" smtClean="0">
                <a:solidFill>
                  <a:schemeClr val="tx1"/>
                </a:solidFill>
              </a:rPr>
              <a:t>года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(02-02-04)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Впервые этот праздник </a:t>
            </a:r>
            <a:r>
              <a:rPr lang="ru-RU" sz="2400" b="1" dirty="0" smtClean="0">
                <a:solidFill>
                  <a:schemeClr val="tx1"/>
                </a:solidFill>
              </a:rPr>
              <a:t>отмечался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9 сентября 1981 года </a:t>
            </a:r>
            <a:r>
              <a:rPr lang="ru-RU" sz="2400" b="1" dirty="0">
                <a:solidFill>
                  <a:srgbClr val="FF0000"/>
                </a:solidFill>
              </a:rPr>
              <a:t>(09-09-81). </a:t>
            </a:r>
          </a:p>
          <a:p>
            <a:r>
              <a:rPr lang="ru-RU" sz="2400" dirty="0"/>
              <a:t> </a:t>
            </a:r>
          </a:p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6453336"/>
            <a:ext cx="1080120" cy="216024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99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10549" y="1340768"/>
            <a:ext cx="805761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Спасибо!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6453336"/>
            <a:ext cx="1080120" cy="216024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vesch1.ucoz.ru/_tbkp/adap_ind/1465295922_142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48880"/>
            <a:ext cx="366142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16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30175" y="692696"/>
            <a:ext cx="7306656" cy="129614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Древнегреческий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математик Фалес:</a:t>
            </a:r>
            <a:endParaRPr lang="ru-RU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31640" y="2060848"/>
            <a:ext cx="8064896" cy="439248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есть больше всего на свете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 –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Пространство.</a:t>
            </a:r>
          </a:p>
          <a:p>
            <a:pPr marL="0" indent="0">
              <a:buNone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- Что быстрее всего? – Ум.</a:t>
            </a:r>
          </a:p>
          <a:p>
            <a:pPr marL="0" indent="0">
              <a:buNone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- Что мудрее всего? – Время.</a:t>
            </a:r>
          </a:p>
          <a:p>
            <a:pPr marL="0" indent="0">
              <a:buNone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- Что приятнее всего? – Достичь желаемого.</a:t>
            </a:r>
          </a:p>
        </p:txBody>
      </p:sp>
      <p:pic>
        <p:nvPicPr>
          <p:cNvPr id="2050" name="Picture 2" descr="C:\Users\home46\Desktop\sophok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46263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39" y="6489193"/>
            <a:ext cx="924869" cy="216024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08912" cy="7200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Решите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анограмму</a:t>
            </a:r>
            <a:endParaRPr lang="ru-RU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7584" y="1764548"/>
            <a:ext cx="7632848" cy="375268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 – ЗО – РА – ПРЕ – НИЕ – ВА      </a:t>
            </a:r>
            <a:endParaRPr lang="ru-RU" sz="3600" b="1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3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НИЙ </a:t>
            </a:r>
            <a:r>
              <a:rPr lang="ru-RU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РА – ВЫ</a:t>
            </a:r>
            <a:r>
              <a:rPr lang="ru-RU" sz="3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</a:t>
            </a:r>
            <a:r>
              <a:rPr lang="ru-RU" sz="3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                          </a:t>
            </a:r>
          </a:p>
          <a:p>
            <a:pPr marL="0" indent="0">
              <a:buNone/>
            </a:pPr>
            <a:r>
              <a:rPr lang="ru-RU" sz="3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ЩИХ </a:t>
            </a:r>
            <a:r>
              <a:rPr lang="ru-RU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ДЕР – ЖА – СО                      </a:t>
            </a:r>
            <a:endParaRPr lang="ru-RU" sz="3600" b="1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3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РАТ </a:t>
            </a:r>
            <a:r>
              <a:rPr lang="ru-RU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КВ – НЫЕ – АД                    </a:t>
            </a:r>
            <a:endParaRPr lang="ru-RU" sz="3600" b="1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3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 </a:t>
            </a:r>
            <a:r>
              <a:rPr lang="ru-RU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КО – </a:t>
            </a:r>
            <a:r>
              <a:rPr lang="ru-RU" sz="3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36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6500223"/>
            <a:ext cx="1080120" cy="216024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5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46832" y="116632"/>
            <a:ext cx="8057616" cy="3630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«Преобразование выражений, содержащих операцию извлечения квадратного корня»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005064"/>
            <a:ext cx="3888432" cy="1368152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6453336"/>
            <a:ext cx="1080120" cy="216024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37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08912" cy="720080"/>
          </a:xfrm>
        </p:spPr>
        <p:txBody>
          <a:bodyPr>
            <a:normAutofit/>
          </a:bodyPr>
          <a:lstStyle/>
          <a:p>
            <a:endParaRPr lang="ru-RU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340768"/>
                <a:ext cx="7632848" cy="3752684"/>
              </a:xfrm>
            </p:spPr>
            <p:txBody>
              <a:bodyPr>
                <a:no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marL="0" indent="0">
                  <a:buNone/>
                </a:pPr>
                <a:r>
                  <a:rPr lang="ru-RU" sz="3600" b="1" dirty="0" smtClean="0">
                    <a:ln w="11430"/>
                    <a:solidFill>
                      <a:srgbClr val="DF3C0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Арифметическим корнем </a:t>
                </a:r>
                <a:r>
                  <a:rPr lang="ru-RU" sz="3600" b="1" dirty="0" smtClean="0">
                    <a:ln w="1143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из неотрицательного числа </a:t>
                </a:r>
                <a:r>
                  <a:rPr lang="ru-RU" sz="3600" b="1" i="1" dirty="0" smtClean="0">
                    <a:ln w="1143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а, </a:t>
                </a:r>
                <a:r>
                  <a:rPr lang="ru-RU" sz="3600" b="1" dirty="0" smtClean="0">
                    <a:ln w="1143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называется такое неотрицательное число, квадрат которого равен </a:t>
                </a:r>
                <a:r>
                  <a:rPr lang="ru-RU" sz="3600" b="1" i="1" dirty="0" smtClean="0">
                    <a:ln w="1143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а.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600" b="1" i="1" smtClean="0">
                            <a:ln w="11430"/>
                            <a:solidFill>
                              <a:srgbClr val="0070C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ru-RU" sz="3600" b="1" i="1" smtClean="0">
                            <a:ln w="11430"/>
                            <a:solidFill>
                              <a:srgbClr val="0070C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а</m:t>
                        </m:r>
                      </m:e>
                    </m:rad>
                    <m:r>
                      <a:rPr lang="ru-RU" sz="3600" b="1" i="1" smtClean="0">
                        <a:ln w="11430"/>
                        <a:solidFill>
                          <a:srgbClr val="0070C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=в </m:t>
                    </m:r>
                  </m:oMath>
                </a14:m>
                <a:r>
                  <a:rPr lang="ru-RU" sz="3600" b="1" i="1" dirty="0" smtClean="0">
                    <a:ln w="11430"/>
                    <a:solidFill>
                      <a:srgbClr val="0070C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, </a:t>
                </a:r>
                <a:r>
                  <a:rPr lang="ru-RU" sz="3600" b="1" dirty="0" smtClean="0">
                    <a:ln w="11430"/>
                    <a:solidFill>
                      <a:srgbClr val="0070C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в</a:t>
                </a:r>
                <a:r>
                  <a:rPr lang="ru-RU" sz="3600" b="1" baseline="30000" dirty="0" smtClean="0">
                    <a:ln w="11430"/>
                    <a:solidFill>
                      <a:srgbClr val="0070C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2</a:t>
                </a:r>
                <a:r>
                  <a:rPr lang="ru-RU" sz="3600" b="1" dirty="0" smtClean="0">
                    <a:ln w="11430"/>
                    <a:solidFill>
                      <a:srgbClr val="0070C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=а , </a:t>
                </a:r>
                <a:r>
                  <a:rPr lang="ru-RU" sz="3600" b="1" dirty="0">
                    <a:ln w="11430"/>
                    <a:solidFill>
                      <a:srgbClr val="0070C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в</a:t>
                </a:r>
                <a14:m>
                  <m:oMath xmlns:m="http://schemas.openxmlformats.org/officeDocument/2006/math">
                    <m:r>
                      <a:rPr lang="ru-RU" sz="3600" b="1" i="1">
                        <a:ln w="11430"/>
                        <a:solidFill>
                          <a:srgbClr val="0070C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≥</m:t>
                    </m:r>
                  </m:oMath>
                </a14:m>
                <a:r>
                  <a:rPr lang="ru-RU" sz="3600" b="1" dirty="0">
                    <a:ln w="11430"/>
                    <a:solidFill>
                      <a:srgbClr val="0070C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</a:t>
                </a:r>
                <a:r>
                  <a:rPr lang="ru-RU" sz="3600" b="1" dirty="0" smtClean="0">
                    <a:ln w="11430"/>
                    <a:solidFill>
                      <a:srgbClr val="0070C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0. </a:t>
                </a:r>
                <a:endParaRPr lang="ru-RU" sz="3600" b="1" i="1" dirty="0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340768"/>
                <a:ext cx="7632848" cy="3752684"/>
              </a:xfrm>
              <a:blipFill rotWithShape="1">
                <a:blip r:embed="rId3"/>
                <a:stretch>
                  <a:fillRect l="-3035" t="-3084" r="-2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Скругленный прямоугольник 1"/>
          <p:cNvSpPr/>
          <p:nvPr/>
        </p:nvSpPr>
        <p:spPr>
          <a:xfrm>
            <a:off x="827584" y="2564904"/>
            <a:ext cx="7704856" cy="194421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6453336"/>
            <a:ext cx="1080120" cy="216024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02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08912" cy="72008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1430"/>
                <a:solidFill>
                  <a:srgbClr val="DF3C0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Свойства квадратного корня: </a:t>
            </a:r>
            <a:r>
              <a:rPr lang="ru-RU" sz="3600" b="1" i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i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24744"/>
                <a:ext cx="8352928" cy="4968552"/>
              </a:xfrm>
            </p:spPr>
            <p:txBody>
              <a:bodyPr>
                <a:no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marL="742950" indent="-742950"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600" b="1" i="1" smtClean="0">
                            <a:ln w="11430"/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600" b="1" i="1">
                            <a:ln w="11430"/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  <m:r>
                          <a:rPr lang="ru-RU" sz="3600" b="1" i="1">
                            <a:ln w="11430"/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∙</m:t>
                        </m:r>
                        <m:r>
                          <a:rPr lang="ru-RU" sz="3600" b="1" i="1">
                            <a:ln w="11430"/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𝒃</m:t>
                        </m:r>
                      </m:e>
                    </m:rad>
                    <m:r>
                      <a:rPr lang="ru-RU" sz="3600" b="1" i="1">
                        <a:ln w="1143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3600" b="1" i="1">
                            <a:ln w="11430"/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600" b="1" i="1">
                            <a:ln w="11430"/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</m:e>
                    </m:rad>
                    <m:r>
                      <a:rPr lang="ru-RU" sz="3600" b="1" i="1">
                        <a:ln w="1143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ru-RU" sz="3600" b="1" i="1">
                            <a:ln w="11430"/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600" b="1" i="1">
                            <a:ln w="11430"/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𝒃</m:t>
                        </m:r>
                      </m:e>
                    </m:rad>
                  </m:oMath>
                </a14:m>
                <a:r>
                  <a:rPr lang="ru-RU" sz="3600" b="1" i="1" dirty="0">
                    <a:ln w="1143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</a:t>
                </a:r>
                <a:r>
                  <a:rPr lang="ru-RU" sz="3600" b="1" i="1" dirty="0" smtClean="0">
                    <a:ln w="11430"/>
                    <a:solidFill>
                      <a:schemeClr val="accent2">
                        <a:lumMod val="50000"/>
                      </a:schemeClr>
                    </a:solidFill>
                    <a:effectLst/>
                  </a:rPr>
                  <a:t>если </a:t>
                </a:r>
                <a14:m>
                  <m:oMath xmlns:m="http://schemas.openxmlformats.org/officeDocument/2006/math">
                    <m:r>
                      <a:rPr lang="ru-RU" sz="3600" b="1" i="1">
                        <a:ln w="11430"/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/>
                      </a:rPr>
                      <m:t>𝒂</m:t>
                    </m:r>
                    <m:r>
                      <a:rPr lang="ru-RU" sz="3600" b="1" i="1">
                        <a:ln w="11430"/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/>
                      </a:rPr>
                      <m:t>≥</m:t>
                    </m:r>
                    <m:r>
                      <a:rPr lang="ru-RU" sz="3600" b="1" i="1">
                        <a:ln w="11430"/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/>
                      </a:rPr>
                      <m:t>𝟎</m:t>
                    </m:r>
                  </m:oMath>
                </a14:m>
                <a:r>
                  <a:rPr lang="ru-RU" sz="3600" b="1" i="1" dirty="0">
                    <a:ln w="11430"/>
                    <a:solidFill>
                      <a:schemeClr val="accent2">
                        <a:lumMod val="50000"/>
                      </a:schemeClr>
                    </a:solidFill>
                    <a:effectLst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3600" b="1" i="1">
                        <a:ln w="11430"/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/>
                      </a:rPr>
                      <m:t>𝒃</m:t>
                    </m:r>
                    <m:r>
                      <a:rPr lang="ru-RU" sz="3600" b="1" i="1">
                        <a:ln w="11430"/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/>
                      </a:rPr>
                      <m:t>≥</m:t>
                    </m:r>
                    <m:r>
                      <a:rPr lang="ru-RU" sz="3600" b="1" i="1" smtClean="0">
                        <a:ln w="11430"/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/>
                      </a:rPr>
                      <m:t>𝟎</m:t>
                    </m:r>
                  </m:oMath>
                </a14:m>
                <a:endParaRPr lang="ru-RU" sz="3600" b="1" dirty="0" smtClean="0">
                  <a:ln w="11430"/>
                  <a:solidFill>
                    <a:schemeClr val="accent2">
                      <a:lumMod val="50000"/>
                    </a:schemeClr>
                  </a:solidFill>
                  <a:effectLst/>
                </a:endParaRPr>
              </a:p>
              <a:p>
                <a:pPr marL="0" indent="0">
                  <a:buNone/>
                </a:pPr>
                <a:r>
                  <a:rPr lang="ru-RU" sz="3600" b="1" i="1" dirty="0" smtClean="0">
                    <a:ln w="1143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2.</a:t>
                </a:r>
                <a:r>
                  <a:rPr lang="ru-RU" sz="3600" b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/>
                              </a:rPr>
                              <m:t>𝒃</m:t>
                            </m:r>
                          </m:den>
                        </m:f>
                      </m:e>
                    </m:rad>
                    <m:r>
                      <a:rPr lang="ru-RU" sz="36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latin typeface="Cambria Math"/>
                              </a:rPr>
                              <m:t>𝒂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latin typeface="Cambria Math"/>
                              </a:rPr>
                              <m:t>𝒃</m:t>
                            </m:r>
                          </m:e>
                        </m:rad>
                      </m:den>
                    </m:f>
                    <m:r>
                      <a:rPr lang="en-US" sz="3600" b="1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3600" b="1" i="1" dirty="0"/>
                  <a:t>, если</a:t>
                </a:r>
                <a14:m>
                  <m:oMath xmlns:m="http://schemas.openxmlformats.org/officeDocument/2006/math">
                    <m:r>
                      <a:rPr lang="ru-RU" sz="3600" b="1" i="1" smtClean="0">
                        <a:ln w="1143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ru-RU" sz="3600" b="1" i="1" smtClean="0">
                        <a:ln w="11430"/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/>
                      </a:rPr>
                      <m:t>𝒂</m:t>
                    </m:r>
                    <m:r>
                      <a:rPr lang="ru-RU" sz="3600" b="1" i="1">
                        <a:latin typeface="Cambria Math"/>
                      </a:rPr>
                      <m:t>≥</m:t>
                    </m:r>
                    <m:r>
                      <a:rPr lang="ru-RU" sz="3600" b="1" i="1">
                        <a:latin typeface="Cambria Math"/>
                      </a:rPr>
                      <m:t>𝟎</m:t>
                    </m:r>
                  </m:oMath>
                </a14:m>
                <a:r>
                  <a:rPr lang="ru-RU" sz="3600" b="1" i="1" dirty="0"/>
                  <a:t> и </a:t>
                </a:r>
                <a14:m>
                  <m:oMath xmlns:m="http://schemas.openxmlformats.org/officeDocument/2006/math">
                    <m:r>
                      <a:rPr lang="ru-RU" sz="3600" b="1" i="1">
                        <a:latin typeface="Cambria Math"/>
                      </a:rPr>
                      <m:t>𝒃</m:t>
                    </m:r>
                    <m:r>
                      <a:rPr lang="ru-RU" sz="3600" b="1" i="1">
                        <a:latin typeface="Cambria Math"/>
                      </a:rPr>
                      <m:t>&gt;</m:t>
                    </m:r>
                    <m:r>
                      <a:rPr lang="ru-RU" sz="3600" b="1" i="1">
                        <a:latin typeface="Cambria Math"/>
                      </a:rPr>
                      <m:t>𝟎</m:t>
                    </m:r>
                  </m:oMath>
                </a14:m>
                <a:endParaRPr lang="ru-RU" sz="3600" dirty="0"/>
              </a:p>
              <a:p>
                <a:pPr marL="0" indent="0">
                  <a:buNone/>
                </a:pPr>
                <a:r>
                  <a:rPr lang="ru-RU" sz="3600" b="1" i="1" dirty="0" smtClean="0">
                    <a:ln w="1143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3.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ru-RU" sz="3600" b="1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600" b="1" i="1">
                            <a:latin typeface="Cambria Math"/>
                          </a:rPr>
                          <m:t>𝒂</m:t>
                        </m:r>
                      </m:e>
                    </m:d>
                  </m:oMath>
                </a14:m>
                <a:endParaRPr lang="ru-RU" sz="3600" dirty="0"/>
              </a:p>
              <a:p>
                <a:pPr marL="0" indent="0">
                  <a:buNone/>
                </a:pPr>
                <a:r>
                  <a:rPr lang="ru-RU" sz="3600" b="1" i="1" dirty="0" smtClean="0">
                    <a:ln w="1143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4.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3600" b="1" i="1" smtClean="0"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</m:e>
                    </m:rad>
                    <m:r>
                      <a:rPr lang="en-US" sz="3600" b="1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3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6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600" b="1" i="1" smtClean="0"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</m:e>
                    </m:d>
                  </m:oMath>
                </a14:m>
                <a:endParaRPr lang="ru-RU" sz="3600" b="1" i="1" dirty="0">
                  <a:ln w="11430"/>
                  <a:solidFill>
                    <a:schemeClr val="accent2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24744"/>
                <a:ext cx="8352928" cy="4968552"/>
              </a:xfrm>
              <a:blipFill rotWithShape="1">
                <a:blip r:embed="rId3"/>
                <a:stretch>
                  <a:fillRect l="-29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059832" y="1196752"/>
            <a:ext cx="1584176" cy="648072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084168" y="1196752"/>
            <a:ext cx="792088" cy="648072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668344" y="1196752"/>
            <a:ext cx="792088" cy="648072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051720" y="2060848"/>
            <a:ext cx="720080" cy="1080120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247964" y="2276872"/>
            <a:ext cx="792088" cy="648072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868144" y="2276872"/>
            <a:ext cx="792088" cy="648072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375756" y="3356992"/>
            <a:ext cx="792088" cy="648072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663788" y="4042347"/>
            <a:ext cx="792088" cy="648072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6453336"/>
            <a:ext cx="1080120" cy="216024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35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564904"/>
            <a:ext cx="7056784" cy="280831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Устный счет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hlinkClick r:id="rId2"/>
              </a:rPr>
              <a:t>https://quizizz.com/admin/quiz/start_new/5e1847ab269fd9001c80e35f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92696"/>
            <a:ext cx="273630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2857" y="6453336"/>
            <a:ext cx="1080120" cy="216024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4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56784" cy="468052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Работа в парах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/>
            </a:r>
            <a:b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«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Кросснамбер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»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ln w="11430"/>
                <a:solidFill>
                  <a:srgbClr val="002B8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« </a:t>
            </a:r>
            <a:r>
              <a:rPr lang="ru-RU" sz="3600" b="1" i="1" dirty="0" smtClean="0">
                <a:ln w="11430"/>
                <a:solidFill>
                  <a:srgbClr val="002B8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Дерево </a:t>
            </a:r>
            <a:r>
              <a:rPr lang="ru-RU" sz="3600" b="1" i="1" dirty="0">
                <a:ln w="11430"/>
                <a:solidFill>
                  <a:srgbClr val="002B8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держится корнями, а человек друзьями</a:t>
            </a:r>
            <a:r>
              <a:rPr lang="ru-RU" sz="3600" b="1" i="1" dirty="0" smtClean="0">
                <a:ln w="11430"/>
                <a:solidFill>
                  <a:srgbClr val="002B8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!» </a:t>
            </a:r>
            <a:r>
              <a:rPr lang="ru-RU" sz="3600" b="1" dirty="0">
                <a:ln w="11430"/>
                <a:solidFill>
                  <a:srgbClr val="002B8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>
                <a:ln w="11430"/>
                <a:solidFill>
                  <a:srgbClr val="002B8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453336"/>
            <a:ext cx="1080120" cy="216024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5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F2DCDB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560</Words>
  <Application>Microsoft Office PowerPoint</Application>
  <PresentationFormat>Экран (4:3)</PresentationFormat>
  <Paragraphs>95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Cambria Math</vt:lpstr>
      <vt:lpstr>Times New Roman</vt:lpstr>
      <vt:lpstr>Arial</vt:lpstr>
      <vt:lpstr>Тема Office</vt:lpstr>
      <vt:lpstr>Презентация PowerPoint</vt:lpstr>
      <vt:lpstr>Выдающийся французский философ, ученый Блез Паскаль утверждал: «Величие человека в его способности мыслить» </vt:lpstr>
      <vt:lpstr>Древнегреческий  математик Фалес:</vt:lpstr>
      <vt:lpstr>Решите анограмму</vt:lpstr>
      <vt:lpstr>Презентация PowerPoint</vt:lpstr>
      <vt:lpstr>Презентация PowerPoint</vt:lpstr>
      <vt:lpstr>Свойства квадратного корня:  </vt:lpstr>
      <vt:lpstr>Устный счет https://quizizz.com/admin/quiz/start_new/5e1847ab269fd9001c80e35f  </vt:lpstr>
      <vt:lpstr>Работа в парах «Кросснамбер»  « Дерево держится корнями, а человек друзьями!»     </vt:lpstr>
      <vt:lpstr>Презентация PowerPoint</vt:lpstr>
      <vt:lpstr>Презентация PowerPoint</vt:lpstr>
      <vt:lpstr>Презентация PowerPoint</vt:lpstr>
      <vt:lpstr>Кросснамбер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Дифференцированные задания</vt:lpstr>
      <vt:lpstr>Домашнее задание</vt:lpstr>
      <vt:lpstr>Дерево Успеха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Home</cp:lastModifiedBy>
  <cp:revision>156</cp:revision>
  <dcterms:created xsi:type="dcterms:W3CDTF">2013-08-23T08:38:35Z</dcterms:created>
  <dcterms:modified xsi:type="dcterms:W3CDTF">2022-06-13T13:22:25Z</dcterms:modified>
</cp:coreProperties>
</file>