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1" r:id="rId1"/>
  </p:sldMasterIdLst>
  <p:sldIdLst>
    <p:sldId id="336" r:id="rId2"/>
    <p:sldId id="280" r:id="rId3"/>
    <p:sldId id="337" r:id="rId4"/>
    <p:sldId id="323" r:id="rId5"/>
    <p:sldId id="324" r:id="rId6"/>
    <p:sldId id="325" r:id="rId7"/>
    <p:sldId id="329" r:id="rId8"/>
    <p:sldId id="285" r:id="rId9"/>
    <p:sldId id="286" r:id="rId10"/>
    <p:sldId id="330" r:id="rId11"/>
    <p:sldId id="334" r:id="rId12"/>
    <p:sldId id="305" r:id="rId13"/>
    <p:sldId id="308" r:id="rId14"/>
    <p:sldId id="320" r:id="rId15"/>
    <p:sldId id="288" r:id="rId16"/>
    <p:sldId id="289" r:id="rId17"/>
    <p:sldId id="304" r:id="rId18"/>
    <p:sldId id="331" r:id="rId19"/>
    <p:sldId id="321" r:id="rId20"/>
    <p:sldId id="328" r:id="rId21"/>
    <p:sldId id="290" r:id="rId22"/>
    <p:sldId id="315" r:id="rId23"/>
    <p:sldId id="293" r:id="rId24"/>
    <p:sldId id="257" r:id="rId25"/>
    <p:sldId id="291" r:id="rId26"/>
    <p:sldId id="332" r:id="rId27"/>
    <p:sldId id="294" r:id="rId28"/>
    <p:sldId id="295" r:id="rId29"/>
    <p:sldId id="326" r:id="rId30"/>
    <p:sldId id="297" r:id="rId31"/>
    <p:sldId id="327" r:id="rId32"/>
    <p:sldId id="299" r:id="rId33"/>
    <p:sldId id="300" r:id="rId34"/>
    <p:sldId id="311" r:id="rId35"/>
    <p:sldId id="335" r:id="rId36"/>
    <p:sldId id="307" r:id="rId37"/>
    <p:sldId id="256" r:id="rId38"/>
    <p:sldId id="333" r:id="rId39"/>
    <p:sldId id="301" r:id="rId40"/>
    <p:sldId id="302" r:id="rId41"/>
    <p:sldId id="318" r:id="rId42"/>
    <p:sldId id="317" r:id="rId43"/>
    <p:sldId id="268" r:id="rId44"/>
    <p:sldId id="267" r:id="rId45"/>
    <p:sldId id="269" r:id="rId46"/>
    <p:sldId id="270" r:id="rId47"/>
    <p:sldId id="271" r:id="rId48"/>
    <p:sldId id="276" r:id="rId49"/>
    <p:sldId id="272" r:id="rId50"/>
    <p:sldId id="273" r:id="rId51"/>
    <p:sldId id="274" r:id="rId52"/>
    <p:sldId id="275" r:id="rId53"/>
    <p:sldId id="303" r:id="rId5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923" autoAdjust="0"/>
  </p:normalViewPr>
  <p:slideViewPr>
    <p:cSldViewPr>
      <p:cViewPr varScale="1">
        <p:scale>
          <a:sx n="70" d="100"/>
          <a:sy n="70" d="100"/>
        </p:scale>
        <p:origin x="-137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ользовательский маке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4A2AF8C5-ABCD-4744-AAD9-2188EBF8B4F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Заголовок, текст и 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914900" y="19812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914900" y="4114800"/>
            <a:ext cx="36957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84A6CAC2-CA4E-4A11-826B-4CED2133070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>
  <p:cSld name="Заголовок и объект над текс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066800" y="4114800"/>
            <a:ext cx="75438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2375644F-50FA-4FE0-A45F-8C1A074D2F73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08F03AB8-82F3-4C07-9EB5-DD0D3534AFD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8229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3938588"/>
            <a:ext cx="8229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A2ABDD2E-5E1F-468C-924B-BAA9B6B7DAB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clipArtAndTx">
  <p:cSld name="Заголовок, клип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0013" y="376238"/>
            <a:ext cx="77724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Клип 2"/>
          <p:cNvSpPr>
            <a:spLocks noGrp="1"/>
          </p:cNvSpPr>
          <p:nvPr>
            <p:ph type="clipArt" sz="half" idx="1"/>
          </p:nvPr>
        </p:nvSpPr>
        <p:spPr>
          <a:xfrm>
            <a:off x="1370013" y="16764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32413" y="16764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>
          <a:xfrm>
            <a:off x="3873500" y="6399213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>
          <a:xfrm>
            <a:off x="7237413" y="63992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BA5E5BBA-CE31-411E-BE16-F7F190AA42C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543800" cy="14319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1066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4290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7056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5A6602E5-9A6B-459E-B867-1D4B3D1299E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8729D91C-1E43-4EE7-BFBA-5B7A3A138023}" type="datetimeFigureOut">
              <a:rPr lang="ru-RU" smtClean="0"/>
              <a:pPr/>
              <a:t>28.12.2017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CC5FFE6-CC5C-452B-8A51-21D21D3BA20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660" r:id="rId12"/>
    <p:sldLayoutId id="2147483913" r:id="rId13"/>
    <p:sldLayoutId id="2147483914" r:id="rId14"/>
    <p:sldLayoutId id="2147483915" r:id="rId15"/>
    <p:sldLayoutId id="2147483916" r:id="rId16"/>
    <p:sldLayoutId id="2147483917" r:id="rId17"/>
    <p:sldLayoutId id="2147483918" r:id="rId18"/>
    <p:sldLayoutId id="2147483919" r:id="rId19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hyperlink" Target="file:///C:\Documents%20and%20Settings\Admin\&#1056;&#1072;&#1073;&#1086;&#1095;&#1080;&#1081;%20&#1089;&#1090;&#1086;&#1083;\&#1055;&#1056;&#1045;&#1047;&#1045;&#1053;&#1058;&#1040;&#1062;&#1048;&#1048;\&#1060;&#1054;&#1056;&#1052;&#1040;\Object\Text3.html" TargetMode="External"/><Relationship Id="rId7" Type="http://schemas.openxmlformats.org/officeDocument/2006/relationships/hyperlink" Target="file:///C:\Documents%20and%20Settings\Admin\&#1056;&#1072;&#1073;&#1086;&#1095;&#1080;&#1081;%20&#1089;&#1090;&#1086;&#1083;\&#1055;&#1056;&#1045;&#1047;&#1045;&#1053;&#1058;&#1040;&#1062;&#1048;&#1048;\&#1060;&#1054;&#1056;&#1052;&#1040;\Object\Text5.html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8.jpeg"/><Relationship Id="rId5" Type="http://schemas.openxmlformats.org/officeDocument/2006/relationships/hyperlink" Target="file:///C:\Documents%20and%20Settings\Admin\&#1056;&#1072;&#1073;&#1086;&#1095;&#1080;&#1081;%20&#1089;&#1090;&#1086;&#1083;\&#1055;&#1056;&#1045;&#1047;&#1045;&#1053;&#1058;&#1040;&#1062;&#1048;&#1048;\&#1060;&#1054;&#1056;&#1052;&#1040;\Object\Text4.html" TargetMode="External"/><Relationship Id="rId4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9.xml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F:\&#1089;&#1077;&#1074;&#1077;&#1088;&#1085;&#1072;&#1103;%20&#1074;&#1086;&#1081;&#1085;&#1072;%201700-1721\&#1057;&#1083;&#1091;&#1075;&#1072;%20&#1075;&#1086;&#1089;&#1091;&#1076;&#1072;&#1088;&#1077;&#1074;&#187;.avi" TargetMode="Externa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4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gif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jpeg"/><Relationship Id="rId4" Type="http://schemas.openxmlformats.org/officeDocument/2006/relationships/image" Target="../media/image42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3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4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_DSC042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329380" cy="6858000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Georgia" pitchFamily="18" charset="0"/>
              </a:rPr>
              <a:t>Расстановка сил России и </a:t>
            </a:r>
            <a:br>
              <a:rPr lang="ru-RU" sz="3200" b="1" dirty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3200" b="1" dirty="0">
                <a:solidFill>
                  <a:srgbClr val="000066"/>
                </a:solidFill>
                <a:latin typeface="Georgia" pitchFamily="18" charset="0"/>
              </a:rPr>
              <a:t>Швеции перед войной</a:t>
            </a:r>
          </a:p>
        </p:txBody>
      </p:sp>
      <p:sp useBgFill="1">
        <p:nvSpPr>
          <p:cNvPr id="3891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28775"/>
            <a:ext cx="3744912" cy="4525963"/>
          </a:xfrm>
          <a:ln w="25400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u="sng">
                <a:solidFill>
                  <a:srgbClr val="000099"/>
                </a:solidFill>
              </a:rPr>
              <a:t>Россия: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</a:rPr>
              <a:t>Численность армии - 200 тыс. человек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</a:rPr>
              <a:t>Слабое вооружение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</a:rPr>
              <a:t>Слабая боеготовность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</a:rPr>
              <a:t>Отсутствовал военный флот.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</a:rPr>
              <a:t>Слабая промышленная база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endParaRPr lang="ru-RU" sz="2400"/>
          </a:p>
        </p:txBody>
      </p:sp>
      <p:sp useBgFill="1">
        <p:nvSpPr>
          <p:cNvPr id="3891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1628775"/>
            <a:ext cx="3822700" cy="4525963"/>
          </a:xfrm>
          <a:ln w="25400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u="sng">
                <a:solidFill>
                  <a:srgbClr val="000099"/>
                </a:solidFill>
                <a:latin typeface="Times New Roman" pitchFamily="18" charset="0"/>
              </a:rPr>
              <a:t>Швеция: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  <a:latin typeface="Times New Roman" pitchFamily="18" charset="0"/>
              </a:rPr>
              <a:t>Регулярная армия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  <a:latin typeface="Times New Roman" pitchFamily="18" charset="0"/>
              </a:rPr>
              <a:t>Вооруженные силы – 150 тыс. человек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  <a:latin typeface="Times New Roman" pitchFamily="18" charset="0"/>
              </a:rPr>
              <a:t>Отличное вооружение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  <a:latin typeface="Times New Roman" pitchFamily="18" charset="0"/>
              </a:rPr>
              <a:t>Сильный военный флот – 42 линейных корабля, 12 фрегатов с личным составом 13 тыс. человек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  <a:latin typeface="Times New Roman" pitchFamily="18" charset="0"/>
              </a:rPr>
              <a:t>Развитая промышленная база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89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89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89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89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755650" y="214290"/>
            <a:ext cx="7772400" cy="2000264"/>
          </a:xfrm>
        </p:spPr>
        <p:txBody>
          <a:bodyPr/>
          <a:lstStyle/>
          <a:p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6600" dirty="0" smtClean="0">
                <a:solidFill>
                  <a:srgbClr val="000066"/>
                </a:solidFill>
                <a:latin typeface="Georgia" pitchFamily="18" charset="0"/>
              </a:rPr>
              <a:t>Северная война 1700-1721</a:t>
            </a:r>
            <a:endParaRPr lang="ru-RU" sz="66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541963" y="5805488"/>
            <a:ext cx="3602037" cy="1052512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ru-RU" sz="16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2053" name="Picture 5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214554"/>
            <a:ext cx="7572428" cy="44291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1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12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1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561975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Первый этап войны 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755650" y="1268413"/>
            <a:ext cx="7129463" cy="4525962"/>
          </a:xfrm>
        </p:spPr>
        <p:txBody>
          <a:bodyPr/>
          <a:lstStyle/>
          <a:p>
            <a:r>
              <a:rPr lang="ru-RU" sz="2800" dirty="0">
                <a:solidFill>
                  <a:srgbClr val="000066"/>
                </a:solidFill>
                <a:latin typeface="Georgia" pitchFamily="18" charset="0"/>
              </a:rPr>
              <a:t>Выход Дании из войны и Северного </a:t>
            </a:r>
            <a:r>
              <a:rPr lang="ru-RU" sz="2800" dirty="0" smtClean="0">
                <a:solidFill>
                  <a:srgbClr val="000066"/>
                </a:solidFill>
                <a:latin typeface="Georgia" pitchFamily="18" charset="0"/>
              </a:rPr>
              <a:t>союза.</a:t>
            </a:r>
            <a:endParaRPr lang="ru-RU" sz="2800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2800" dirty="0">
                <a:solidFill>
                  <a:srgbClr val="000066"/>
                </a:solidFill>
                <a:latin typeface="Georgia" pitchFamily="18" charset="0"/>
              </a:rPr>
              <a:t>Поражение русских под Нарвой.</a:t>
            </a:r>
          </a:p>
        </p:txBody>
      </p:sp>
      <p:pic>
        <p:nvPicPr>
          <p:cNvPr id="12294" name="Picture 6" descr="1 эпат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7356" y="2838450"/>
            <a:ext cx="5688012" cy="4019550"/>
          </a:xfrm>
          <a:prstGeom prst="rect">
            <a:avLst/>
          </a:prstGeom>
          <a:noFill/>
          <a:ln w="25400">
            <a:solidFill>
              <a:srgbClr val="000066"/>
            </a:solidFill>
            <a:miter lim="800000"/>
            <a:headEnd/>
            <a:tailEnd/>
          </a:ln>
        </p:spPr>
      </p:pic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2571736" y="714356"/>
            <a:ext cx="338284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>     </a:t>
            </a:r>
            <a:r>
              <a:rPr lang="ru-RU" sz="3200" dirty="0">
                <a:solidFill>
                  <a:srgbClr val="000066"/>
                </a:solidFill>
                <a:latin typeface="Times New Roman" pitchFamily="18" charset="0"/>
              </a:rPr>
              <a:t>(</a:t>
            </a:r>
            <a:r>
              <a:rPr lang="ru-RU" sz="3200" b="1" dirty="0">
                <a:solidFill>
                  <a:srgbClr val="000066"/>
                </a:solidFill>
                <a:latin typeface="Times New Roman" pitchFamily="18" charset="0"/>
              </a:rPr>
              <a:t>1700-1701 гг.</a:t>
            </a:r>
            <a:r>
              <a:rPr lang="ru-RU" sz="3200" dirty="0">
                <a:solidFill>
                  <a:srgbClr val="000066"/>
                </a:solidFill>
                <a:latin typeface="Times New Roman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229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22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22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30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12291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472" y="447777"/>
            <a:ext cx="8106747" cy="59309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282" y="857232"/>
            <a:ext cx="8786874" cy="578647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«Итак, шведы победили наше войско, это бесспорно; но надо понимать, над каким войском была одержана эта победа. Только старый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Лефортовский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полк и два полка гвардии были в двух атаках у Азова, а боев в поле, тем более с регулярным войском, никогда даже не видели. В других полках и офицеры, кроме некоторых полковников, и рядовые сами были рекрутами. К тому же из-за позднего времени (видимо, имеется в виду поздняя осень) был большой голод, потому что из-за великой грязи (на дрогах) было невозможно подвезти продовольствие. Одним словом, все это детские игрушки были, а не искусство, так что же удивительного в том, что старое, обученное и тренированное войско одержало победу над таким </a:t>
            </a:r>
            <a:r>
              <a:rPr lang="ru-RU" b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неискусстным</a:t>
            </a:r>
            <a:r>
              <a:rPr lang="ru-RU" b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. […] Но когда случилось это несчастье (или лучше сказать великое счастье), тогда необходимость победила лень и принудила работать»</a:t>
            </a:r>
            <a:endParaRPr lang="ru-RU" b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0"/>
            <a:ext cx="8372476" cy="1357298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ПЕТР I О НАРВСКОМ СРАЖЕНИИ.</a:t>
            </a:r>
            <a:b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</a:b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071538" y="214289"/>
            <a:ext cx="7615262" cy="50006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>                  </a:t>
            </a:r>
            <a:b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dirty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>Второй этап войны </a:t>
            </a:r>
            <a:endParaRPr lang="ru-RU" sz="4000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28596" y="1357298"/>
            <a:ext cx="8229600" cy="3214710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Военные действия Швеции против </a:t>
            </a: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>Польши.</a:t>
            </a:r>
          </a:p>
          <a:p>
            <a:pPr>
              <a:lnSpc>
                <a:spcPct val="80000"/>
              </a:lnSpc>
              <a:buNone/>
            </a:pPr>
            <a:endParaRPr lang="ru-RU" dirty="0">
              <a:solidFill>
                <a:srgbClr val="000066"/>
              </a:solidFill>
              <a:latin typeface="Georgia" pitchFamily="18" charset="0"/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Начало реформирования </a:t>
            </a: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>русской армии.</a:t>
            </a:r>
          </a:p>
          <a:p>
            <a:pPr>
              <a:lnSpc>
                <a:spcPct val="80000"/>
              </a:lnSpc>
              <a:buNone/>
            </a:pPr>
            <a:endParaRPr lang="ru-RU" dirty="0">
              <a:solidFill>
                <a:srgbClr val="000066"/>
              </a:solidFill>
              <a:latin typeface="Georgia" pitchFamily="18" charset="0"/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>Первые</a:t>
            </a:r>
            <a:endParaRPr lang="ru-RU" dirty="0">
              <a:solidFill>
                <a:srgbClr val="000066"/>
              </a:solidFill>
              <a:latin typeface="Georgi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>   успехи</a:t>
            </a:r>
            <a:endParaRPr lang="ru-RU" dirty="0">
              <a:solidFill>
                <a:srgbClr val="000066"/>
              </a:solidFill>
              <a:latin typeface="Georgia" pitchFamily="18" charset="0"/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в </a:t>
            </a: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>Прибалтике.</a:t>
            </a:r>
            <a:endParaRPr lang="ru-RU" dirty="0">
              <a:solidFill>
                <a:srgbClr val="000066"/>
              </a:solidFill>
              <a:latin typeface="Georgia" pitchFamily="18" charset="0"/>
            </a:endParaRPr>
          </a:p>
          <a:p>
            <a:pPr>
              <a:lnSpc>
                <a:spcPct val="80000"/>
              </a:lnSpc>
            </a:pPr>
            <a:endParaRPr lang="ru-RU" sz="3600" dirty="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13316" name="Picture 4" descr="2 эта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60399" y="2714620"/>
            <a:ext cx="6101040" cy="3924305"/>
          </a:xfrm>
          <a:prstGeom prst="rect">
            <a:avLst/>
          </a:prstGeom>
          <a:noFill/>
          <a:ln w="25400">
            <a:solidFill>
              <a:srgbClr val="000066"/>
            </a:solidFill>
            <a:miter lim="800000"/>
            <a:headEnd/>
            <a:tailEnd/>
          </a:ln>
        </p:spPr>
      </p:pic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2500298" y="571480"/>
            <a:ext cx="4437433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>   </a:t>
            </a: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(</a:t>
            </a:r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1701-1706 гг.</a:t>
            </a: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33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33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33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1" dur="1000"/>
                                        <p:tgtEl>
                                          <p:spTgt spid="133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1000"/>
                                        <p:tgtEl>
                                          <p:spTgt spid="133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6000"/>
                            </p:stCondLst>
                            <p:childTnLst>
                              <p:par>
                                <p:cTn id="3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93978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Первые победы.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1500174"/>
            <a:ext cx="36433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</a:rPr>
              <a:t>11 октября 1702 г. 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571868" y="1428736"/>
            <a:ext cx="55721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</a:rPr>
              <a:t>Взятие </a:t>
            </a:r>
            <a:r>
              <a:rPr lang="ru-RU" sz="3600" dirty="0" err="1" smtClean="0">
                <a:solidFill>
                  <a:srgbClr val="000099"/>
                </a:solidFill>
                <a:latin typeface="Times New Roman" pitchFamily="18" charset="0"/>
              </a:rPr>
              <a:t>Нотебурга</a:t>
            </a: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</a:rPr>
              <a:t> (Орешка) - переименован в </a:t>
            </a:r>
            <a:r>
              <a:rPr lang="ru-RU" sz="3600" dirty="0" smtClean="0">
                <a:solidFill>
                  <a:srgbClr val="C00000"/>
                </a:solidFill>
                <a:latin typeface="Times New Roman" pitchFamily="18" charset="0"/>
              </a:rPr>
              <a:t>Шлиссельбург</a:t>
            </a:r>
            <a:endParaRPr lang="ru-RU" sz="3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42910" y="4000504"/>
            <a:ext cx="297007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</a:rPr>
              <a:t>1 мая 1703 г.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643306" y="3929066"/>
            <a:ext cx="476251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</a:rPr>
              <a:t>Взятие </a:t>
            </a:r>
            <a:r>
              <a:rPr lang="ru-RU" sz="3600" dirty="0" err="1" smtClean="0">
                <a:solidFill>
                  <a:srgbClr val="000099"/>
                </a:solidFill>
                <a:latin typeface="Times New Roman" pitchFamily="18" charset="0"/>
              </a:rPr>
              <a:t>Ниеншанца</a:t>
            </a:r>
            <a:endParaRPr lang="ru-RU" sz="3600" dirty="0" smtClean="0">
              <a:solidFill>
                <a:srgbClr val="000099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0"/>
            <a:ext cx="7543800" cy="1928826"/>
          </a:xfrm>
        </p:spPr>
        <p:txBody>
          <a:bodyPr>
            <a:noAutofit/>
          </a:bodyPr>
          <a:lstStyle/>
          <a:p>
            <a:pPr algn="ctr"/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1600" dirty="0" smtClean="0">
                <a:solidFill>
                  <a:schemeClr val="bg2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Основание  Санкт – Петербурга – </a:t>
            </a:r>
            <a:b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 Black" pitchFamily="34" charset="0"/>
              </a:rPr>
              <a:t>16 мая  1703 год</a:t>
            </a:r>
            <a: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/>
            </a:r>
            <a:br>
              <a:rPr lang="ru-RU" sz="360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endParaRPr lang="ru-RU" sz="3600" b="1" dirty="0">
              <a:solidFill>
                <a:srgbClr val="002060"/>
              </a:solidFill>
            </a:endParaRPr>
          </a:p>
        </p:txBody>
      </p:sp>
      <p:sp>
        <p:nvSpPr>
          <p:cNvPr id="9" name="Текст 8"/>
          <p:cNvSpPr>
            <a:spLocks noGrp="1"/>
          </p:cNvSpPr>
          <p:nvPr>
            <p:ph type="body" sz="half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072066" y="1785926"/>
            <a:ext cx="3538534" cy="46434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Arial Black" pitchFamily="34" charset="0"/>
              </a:rPr>
              <a:t>  16 мая 1703 г. </a:t>
            </a:r>
            <a:r>
              <a:rPr lang="ru-RU" sz="2800" b="1" dirty="0" smtClean="0">
                <a:solidFill>
                  <a:srgbClr val="002060"/>
                </a:solidFill>
                <a:latin typeface="Arial Black" pitchFamily="34" charset="0"/>
              </a:rPr>
              <a:t>Пётр </a:t>
            </a:r>
            <a:r>
              <a:rPr lang="ru-RU" sz="2800" b="1" dirty="0" smtClean="0">
                <a:solidFill>
                  <a:srgbClr val="002060"/>
                </a:solidFill>
              </a:rPr>
              <a:t>приказал заложить на Заячьем острове в устье Невы будущую столицу России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  Санкт-Петербург.</a:t>
            </a:r>
          </a:p>
          <a:p>
            <a:endParaRPr lang="ru-RU" dirty="0"/>
          </a:p>
        </p:txBody>
      </p:sp>
      <p:pic>
        <p:nvPicPr>
          <p:cNvPr id="6" name="Picture 6" descr="Рисунок4"/>
          <p:cNvPicPr>
            <a:picLocks noChangeAspect="1" noChangeArrowheads="1"/>
          </p:cNvPicPr>
          <p:nvPr/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 bwMode="auto">
          <a:xfrm>
            <a:off x="285720" y="1500174"/>
            <a:ext cx="4870452" cy="4357718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3786182" y="2967335"/>
            <a:ext cx="1500198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.</a:t>
            </a:r>
            <a:endParaRPr lang="ru-RU" sz="10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357158" y="6071414"/>
            <a:ext cx="478634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Петр Великий на </a:t>
            </a:r>
            <a:r>
              <a:rPr lang="en-US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c</a:t>
            </a:r>
            <a:r>
              <a:rPr lang="ru-RU" sz="1600" b="1" dirty="0" err="1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троительстве</a:t>
            </a:r>
            <a:r>
              <a:rPr lang="ru-RU" sz="1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Петербурга. Неизвестный   художник. XIX в.</a:t>
            </a:r>
            <a:endParaRPr lang="ru-RU" sz="1600" dirty="0">
              <a:solidFill>
                <a:prstClr val="whit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93978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Первые победы.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857224" y="2000240"/>
            <a:ext cx="253967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000099"/>
                </a:solidFill>
                <a:latin typeface="Times New Roman" pitchFamily="18" charset="0"/>
              </a:rPr>
              <a:t>Июнь 1704 г.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57620" y="1928802"/>
            <a:ext cx="42989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600" dirty="0" smtClean="0">
                <a:solidFill>
                  <a:srgbClr val="000099"/>
                </a:solidFill>
                <a:latin typeface="Times New Roman" pitchFamily="18" charset="0"/>
              </a:rPr>
              <a:t>Взятие Дерпта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00034" y="4000504"/>
            <a:ext cx="297729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</a:rPr>
              <a:t>27 июня 1704 г.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714744" y="3929066"/>
            <a:ext cx="521497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20000"/>
              </a:spcBef>
              <a:spcAft>
                <a:spcPct val="0"/>
              </a:spcAft>
            </a:pPr>
            <a:r>
              <a:rPr lang="ru-RU" sz="4000" dirty="0" smtClean="0">
                <a:solidFill>
                  <a:srgbClr val="C00000"/>
                </a:solidFill>
                <a:latin typeface="Times New Roman" pitchFamily="18" charset="0"/>
              </a:rPr>
              <a:t>Осада и взятие Нарвы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[IS10IO_2_3-11]_[GA_08]-a-a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642910" y="642918"/>
            <a:ext cx="1587500" cy="2247900"/>
          </a:xfrm>
        </p:spPr>
      </p:pic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286248" y="857232"/>
            <a:ext cx="4479800" cy="5429288"/>
          </a:xfrm>
        </p:spPr>
        <p:txBody>
          <a:bodyPr>
            <a:noAutofit/>
          </a:bodyPr>
          <a:lstStyle/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Отказ от стрелецких войск и замена их регулярными войсками</a:t>
            </a:r>
            <a:endParaRPr lang="en-US" sz="1800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Введение рекрутского набора и пожизненной военной службы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Создание военных заводов на Урале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Создание гарнизонных школ, подготовка офицеров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Создание военных укреплений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Принятие воинского и морского уставов</a:t>
            </a:r>
          </a:p>
          <a:p>
            <a:pPr>
              <a:buFont typeface="Wingdings" pitchFamily="2" charset="2"/>
              <a:buChar char="q"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Строительство  военно-морского флота</a:t>
            </a:r>
          </a:p>
          <a:p>
            <a:endParaRPr lang="ru-RU" sz="1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28662" y="214290"/>
            <a:ext cx="7834338" cy="571504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Реорганизация армии</a:t>
            </a:r>
            <a:endParaRPr lang="ru-RU" sz="36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Бомбардир артиллерийского полка. 1712-1720 гг.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08" y="1428735"/>
            <a:ext cx="1663485" cy="2328879"/>
          </a:xfrm>
          <a:prstGeom prst="rect">
            <a:avLst/>
          </a:prstGeom>
          <a:noFill/>
        </p:spPr>
      </p:pic>
      <p:pic>
        <p:nvPicPr>
          <p:cNvPr id="1028" name="Picture 4" descr="Офицер драгунского полка. 1700-1732 гг.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034" y="3357562"/>
            <a:ext cx="1744893" cy="2428892"/>
          </a:xfrm>
          <a:prstGeom prst="rect">
            <a:avLst/>
          </a:prstGeom>
          <a:noFill/>
        </p:spPr>
      </p:pic>
      <p:pic>
        <p:nvPicPr>
          <p:cNvPr id="1030" name="Picture 6" descr="Офицер пехотного полка. 1700-1732 гг.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08" y="4197101"/>
            <a:ext cx="1714512" cy="24277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285729"/>
            <a:ext cx="8429684" cy="1428760"/>
          </a:xfrm>
          <a:noFill/>
          <a:ln w="15875">
            <a:solidFill>
              <a:srgbClr val="000066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000099"/>
                </a:solidFill>
                <a:latin typeface="Georgia" pitchFamily="18" charset="0"/>
              </a:rPr>
              <a:t>Внешнеполитические задачи</a:t>
            </a:r>
            <a:r>
              <a:rPr lang="ru-RU" sz="3200" dirty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ru-RU" sz="3200" dirty="0" smtClean="0">
                <a:solidFill>
                  <a:srgbClr val="000099"/>
                </a:solidFill>
                <a:latin typeface="Georgia" pitchFamily="18" charset="0"/>
              </a:rPr>
              <a:t>России </a:t>
            </a:r>
            <a:br>
              <a:rPr lang="ru-RU" sz="3200" dirty="0" smtClean="0">
                <a:solidFill>
                  <a:srgbClr val="000099"/>
                </a:solidFill>
                <a:latin typeface="Georgia" pitchFamily="18" charset="0"/>
              </a:rPr>
            </a:br>
            <a:r>
              <a:rPr lang="ru-RU" sz="3200" dirty="0" smtClean="0">
                <a:solidFill>
                  <a:srgbClr val="000099"/>
                </a:solidFill>
                <a:latin typeface="Georgia" pitchFamily="18" charset="0"/>
              </a:rPr>
              <a:t>в </a:t>
            </a:r>
            <a:r>
              <a:rPr lang="ru-RU" sz="3200" dirty="0">
                <a:solidFill>
                  <a:srgbClr val="000099"/>
                </a:solidFill>
                <a:latin typeface="Georgia" pitchFamily="18" charset="0"/>
              </a:rPr>
              <a:t>конце </a:t>
            </a:r>
            <a:r>
              <a:rPr lang="en-US" sz="3200" dirty="0">
                <a:solidFill>
                  <a:srgbClr val="000099"/>
                </a:solidFill>
                <a:latin typeface="Georgia" pitchFamily="18" charset="0"/>
              </a:rPr>
              <a:t>XVII </a:t>
            </a:r>
            <a:r>
              <a:rPr lang="ru-RU" sz="3200" dirty="0" smtClean="0">
                <a:solidFill>
                  <a:srgbClr val="000099"/>
                </a:solidFill>
                <a:latin typeface="Georgia" pitchFamily="18" charset="0"/>
              </a:rPr>
              <a:t>-начале</a:t>
            </a:r>
            <a:r>
              <a:rPr lang="en-US" sz="3200" dirty="0" smtClean="0">
                <a:solidFill>
                  <a:srgbClr val="000099"/>
                </a:solidFill>
                <a:latin typeface="Georgia" pitchFamily="18" charset="0"/>
              </a:rPr>
              <a:t> </a:t>
            </a:r>
            <a:r>
              <a:rPr lang="en-US" sz="3200" dirty="0">
                <a:solidFill>
                  <a:srgbClr val="000099"/>
                </a:solidFill>
                <a:latin typeface="Georgia" pitchFamily="18" charset="0"/>
              </a:rPr>
              <a:t>XVIII</a:t>
            </a:r>
            <a:r>
              <a:rPr lang="ru-RU" sz="3200" dirty="0">
                <a:solidFill>
                  <a:srgbClr val="000099"/>
                </a:solidFill>
                <a:latin typeface="Georgia" pitchFamily="18" charset="0"/>
              </a:rPr>
              <a:t> века.</a:t>
            </a:r>
            <a:r>
              <a:rPr lang="ru-RU" sz="4000" dirty="0"/>
              <a:t> 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2000240"/>
            <a:ext cx="8229600" cy="4054485"/>
          </a:xfrm>
        </p:spPr>
        <p:txBody>
          <a:bodyPr>
            <a:normAutofit lnSpcReduction="10000"/>
          </a:bodyPr>
          <a:lstStyle/>
          <a:p>
            <a:r>
              <a:rPr lang="ru-RU" sz="4000" dirty="0">
                <a:solidFill>
                  <a:srgbClr val="000099"/>
                </a:solidFill>
                <a:latin typeface="Georgia" pitchFamily="18" charset="0"/>
              </a:rPr>
              <a:t>Выход к Чёрному морю</a:t>
            </a:r>
            <a:r>
              <a:rPr lang="ru-RU" sz="4000" dirty="0" smtClean="0">
                <a:solidFill>
                  <a:srgbClr val="000099"/>
                </a:solidFill>
                <a:latin typeface="Georgia" pitchFamily="18" charset="0"/>
              </a:rPr>
              <a:t>.</a:t>
            </a:r>
          </a:p>
          <a:p>
            <a:endParaRPr lang="ru-RU" sz="4000" dirty="0">
              <a:solidFill>
                <a:srgbClr val="000099"/>
              </a:solidFill>
              <a:latin typeface="Georgia" pitchFamily="18" charset="0"/>
            </a:endParaRPr>
          </a:p>
          <a:p>
            <a:r>
              <a:rPr lang="ru-RU" sz="4000" dirty="0">
                <a:solidFill>
                  <a:srgbClr val="000099"/>
                </a:solidFill>
                <a:latin typeface="Georgia" pitchFamily="18" charset="0"/>
              </a:rPr>
              <a:t>Выход к Балтийскому морю</a:t>
            </a:r>
            <a:r>
              <a:rPr lang="ru-RU" sz="4000" dirty="0" smtClean="0">
                <a:solidFill>
                  <a:srgbClr val="000099"/>
                </a:solidFill>
                <a:latin typeface="Georgia" pitchFamily="18" charset="0"/>
              </a:rPr>
              <a:t>.</a:t>
            </a:r>
          </a:p>
          <a:p>
            <a:pPr>
              <a:buNone/>
            </a:pPr>
            <a:endParaRPr lang="ru-RU" sz="4000" dirty="0">
              <a:solidFill>
                <a:srgbClr val="000099"/>
              </a:solidFill>
              <a:latin typeface="Georgia" pitchFamily="18" charset="0"/>
            </a:endParaRPr>
          </a:p>
          <a:p>
            <a:r>
              <a:rPr lang="ru-RU" sz="4000" dirty="0">
                <a:solidFill>
                  <a:srgbClr val="000099"/>
                </a:solidFill>
                <a:latin typeface="Georgia" pitchFamily="18" charset="0"/>
              </a:rPr>
              <a:t>Воссоединение древнерусских </a:t>
            </a:r>
          </a:p>
          <a:p>
            <a:pPr>
              <a:buFontTx/>
              <a:buNone/>
            </a:pPr>
            <a:r>
              <a:rPr lang="ru-RU" sz="4000" dirty="0">
                <a:solidFill>
                  <a:srgbClr val="000099"/>
                </a:solidFill>
                <a:latin typeface="Georgia" pitchFamily="18" charset="0"/>
              </a:rPr>
              <a:t>    земель.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8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3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1000" fill="hold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CC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 animBg="1"/>
      <p:bldP spid="5123" grpId="0" uiExpand="1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-214338"/>
            <a:ext cx="8786842" cy="928694"/>
          </a:xfrm>
        </p:spPr>
        <p:txBody>
          <a:bodyPr>
            <a:noAutofit/>
          </a:bodyPr>
          <a:lstStyle/>
          <a:p>
            <a:pPr algn="ctr"/>
            <a:r>
              <a:rPr lang="ru-RU" sz="4000" b="1" dirty="0" smtClean="0">
                <a:solidFill>
                  <a:srgbClr val="002060"/>
                </a:solidFill>
              </a:rPr>
              <a:t>Строительство  </a:t>
            </a:r>
            <a:r>
              <a:rPr lang="ru-RU" sz="4000" b="1" dirty="0">
                <a:solidFill>
                  <a:srgbClr val="002060"/>
                </a:solidFill>
              </a:rPr>
              <a:t>русского флота.</a:t>
            </a:r>
          </a:p>
        </p:txBody>
      </p:sp>
      <p:sp>
        <p:nvSpPr>
          <p:cNvPr id="62471" name="Rectangle 7"/>
          <p:cNvSpPr>
            <a:spLocks noGrp="1" noChangeArrowheads="1"/>
          </p:cNvSpPr>
          <p:nvPr>
            <p:ph type="body" sz="half" idx="2"/>
          </p:nvPr>
        </p:nvSpPr>
        <p:spPr>
          <a:xfrm>
            <a:off x="4071934" y="1571612"/>
            <a:ext cx="4857783" cy="4524388"/>
          </a:xfrm>
        </p:spPr>
        <p:txBody>
          <a:bodyPr/>
          <a:lstStyle/>
          <a:p>
            <a:pPr>
              <a:buNone/>
            </a:pPr>
            <a:r>
              <a:rPr lang="ru-RU" sz="24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pic>
        <p:nvPicPr>
          <p:cNvPr id="6" name="Picture 5" descr="Фрегат Штандарт,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57752" y="1142984"/>
            <a:ext cx="3954455" cy="5286412"/>
          </a:xfrm>
          <a:prstGeom prst="rect">
            <a:avLst/>
          </a:prstGeom>
          <a:noFill/>
          <a:ln w="28575">
            <a:solidFill>
              <a:srgbClr val="003300"/>
            </a:solidFill>
            <a:miter lim="800000"/>
            <a:headEnd/>
            <a:tailEnd/>
          </a:ln>
        </p:spPr>
      </p:pic>
      <p:pic>
        <p:nvPicPr>
          <p:cNvPr id="7" name="Picture 5" descr="Копия Копия сканирование001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857232"/>
            <a:ext cx="5072098" cy="2643206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</p:spPr>
      </p:pic>
      <p:pic>
        <p:nvPicPr>
          <p:cNvPr id="8" name="Picture 6" descr="Фрегат Святой дух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571876"/>
            <a:ext cx="4679950" cy="3108325"/>
          </a:xfrm>
          <a:prstGeom prst="rect">
            <a:avLst/>
          </a:prstGeom>
          <a:noFill/>
          <a:ln w="28575">
            <a:solidFill>
              <a:schemeClr val="bg2"/>
            </a:solidFill>
            <a:miter lim="800000"/>
            <a:headEnd/>
            <a:tailEnd/>
          </a:ln>
        </p:spPr>
      </p:pic>
      <p:sp>
        <p:nvSpPr>
          <p:cNvPr id="9" name="Содержимое 8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 advTm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7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500034" y="0"/>
            <a:ext cx="8229600" cy="850900"/>
          </a:xfrm>
        </p:spPr>
        <p:txBody>
          <a:bodyPr/>
          <a:lstStyle/>
          <a:p>
            <a:pPr algn="ctr"/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Третий этап войны</a:t>
            </a:r>
            <a:endParaRPr lang="ru-RU" sz="4000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260600"/>
          </a:xfrm>
        </p:spPr>
        <p:txBody>
          <a:bodyPr/>
          <a:lstStyle/>
          <a:p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Поход Карла </a:t>
            </a:r>
            <a:r>
              <a:rPr lang="en-US" dirty="0">
                <a:solidFill>
                  <a:srgbClr val="000066"/>
                </a:solidFill>
                <a:latin typeface="Georgia" pitchFamily="18" charset="0"/>
              </a:rPr>
              <a:t>XII </a:t>
            </a:r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на Москву</a:t>
            </a:r>
          </a:p>
          <a:p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Битва у деревни Лесная (1708 г.)</a:t>
            </a:r>
          </a:p>
          <a:p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Полтавская битва (1709)</a:t>
            </a:r>
          </a:p>
          <a:p>
            <a:endParaRPr lang="ru-RU" dirty="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15365" name="Picture 5" descr="3 этап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3214686"/>
            <a:ext cx="6480175" cy="3305175"/>
          </a:xfrm>
          <a:prstGeom prst="rect">
            <a:avLst/>
          </a:prstGeom>
          <a:noFill/>
          <a:ln w="25400">
            <a:solidFill>
              <a:srgbClr val="000066"/>
            </a:solidFill>
            <a:miter lim="800000"/>
            <a:headEnd/>
            <a:tailEnd/>
          </a:ln>
        </p:spPr>
      </p:pic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1331913" y="714356"/>
            <a:ext cx="539602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>          </a:t>
            </a: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(</a:t>
            </a:r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1708-1709 гг.</a:t>
            </a: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)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153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сражение у лесной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57290" y="1058613"/>
            <a:ext cx="6572296" cy="5077964"/>
          </a:xfrm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401080" cy="121444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dirty="0" smtClean="0">
                <a:solidFill>
                  <a:srgbClr val="000066"/>
                </a:solidFill>
                <a:latin typeface="Georgia" pitchFamily="18" charset="0"/>
              </a:rPr>
              <a:t>Битва у деревни Лесная (1708 г.)</a:t>
            </a:r>
            <a:br>
              <a:rPr lang="ru-RU" dirty="0" smtClean="0">
                <a:solidFill>
                  <a:srgbClr val="000066"/>
                </a:solidFill>
                <a:latin typeface="Georgia" pitchFamily="18" charset="0"/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Рисунок11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/>
              <a:t/>
            </a:r>
            <a:br>
              <a:rPr lang="ru-RU" b="1" dirty="0"/>
            </a:b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6248" y="2690336"/>
            <a:ext cx="25717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> 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6000" y="269033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pic>
        <p:nvPicPr>
          <p:cNvPr id="9" name="Слуга государев».avi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85720" y="285728"/>
            <a:ext cx="8572560" cy="614366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32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Полтавская битва – </a:t>
            </a: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>27 </a:t>
            </a:r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июня 1709 год</a:t>
            </a:r>
            <a:r>
              <a:rPr lang="ru-RU" sz="4000" dirty="0"/>
              <a:t> </a:t>
            </a:r>
          </a:p>
        </p:txBody>
      </p:sp>
      <p:pic>
        <p:nvPicPr>
          <p:cNvPr id="16393" name="Picture 9" descr="Рисунок10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42988" y="1700213"/>
            <a:ext cx="7200900" cy="4608512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0" dur="1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7" name="Picture 5" descr="Рисунок11 копия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5400" dirty="0">
                <a:solidFill>
                  <a:srgbClr val="000066"/>
                </a:solidFill>
                <a:latin typeface="Georgia" pitchFamily="18" charset="0"/>
              </a:rPr>
              <a:t>Значение битвы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ru-RU" sz="3600" dirty="0">
                <a:solidFill>
                  <a:srgbClr val="000066"/>
                </a:solidFill>
                <a:latin typeface="Georgia" pitchFamily="18" charset="0"/>
              </a:rPr>
              <a:t>Переломный момент в войне</a:t>
            </a:r>
            <a:r>
              <a:rPr lang="ru-RU" sz="3600" dirty="0" smtClean="0">
                <a:solidFill>
                  <a:srgbClr val="000066"/>
                </a:solidFill>
                <a:latin typeface="Georgia" pitchFamily="18" charset="0"/>
              </a:rPr>
              <a:t>.</a:t>
            </a:r>
          </a:p>
          <a:p>
            <a:endParaRPr lang="ru-RU" sz="3600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3600" dirty="0">
                <a:solidFill>
                  <a:srgbClr val="000066"/>
                </a:solidFill>
                <a:latin typeface="Georgia" pitchFamily="18" charset="0"/>
              </a:rPr>
              <a:t>Восстановлен </a:t>
            </a:r>
            <a:r>
              <a:rPr lang="ru-RU" sz="3600" dirty="0" err="1">
                <a:solidFill>
                  <a:srgbClr val="000066"/>
                </a:solidFill>
                <a:latin typeface="Georgia" pitchFamily="18" charset="0"/>
              </a:rPr>
              <a:t>антишведский</a:t>
            </a:r>
            <a:r>
              <a:rPr lang="ru-RU" sz="3600" dirty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3600" dirty="0" smtClean="0">
                <a:solidFill>
                  <a:srgbClr val="000066"/>
                </a:solidFill>
                <a:latin typeface="Georgia" pitchFamily="18" charset="0"/>
              </a:rPr>
              <a:t>союз.</a:t>
            </a:r>
          </a:p>
          <a:p>
            <a:endParaRPr lang="ru-RU" sz="3600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3600" dirty="0">
                <a:solidFill>
                  <a:srgbClr val="000066"/>
                </a:solidFill>
                <a:latin typeface="Georgia" pitchFamily="18" charset="0"/>
              </a:rPr>
              <a:t>Последнее крупное сражение на </a:t>
            </a:r>
            <a:r>
              <a:rPr lang="ru-RU" sz="3600" dirty="0" smtClean="0">
                <a:solidFill>
                  <a:srgbClr val="000066"/>
                </a:solidFill>
                <a:latin typeface="Georgia" pitchFamily="18" charset="0"/>
              </a:rPr>
              <a:t>суше</a:t>
            </a:r>
            <a:r>
              <a:rPr lang="ru-RU" sz="3600" dirty="0">
                <a:solidFill>
                  <a:srgbClr val="000066"/>
                </a:solidFill>
                <a:latin typeface="Georgia" pitchFamily="18" charset="0"/>
              </a:rPr>
              <a:t>. </a:t>
            </a:r>
            <a:endParaRPr lang="ru-RU" sz="3600" dirty="0" smtClean="0">
              <a:solidFill>
                <a:srgbClr val="000066"/>
              </a:solidFill>
              <a:latin typeface="Georgia" pitchFamily="18" charset="0"/>
            </a:endParaRPr>
          </a:p>
          <a:p>
            <a:endParaRPr lang="ru-RU" sz="3600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3600" dirty="0">
                <a:solidFill>
                  <a:srgbClr val="000066"/>
                </a:solidFill>
                <a:latin typeface="Georgia" pitchFamily="18" charset="0"/>
              </a:rPr>
              <a:t>Повысился международный авторитет России.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7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1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/>
      <p:bldP spid="32771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Четвертый этап войны </a:t>
            </a:r>
            <a:br>
              <a:rPr lang="ru-RU" sz="4000" dirty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 (1710-1713 гг.)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260600"/>
          </a:xfrm>
        </p:spPr>
        <p:txBody>
          <a:bodyPr/>
          <a:lstStyle/>
          <a:p>
            <a:pPr algn="ctr">
              <a:buFontTx/>
              <a:buNone/>
            </a:pPr>
            <a:r>
              <a:rPr lang="ru-RU" sz="3600">
                <a:solidFill>
                  <a:srgbClr val="000066"/>
                </a:solidFill>
                <a:latin typeface="Georgia" pitchFamily="18" charset="0"/>
              </a:rPr>
              <a:t>  Война с Турцией</a:t>
            </a:r>
          </a:p>
          <a:p>
            <a:pPr>
              <a:buFontTx/>
              <a:buNone/>
            </a:pPr>
            <a:endParaRPr lang="ru-RU" sz="3600">
              <a:solidFill>
                <a:srgbClr val="000066"/>
              </a:solidFill>
              <a:latin typeface="Georgia" pitchFamily="18" charset="0"/>
            </a:endParaRPr>
          </a:p>
          <a:p>
            <a:pPr>
              <a:buFontTx/>
              <a:buNone/>
            </a:pPr>
            <a:endParaRPr lang="ru-RU" sz="3600">
              <a:solidFill>
                <a:srgbClr val="000066"/>
              </a:solidFill>
              <a:latin typeface="Georgia" pitchFamily="18" charset="0"/>
            </a:endParaRPr>
          </a:p>
        </p:txBody>
      </p:sp>
      <p:pic>
        <p:nvPicPr>
          <p:cNvPr id="23558" name="Picture 6" descr="Безимени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2349500"/>
            <a:ext cx="4319587" cy="4292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571472" y="0"/>
            <a:ext cx="8229600" cy="933472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Причины войны.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628775"/>
            <a:ext cx="8540750" cy="4679950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Требование Петра </a:t>
            </a:r>
            <a:r>
              <a:rPr lang="en-US" sz="2800" b="1" dirty="0">
                <a:solidFill>
                  <a:srgbClr val="000066"/>
                </a:solidFill>
                <a:latin typeface="Georgia" pitchFamily="18" charset="0"/>
              </a:rPr>
              <a:t>I</a:t>
            </a:r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 выдворить Карла </a:t>
            </a:r>
            <a:r>
              <a:rPr lang="en-US" sz="2800" b="1" dirty="0">
                <a:solidFill>
                  <a:srgbClr val="000066"/>
                </a:solidFill>
                <a:latin typeface="Georgia" pitchFamily="18" charset="0"/>
              </a:rPr>
              <a:t>XII</a:t>
            </a:r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 из </a:t>
            </a:r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Турции.</a:t>
            </a:r>
          </a:p>
          <a:p>
            <a:endParaRPr lang="ru-RU" sz="2800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Подстрекательство со стороны западных </a:t>
            </a:r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держав.</a:t>
            </a:r>
          </a:p>
          <a:p>
            <a:pPr>
              <a:buNone/>
            </a:pPr>
            <a:endParaRPr lang="ru-RU" sz="2800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Захват Азова в 1696 </a:t>
            </a:r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году.</a:t>
            </a:r>
          </a:p>
          <a:p>
            <a:endParaRPr lang="ru-RU" sz="2800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Появление русского флота в Азовском </a:t>
            </a:r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море.</a:t>
            </a:r>
            <a:endParaRPr lang="ru-RU" sz="2800" b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1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1000"/>
                                        <p:tgtEl>
                                          <p:spTgt spid="2662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/>
      <p:bldP spid="26627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472" y="447777"/>
            <a:ext cx="8106747" cy="59309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8" name="Picture 4" descr="54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51275" y="0"/>
            <a:ext cx="5292725" cy="68580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31749" name="Picture 5" descr="ol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126038"/>
            <a:ext cx="3851275" cy="1731962"/>
          </a:xfrm>
          <a:prstGeom prst="rect">
            <a:avLst/>
          </a:prstGeom>
          <a:noFill/>
        </p:spPr>
      </p:pic>
      <p:pic>
        <p:nvPicPr>
          <p:cNvPr id="31750" name="Picture 6" descr="am_zal9_18полт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3851275" cy="5157788"/>
          </a:xfrm>
          <a:prstGeom prst="rect">
            <a:avLst/>
          </a:prstGeom>
          <a:noFill/>
        </p:spPr>
      </p:pic>
      <p:sp>
        <p:nvSpPr>
          <p:cNvPr id="31753" name="Freeform 9"/>
          <p:cNvSpPr>
            <a:spLocks/>
          </p:cNvSpPr>
          <p:nvPr/>
        </p:nvSpPr>
        <p:spPr bwMode="auto">
          <a:xfrm>
            <a:off x="6227763" y="2636838"/>
            <a:ext cx="288925" cy="431800"/>
          </a:xfrm>
          <a:custGeom>
            <a:avLst/>
            <a:gdLst/>
            <a:ahLst/>
            <a:cxnLst>
              <a:cxn ang="0">
                <a:pos x="265" y="190"/>
              </a:cxn>
              <a:cxn ang="0">
                <a:pos x="401" y="8"/>
              </a:cxn>
              <a:cxn ang="0">
                <a:pos x="583" y="144"/>
              </a:cxn>
              <a:cxn ang="0">
                <a:pos x="583" y="598"/>
              </a:cxn>
              <a:cxn ang="0">
                <a:pos x="401" y="1006"/>
              </a:cxn>
              <a:cxn ang="0">
                <a:pos x="129" y="779"/>
              </a:cxn>
              <a:cxn ang="0">
                <a:pos x="38" y="553"/>
              </a:cxn>
              <a:cxn ang="0">
                <a:pos x="38" y="326"/>
              </a:cxn>
              <a:cxn ang="0">
                <a:pos x="265" y="280"/>
              </a:cxn>
            </a:cxnLst>
            <a:rect l="0" t="0" r="r" b="b"/>
            <a:pathLst>
              <a:path w="613" h="1036">
                <a:moveTo>
                  <a:pt x="265" y="190"/>
                </a:moveTo>
                <a:cubicBezTo>
                  <a:pt x="306" y="103"/>
                  <a:pt x="348" y="16"/>
                  <a:pt x="401" y="8"/>
                </a:cubicBezTo>
                <a:cubicBezTo>
                  <a:pt x="454" y="0"/>
                  <a:pt x="553" y="46"/>
                  <a:pt x="583" y="144"/>
                </a:cubicBezTo>
                <a:cubicBezTo>
                  <a:pt x="613" y="242"/>
                  <a:pt x="613" y="454"/>
                  <a:pt x="583" y="598"/>
                </a:cubicBezTo>
                <a:cubicBezTo>
                  <a:pt x="553" y="742"/>
                  <a:pt x="477" y="976"/>
                  <a:pt x="401" y="1006"/>
                </a:cubicBezTo>
                <a:cubicBezTo>
                  <a:pt x="325" y="1036"/>
                  <a:pt x="189" y="854"/>
                  <a:pt x="129" y="779"/>
                </a:cubicBezTo>
                <a:cubicBezTo>
                  <a:pt x="69" y="704"/>
                  <a:pt x="53" y="628"/>
                  <a:pt x="38" y="553"/>
                </a:cubicBezTo>
                <a:cubicBezTo>
                  <a:pt x="23" y="478"/>
                  <a:pt x="0" y="372"/>
                  <a:pt x="38" y="326"/>
                </a:cubicBezTo>
                <a:cubicBezTo>
                  <a:pt x="76" y="280"/>
                  <a:pt x="227" y="295"/>
                  <a:pt x="265" y="280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61" name="Freeform 17"/>
          <p:cNvSpPr>
            <a:spLocks/>
          </p:cNvSpPr>
          <p:nvPr/>
        </p:nvSpPr>
        <p:spPr bwMode="auto">
          <a:xfrm>
            <a:off x="6072188" y="3138488"/>
            <a:ext cx="1023937" cy="3481387"/>
          </a:xfrm>
          <a:custGeom>
            <a:avLst/>
            <a:gdLst/>
            <a:ahLst/>
            <a:cxnLst>
              <a:cxn ang="0">
                <a:pos x="431" y="2193"/>
              </a:cxn>
              <a:cxn ang="0">
                <a:pos x="508" y="2167"/>
              </a:cxn>
              <a:cxn ang="0">
                <a:pos x="542" y="2072"/>
              </a:cxn>
              <a:cxn ang="0">
                <a:pos x="559" y="2021"/>
              </a:cxn>
              <a:cxn ang="0">
                <a:pos x="602" y="1986"/>
              </a:cxn>
              <a:cxn ang="0">
                <a:pos x="628" y="1900"/>
              </a:cxn>
              <a:cxn ang="0">
                <a:pos x="645" y="1849"/>
              </a:cxn>
              <a:cxn ang="0">
                <a:pos x="568" y="1771"/>
              </a:cxn>
              <a:cxn ang="0">
                <a:pos x="499" y="1711"/>
              </a:cxn>
              <a:cxn ang="0">
                <a:pos x="448" y="1642"/>
              </a:cxn>
              <a:cxn ang="0">
                <a:pos x="431" y="1556"/>
              </a:cxn>
              <a:cxn ang="0">
                <a:pos x="413" y="1539"/>
              </a:cxn>
              <a:cxn ang="0">
                <a:pos x="345" y="1445"/>
              </a:cxn>
              <a:cxn ang="0">
                <a:pos x="336" y="1170"/>
              </a:cxn>
              <a:cxn ang="0">
                <a:pos x="327" y="1118"/>
              </a:cxn>
              <a:cxn ang="0">
                <a:pos x="276" y="542"/>
              </a:cxn>
              <a:cxn ang="0">
                <a:pos x="267" y="456"/>
              </a:cxn>
              <a:cxn ang="0">
                <a:pos x="216" y="422"/>
              </a:cxn>
              <a:cxn ang="0">
                <a:pos x="155" y="361"/>
              </a:cxn>
              <a:cxn ang="0">
                <a:pos x="95" y="301"/>
              </a:cxn>
              <a:cxn ang="0">
                <a:pos x="35" y="232"/>
              </a:cxn>
              <a:cxn ang="0">
                <a:pos x="1" y="181"/>
              </a:cxn>
              <a:cxn ang="0">
                <a:pos x="18" y="129"/>
              </a:cxn>
              <a:cxn ang="0">
                <a:pos x="78" y="43"/>
              </a:cxn>
              <a:cxn ang="0">
                <a:pos x="95" y="18"/>
              </a:cxn>
              <a:cxn ang="0">
                <a:pos x="112" y="0"/>
              </a:cxn>
            </a:cxnLst>
            <a:rect l="0" t="0" r="r" b="b"/>
            <a:pathLst>
              <a:path w="645" h="2193">
                <a:moveTo>
                  <a:pt x="431" y="2193"/>
                </a:moveTo>
                <a:cubicBezTo>
                  <a:pt x="491" y="2172"/>
                  <a:pt x="465" y="2180"/>
                  <a:pt x="508" y="2167"/>
                </a:cubicBezTo>
                <a:cubicBezTo>
                  <a:pt x="528" y="2136"/>
                  <a:pt x="531" y="2106"/>
                  <a:pt x="542" y="2072"/>
                </a:cubicBezTo>
                <a:cubicBezTo>
                  <a:pt x="548" y="2055"/>
                  <a:pt x="546" y="2034"/>
                  <a:pt x="559" y="2021"/>
                </a:cubicBezTo>
                <a:cubicBezTo>
                  <a:pt x="584" y="1996"/>
                  <a:pt x="570" y="2008"/>
                  <a:pt x="602" y="1986"/>
                </a:cubicBezTo>
                <a:cubicBezTo>
                  <a:pt x="612" y="1958"/>
                  <a:pt x="619" y="1929"/>
                  <a:pt x="628" y="1900"/>
                </a:cubicBezTo>
                <a:cubicBezTo>
                  <a:pt x="634" y="1883"/>
                  <a:pt x="645" y="1849"/>
                  <a:pt x="645" y="1849"/>
                </a:cubicBezTo>
                <a:cubicBezTo>
                  <a:pt x="632" y="1782"/>
                  <a:pt x="627" y="1791"/>
                  <a:pt x="568" y="1771"/>
                </a:cubicBezTo>
                <a:cubicBezTo>
                  <a:pt x="545" y="1748"/>
                  <a:pt x="526" y="1729"/>
                  <a:pt x="499" y="1711"/>
                </a:cubicBezTo>
                <a:cubicBezTo>
                  <a:pt x="489" y="1678"/>
                  <a:pt x="467" y="1671"/>
                  <a:pt x="448" y="1642"/>
                </a:cubicBezTo>
                <a:cubicBezTo>
                  <a:pt x="448" y="1639"/>
                  <a:pt x="441" y="1572"/>
                  <a:pt x="431" y="1556"/>
                </a:cubicBezTo>
                <a:cubicBezTo>
                  <a:pt x="427" y="1549"/>
                  <a:pt x="418" y="1546"/>
                  <a:pt x="413" y="1539"/>
                </a:cubicBezTo>
                <a:cubicBezTo>
                  <a:pt x="391" y="1510"/>
                  <a:pt x="366" y="1475"/>
                  <a:pt x="345" y="1445"/>
                </a:cubicBezTo>
                <a:cubicBezTo>
                  <a:pt x="342" y="1353"/>
                  <a:pt x="341" y="1262"/>
                  <a:pt x="336" y="1170"/>
                </a:cubicBezTo>
                <a:cubicBezTo>
                  <a:pt x="335" y="1152"/>
                  <a:pt x="328" y="1136"/>
                  <a:pt x="327" y="1118"/>
                </a:cubicBezTo>
                <a:cubicBezTo>
                  <a:pt x="317" y="829"/>
                  <a:pt x="341" y="753"/>
                  <a:pt x="276" y="542"/>
                </a:cubicBezTo>
                <a:cubicBezTo>
                  <a:pt x="273" y="513"/>
                  <a:pt x="280" y="482"/>
                  <a:pt x="267" y="456"/>
                </a:cubicBezTo>
                <a:cubicBezTo>
                  <a:pt x="258" y="438"/>
                  <a:pt x="216" y="422"/>
                  <a:pt x="216" y="422"/>
                </a:cubicBezTo>
                <a:cubicBezTo>
                  <a:pt x="198" y="396"/>
                  <a:pt x="175" y="385"/>
                  <a:pt x="155" y="361"/>
                </a:cubicBezTo>
                <a:cubicBezTo>
                  <a:pt x="134" y="335"/>
                  <a:pt x="124" y="320"/>
                  <a:pt x="95" y="301"/>
                </a:cubicBezTo>
                <a:cubicBezTo>
                  <a:pt x="55" y="241"/>
                  <a:pt x="78" y="262"/>
                  <a:pt x="35" y="232"/>
                </a:cubicBezTo>
                <a:cubicBezTo>
                  <a:pt x="24" y="215"/>
                  <a:pt x="12" y="198"/>
                  <a:pt x="1" y="181"/>
                </a:cubicBezTo>
                <a:cubicBezTo>
                  <a:pt x="0" y="180"/>
                  <a:pt x="18" y="130"/>
                  <a:pt x="18" y="129"/>
                </a:cubicBezTo>
                <a:cubicBezTo>
                  <a:pt x="32" y="86"/>
                  <a:pt x="39" y="68"/>
                  <a:pt x="78" y="43"/>
                </a:cubicBezTo>
                <a:cubicBezTo>
                  <a:pt x="84" y="35"/>
                  <a:pt x="89" y="26"/>
                  <a:pt x="95" y="18"/>
                </a:cubicBezTo>
                <a:cubicBezTo>
                  <a:pt x="100" y="12"/>
                  <a:pt x="112" y="0"/>
                  <a:pt x="112" y="0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62" name="Freeform 18"/>
          <p:cNvSpPr>
            <a:spLocks/>
          </p:cNvSpPr>
          <p:nvPr/>
        </p:nvSpPr>
        <p:spPr bwMode="auto">
          <a:xfrm>
            <a:off x="6018213" y="2741613"/>
            <a:ext cx="355600" cy="696912"/>
          </a:xfrm>
          <a:custGeom>
            <a:avLst/>
            <a:gdLst/>
            <a:ahLst/>
            <a:cxnLst>
              <a:cxn ang="0">
                <a:pos x="35" y="439"/>
              </a:cxn>
              <a:cxn ang="0">
                <a:pos x="0" y="336"/>
              </a:cxn>
              <a:cxn ang="0">
                <a:pos x="9" y="216"/>
              </a:cxn>
              <a:cxn ang="0">
                <a:pos x="17" y="70"/>
              </a:cxn>
              <a:cxn ang="0">
                <a:pos x="35" y="53"/>
              </a:cxn>
              <a:cxn ang="0">
                <a:pos x="224" y="1"/>
              </a:cxn>
            </a:cxnLst>
            <a:rect l="0" t="0" r="r" b="b"/>
            <a:pathLst>
              <a:path w="224" h="439">
                <a:moveTo>
                  <a:pt x="35" y="439"/>
                </a:moveTo>
                <a:cubicBezTo>
                  <a:pt x="23" y="405"/>
                  <a:pt x="12" y="370"/>
                  <a:pt x="0" y="336"/>
                </a:cubicBezTo>
                <a:cubicBezTo>
                  <a:pt x="3" y="296"/>
                  <a:pt x="6" y="256"/>
                  <a:pt x="9" y="216"/>
                </a:cubicBezTo>
                <a:cubicBezTo>
                  <a:pt x="12" y="167"/>
                  <a:pt x="9" y="118"/>
                  <a:pt x="17" y="70"/>
                </a:cubicBezTo>
                <a:cubicBezTo>
                  <a:pt x="18" y="62"/>
                  <a:pt x="29" y="59"/>
                  <a:pt x="35" y="53"/>
                </a:cubicBezTo>
                <a:cubicBezTo>
                  <a:pt x="88" y="0"/>
                  <a:pt x="150" y="1"/>
                  <a:pt x="224" y="1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cxnSp>
        <p:nvCxnSpPr>
          <p:cNvPr id="31765" name="AutoShape 21"/>
          <p:cNvCxnSpPr>
            <a:cxnSpLocks noChangeShapeType="1"/>
            <a:stCxn id="0" idx="0"/>
          </p:cNvCxnSpPr>
          <p:nvPr/>
        </p:nvCxnSpPr>
        <p:spPr bwMode="auto">
          <a:xfrm>
            <a:off x="6497638" y="0"/>
            <a:ext cx="1587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</p:cxnSp>
      <p:sp>
        <p:nvSpPr>
          <p:cNvPr id="31766" name="AutoShape 22"/>
          <p:cNvSpPr>
            <a:spLocks noChangeArrowheads="1"/>
          </p:cNvSpPr>
          <p:nvPr/>
        </p:nvSpPr>
        <p:spPr bwMode="auto">
          <a:xfrm rot="-2637204">
            <a:off x="5651500" y="1341438"/>
            <a:ext cx="417513" cy="1770062"/>
          </a:xfrm>
          <a:prstGeom prst="downArrow">
            <a:avLst>
              <a:gd name="adj1" fmla="val 50000"/>
              <a:gd name="adj2" fmla="val 105988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768" name="Freeform 24"/>
          <p:cNvSpPr>
            <a:spLocks/>
          </p:cNvSpPr>
          <p:nvPr/>
        </p:nvSpPr>
        <p:spPr bwMode="auto">
          <a:xfrm>
            <a:off x="5580063" y="620713"/>
            <a:ext cx="792162" cy="2016125"/>
          </a:xfrm>
          <a:custGeom>
            <a:avLst/>
            <a:gdLst/>
            <a:ahLst/>
            <a:cxnLst>
              <a:cxn ang="0">
                <a:pos x="499" y="1270"/>
              </a:cxn>
              <a:cxn ang="0">
                <a:pos x="363" y="953"/>
              </a:cxn>
              <a:cxn ang="0">
                <a:pos x="136" y="771"/>
              </a:cxn>
              <a:cxn ang="0">
                <a:pos x="45" y="635"/>
              </a:cxn>
              <a:cxn ang="0">
                <a:pos x="136" y="363"/>
              </a:cxn>
              <a:cxn ang="0">
                <a:pos x="0" y="0"/>
              </a:cxn>
            </a:cxnLst>
            <a:rect l="0" t="0" r="r" b="b"/>
            <a:pathLst>
              <a:path w="499" h="1270">
                <a:moveTo>
                  <a:pt x="499" y="1270"/>
                </a:moveTo>
                <a:cubicBezTo>
                  <a:pt x="461" y="1153"/>
                  <a:pt x="423" y="1036"/>
                  <a:pt x="363" y="953"/>
                </a:cubicBezTo>
                <a:cubicBezTo>
                  <a:pt x="303" y="870"/>
                  <a:pt x="189" y="824"/>
                  <a:pt x="136" y="771"/>
                </a:cubicBezTo>
                <a:cubicBezTo>
                  <a:pt x="83" y="718"/>
                  <a:pt x="45" y="703"/>
                  <a:pt x="45" y="635"/>
                </a:cubicBezTo>
                <a:cubicBezTo>
                  <a:pt x="45" y="567"/>
                  <a:pt x="143" y="469"/>
                  <a:pt x="136" y="363"/>
                </a:cubicBezTo>
                <a:cubicBezTo>
                  <a:pt x="129" y="257"/>
                  <a:pt x="23" y="61"/>
                  <a:pt x="0" y="0"/>
                </a:cubicBezTo>
              </a:path>
            </a:pathLst>
          </a:custGeom>
          <a:noFill/>
          <a:ln w="41275">
            <a:solidFill>
              <a:srgbClr val="FF0000"/>
            </a:solidFill>
            <a:round/>
            <a:headEnd/>
            <a:tailEnd type="stealth" w="lg" len="lg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70" name="Freeform 26"/>
          <p:cNvSpPr>
            <a:spLocks/>
          </p:cNvSpPr>
          <p:nvPr/>
        </p:nvSpPr>
        <p:spPr bwMode="auto">
          <a:xfrm>
            <a:off x="6516688" y="2420938"/>
            <a:ext cx="2592387" cy="1957387"/>
          </a:xfrm>
          <a:custGeom>
            <a:avLst/>
            <a:gdLst/>
            <a:ahLst/>
            <a:cxnLst>
              <a:cxn ang="0">
                <a:pos x="1633" y="0"/>
              </a:cxn>
              <a:cxn ang="0">
                <a:pos x="1088" y="544"/>
              </a:cxn>
              <a:cxn ang="0">
                <a:pos x="816" y="953"/>
              </a:cxn>
              <a:cxn ang="0">
                <a:pos x="363" y="1225"/>
              </a:cxn>
              <a:cxn ang="0">
                <a:pos x="0" y="907"/>
              </a:cxn>
            </a:cxnLst>
            <a:rect l="0" t="0" r="r" b="b"/>
            <a:pathLst>
              <a:path w="1633" h="1233">
                <a:moveTo>
                  <a:pt x="1633" y="0"/>
                </a:moveTo>
                <a:cubicBezTo>
                  <a:pt x="1428" y="192"/>
                  <a:pt x="1224" y="385"/>
                  <a:pt x="1088" y="544"/>
                </a:cubicBezTo>
                <a:cubicBezTo>
                  <a:pt x="952" y="703"/>
                  <a:pt x="937" y="840"/>
                  <a:pt x="816" y="953"/>
                </a:cubicBezTo>
                <a:cubicBezTo>
                  <a:pt x="695" y="1066"/>
                  <a:pt x="499" y="1233"/>
                  <a:pt x="363" y="1225"/>
                </a:cubicBezTo>
                <a:cubicBezTo>
                  <a:pt x="227" y="1217"/>
                  <a:pt x="60" y="960"/>
                  <a:pt x="0" y="90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31771" name="Freeform 27"/>
          <p:cNvSpPr>
            <a:spLocks/>
          </p:cNvSpPr>
          <p:nvPr/>
        </p:nvSpPr>
        <p:spPr bwMode="auto">
          <a:xfrm>
            <a:off x="6300788" y="2265363"/>
            <a:ext cx="587375" cy="1595437"/>
          </a:xfrm>
          <a:custGeom>
            <a:avLst/>
            <a:gdLst/>
            <a:ahLst/>
            <a:cxnLst>
              <a:cxn ang="0">
                <a:pos x="136" y="1005"/>
              </a:cxn>
              <a:cxn ang="0">
                <a:pos x="317" y="778"/>
              </a:cxn>
              <a:cxn ang="0">
                <a:pos x="363" y="415"/>
              </a:cxn>
              <a:cxn ang="0">
                <a:pos x="317" y="53"/>
              </a:cxn>
              <a:cxn ang="0">
                <a:pos x="45" y="98"/>
              </a:cxn>
              <a:cxn ang="0">
                <a:pos x="45" y="189"/>
              </a:cxn>
            </a:cxnLst>
            <a:rect l="0" t="0" r="r" b="b"/>
            <a:pathLst>
              <a:path w="370" h="1005">
                <a:moveTo>
                  <a:pt x="136" y="1005"/>
                </a:moveTo>
                <a:cubicBezTo>
                  <a:pt x="207" y="940"/>
                  <a:pt x="279" y="876"/>
                  <a:pt x="317" y="778"/>
                </a:cubicBezTo>
                <a:cubicBezTo>
                  <a:pt x="355" y="680"/>
                  <a:pt x="363" y="536"/>
                  <a:pt x="363" y="415"/>
                </a:cubicBezTo>
                <a:cubicBezTo>
                  <a:pt x="363" y="294"/>
                  <a:pt x="370" y="106"/>
                  <a:pt x="317" y="53"/>
                </a:cubicBezTo>
                <a:cubicBezTo>
                  <a:pt x="264" y="0"/>
                  <a:pt x="90" y="75"/>
                  <a:pt x="45" y="98"/>
                </a:cubicBezTo>
                <a:cubicBezTo>
                  <a:pt x="0" y="121"/>
                  <a:pt x="45" y="174"/>
                  <a:pt x="45" y="189"/>
                </a:cubicBezTo>
              </a:path>
            </a:pathLst>
          </a:custGeom>
          <a:noFill/>
          <a:ln w="412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31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000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1000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1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3" dur="2000" fill="hold"/>
                                        <p:tgtEl>
                                          <p:spTgt spid="317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2000"/>
                                        <p:tgtEl>
                                          <p:spTgt spid="31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3" grpId="0" animBg="1"/>
      <p:bldP spid="31761" grpId="0" animBg="1"/>
      <p:bldP spid="31762" grpId="0" animBg="1"/>
      <p:bldP spid="31766" grpId="0" animBg="1"/>
      <p:bldP spid="31768" grpId="0" animBg="1"/>
      <p:bldP spid="31770" grpId="0" animBg="1"/>
      <p:bldP spid="3177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260350"/>
            <a:ext cx="7772400" cy="882634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000066"/>
                </a:solidFill>
                <a:latin typeface="Georgia" pitchFamily="18" charset="0"/>
              </a:rPr>
              <a:t>Итоги похода.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 err="1">
                <a:solidFill>
                  <a:srgbClr val="000066"/>
                </a:solidFill>
                <a:latin typeface="Georgia" pitchFamily="18" charset="0"/>
              </a:rPr>
              <a:t>Прутский</a:t>
            </a:r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 поход Петра </a:t>
            </a:r>
            <a:r>
              <a:rPr lang="en-US" b="1" dirty="0">
                <a:solidFill>
                  <a:srgbClr val="000066"/>
                </a:solidFill>
                <a:latin typeface="Georgia" pitchFamily="18" charset="0"/>
              </a:rPr>
              <a:t>I</a:t>
            </a:r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 закончился</a:t>
            </a:r>
          </a:p>
          <a:p>
            <a:pPr>
              <a:buFontTx/>
              <a:buNone/>
            </a:pPr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    провалом. </a:t>
            </a:r>
            <a:endParaRPr lang="ru-RU" b="1" dirty="0" smtClean="0">
              <a:solidFill>
                <a:srgbClr val="000066"/>
              </a:solidFill>
              <a:latin typeface="Georgia" pitchFamily="18" charset="0"/>
            </a:endParaRPr>
          </a:p>
          <a:p>
            <a:pPr>
              <a:buFontTx/>
              <a:buNone/>
            </a:pPr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Пришлось отказаться от Азова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.</a:t>
            </a:r>
          </a:p>
          <a:p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Были уничтожены крепости Таганрог, Каменный 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Затон.</a:t>
            </a:r>
          </a:p>
          <a:p>
            <a:pPr>
              <a:buNone/>
            </a:pPr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Так и не удалось получить выход в Черное 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море.</a:t>
            </a:r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27652" name="WordArt 4"/>
          <p:cNvSpPr>
            <a:spLocks noChangeArrowheads="1" noChangeShapeType="1" noTextEdit="1"/>
          </p:cNvSpPr>
          <p:nvPr/>
        </p:nvSpPr>
        <p:spPr bwMode="auto">
          <a:xfrm>
            <a:off x="1116013" y="1125538"/>
            <a:ext cx="5465762" cy="63373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28569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ru-RU" sz="3600" kern="1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765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765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  <p:bldP spid="27651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673225"/>
            <a:ext cx="8229600" cy="5184775"/>
          </a:xfrm>
        </p:spPr>
        <p:txBody>
          <a:bodyPr/>
          <a:lstStyle/>
          <a:p>
            <a:r>
              <a:rPr lang="ru-RU" sz="4000">
                <a:solidFill>
                  <a:srgbClr val="000066"/>
                </a:solidFill>
                <a:latin typeface="Georgia" pitchFamily="18" charset="0"/>
              </a:rPr>
              <a:t> Высадить десант в Швеции и заставить её сдаться. </a:t>
            </a:r>
          </a:p>
          <a:p>
            <a:r>
              <a:rPr lang="ru-RU" sz="4000">
                <a:solidFill>
                  <a:srgbClr val="000066"/>
                </a:solidFill>
                <a:latin typeface="Georgia" pitchFamily="18" charset="0"/>
              </a:rPr>
              <a:t>Победить Швецию на</a:t>
            </a:r>
            <a:r>
              <a:rPr lang="ru-RU" sz="440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4000">
                <a:solidFill>
                  <a:srgbClr val="000066"/>
                </a:solidFill>
                <a:latin typeface="Georgia" pitchFamily="18" charset="0"/>
              </a:rPr>
              <a:t>море и окончательно упрочить победу.</a:t>
            </a:r>
          </a:p>
          <a:p>
            <a:r>
              <a:rPr lang="ru-RU" sz="4000">
                <a:solidFill>
                  <a:srgbClr val="000066"/>
                </a:solidFill>
                <a:latin typeface="Georgia" pitchFamily="18" charset="0"/>
              </a:rPr>
              <a:t>Прекратить дальнейшие действия, так как Россия выполнила свои задачи.</a:t>
            </a:r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0" y="214290"/>
            <a:ext cx="946785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>Каковы дальнейшие </a:t>
            </a:r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действия </a:t>
            </a:r>
          </a:p>
          <a:p>
            <a:pPr algn="ctr"/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Петра </a:t>
            </a: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>Первого?</a:t>
            </a:r>
            <a:endParaRPr lang="ru-RU" sz="4000" b="1" dirty="0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857224" y="0"/>
            <a:ext cx="7543800" cy="1052497"/>
          </a:xfrm>
        </p:spPr>
        <p:txBody>
          <a:bodyPr/>
          <a:lstStyle/>
          <a:p>
            <a:pPr algn="ctr"/>
            <a:r>
              <a:rPr lang="ru-RU" sz="4800" dirty="0">
                <a:solidFill>
                  <a:srgbClr val="000066"/>
                </a:solidFill>
                <a:latin typeface="Georgia" pitchFamily="18" charset="0"/>
              </a:rPr>
              <a:t>Морские сражения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714348" y="285728"/>
            <a:ext cx="7929618" cy="1571636"/>
          </a:xfrm>
        </p:spPr>
        <p:txBody>
          <a:bodyPr>
            <a:noAutofit/>
          </a:bodyPr>
          <a:lstStyle/>
          <a:p>
            <a:pPr algn="ctr">
              <a:buFontTx/>
              <a:buNone/>
            </a:pPr>
            <a:endParaRPr lang="en-US" sz="3600" dirty="0">
              <a:solidFill>
                <a:srgbClr val="000066"/>
              </a:solidFill>
              <a:latin typeface="Georgia" pitchFamily="18" charset="0"/>
            </a:endParaRPr>
          </a:p>
          <a:p>
            <a:pPr algn="ctr">
              <a:buFontTx/>
              <a:buNone/>
            </a:pPr>
            <a:r>
              <a:rPr lang="ru-RU" sz="4000" b="1" dirty="0" err="1">
                <a:solidFill>
                  <a:srgbClr val="000066"/>
                </a:solidFill>
                <a:latin typeface="Georgia" pitchFamily="18" charset="0"/>
              </a:rPr>
              <a:t>Гангутское</a:t>
            </a:r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>сражение –</a:t>
            </a:r>
          </a:p>
          <a:p>
            <a:pPr algn="ctr">
              <a:buFontTx/>
              <a:buNone/>
            </a:pP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4000" b="1" dirty="0">
                <a:solidFill>
                  <a:srgbClr val="000066"/>
                </a:solidFill>
                <a:latin typeface="Times New Roman" pitchFamily="18" charset="0"/>
              </a:rPr>
              <a:t>27 июля 1714 года</a:t>
            </a:r>
          </a:p>
          <a:p>
            <a:pPr algn="ctr">
              <a:buFontTx/>
              <a:buNone/>
            </a:pPr>
            <a:endParaRPr lang="ru-RU" sz="3600" dirty="0">
              <a:solidFill>
                <a:srgbClr val="000066"/>
              </a:solidFill>
              <a:latin typeface="Georgia" pitchFamily="18" charset="0"/>
            </a:endParaRPr>
          </a:p>
          <a:p>
            <a:pPr algn="ctr">
              <a:buFontTx/>
              <a:buNone/>
            </a:pPr>
            <a:endParaRPr lang="ru-RU" sz="3600" dirty="0" smtClean="0">
              <a:solidFill>
                <a:srgbClr val="000066"/>
              </a:solidFill>
              <a:latin typeface="Georgia" pitchFamily="18" charset="0"/>
            </a:endParaRPr>
          </a:p>
          <a:p>
            <a:pPr algn="ctr">
              <a:buFontTx/>
              <a:buNone/>
            </a:pPr>
            <a:endParaRPr lang="ru-RU" sz="3600" dirty="0">
              <a:solidFill>
                <a:srgbClr val="000066"/>
              </a:solidFill>
              <a:latin typeface="Georgia" pitchFamily="18" charset="0"/>
            </a:endParaRPr>
          </a:p>
          <a:p>
            <a:pPr algn="ctr">
              <a:buFontTx/>
              <a:buNone/>
            </a:pPr>
            <a:endParaRPr lang="ru-RU" sz="3600" b="1" dirty="0">
              <a:solidFill>
                <a:srgbClr val="000066"/>
              </a:solidFill>
              <a:latin typeface="Times New Roman" pitchFamily="18" charset="0"/>
            </a:endParaRPr>
          </a:p>
        </p:txBody>
      </p:sp>
      <p:pic>
        <p:nvPicPr>
          <p:cNvPr id="24584" name="Picture 8" descr="Рисунок1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34" y="2357430"/>
            <a:ext cx="8286808" cy="4071966"/>
          </a:xfrm>
          <a:noFill/>
          <a:ln w="25400">
            <a:solidFill>
              <a:srgbClr val="000066"/>
            </a:solidFill>
          </a:ln>
        </p:spPr>
      </p:pic>
      <p:sp>
        <p:nvSpPr>
          <p:cNvPr id="6" name="Содержимое 5"/>
          <p:cNvSpPr>
            <a:spLocks noGrp="1"/>
          </p:cNvSpPr>
          <p:nvPr>
            <p:ph sz="quarter" idx="3"/>
          </p:nvPr>
        </p:nvSpPr>
        <p:spPr/>
        <p:txBody>
          <a:bodyPr/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0" descr="MAP18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57158" y="214290"/>
            <a:ext cx="8501122" cy="6643709"/>
          </a:xfrm>
          <a:prstGeom prst="rect">
            <a:avLst/>
          </a:prstGeom>
          <a:noFill/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9390" name="Picture 14" descr="гангут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214282" y="873125"/>
            <a:ext cx="8748712" cy="5984875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22937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991600" cy="685800"/>
          </a:xfrm>
          <a:gradFill rotWithShape="0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0" scaled="1"/>
          </a:gradFill>
          <a:ln w="76200">
            <a:solidFill>
              <a:srgbClr val="660033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bg2"/>
                </a:solidFill>
              </a:rPr>
              <a:t>Победы русского флота.</a:t>
            </a:r>
            <a:endParaRPr lang="ru-RU" sz="4800" dirty="0">
              <a:solidFill>
                <a:schemeClr val="bg2"/>
              </a:solidFill>
            </a:endParaRPr>
          </a:p>
        </p:txBody>
      </p:sp>
      <p:sp>
        <p:nvSpPr>
          <p:cNvPr id="229381" name="AutoShape 5"/>
          <p:cNvSpPr>
            <a:spLocks noChangeArrowheads="1"/>
          </p:cNvSpPr>
          <p:nvPr/>
        </p:nvSpPr>
        <p:spPr bwMode="auto">
          <a:xfrm rot="1724501">
            <a:off x="5867400" y="2276475"/>
            <a:ext cx="976313" cy="485775"/>
          </a:xfrm>
          <a:prstGeom prst="leftArrow">
            <a:avLst>
              <a:gd name="adj1" fmla="val 50000"/>
              <a:gd name="adj2" fmla="val 50245"/>
            </a:avLst>
          </a:prstGeom>
          <a:solidFill>
            <a:srgbClr val="009900"/>
          </a:solidFill>
          <a:ln w="38100" cap="sq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9382" name="AutoShape 6"/>
          <p:cNvSpPr>
            <a:spLocks noChangeArrowheads="1"/>
          </p:cNvSpPr>
          <p:nvPr/>
        </p:nvSpPr>
        <p:spPr bwMode="auto">
          <a:xfrm rot="2854763">
            <a:off x="4974432" y="1729581"/>
            <a:ext cx="976312" cy="485775"/>
          </a:xfrm>
          <a:prstGeom prst="leftArrow">
            <a:avLst>
              <a:gd name="adj1" fmla="val 50000"/>
              <a:gd name="adj2" fmla="val 50245"/>
            </a:avLst>
          </a:prstGeom>
          <a:solidFill>
            <a:srgbClr val="009900"/>
          </a:solidFill>
          <a:ln w="38100" cap="sq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rot="10800000" vert="eaVert" wrap="none" anchor="ctr"/>
          <a:lstStyle/>
          <a:p>
            <a:endParaRPr lang="ru-RU">
              <a:solidFill>
                <a:schemeClr val="bg2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229384" name="AutoShape 8"/>
          <p:cNvSpPr>
            <a:spLocks noChangeArrowheads="1"/>
          </p:cNvSpPr>
          <p:nvPr/>
        </p:nvSpPr>
        <p:spPr bwMode="auto">
          <a:xfrm rot="3971520">
            <a:off x="4025106" y="3826670"/>
            <a:ext cx="485775" cy="2881312"/>
          </a:xfrm>
          <a:prstGeom prst="upArrow">
            <a:avLst>
              <a:gd name="adj1" fmla="val 50000"/>
              <a:gd name="adj2" fmla="val 148284"/>
            </a:avLst>
          </a:prstGeom>
          <a:solidFill>
            <a:schemeClr val="accent1"/>
          </a:solidFill>
          <a:ln w="38100" cap="sq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9386" name="AutoShape 10"/>
          <p:cNvSpPr>
            <a:spLocks noChangeArrowheads="1"/>
          </p:cNvSpPr>
          <p:nvPr/>
        </p:nvSpPr>
        <p:spPr bwMode="auto">
          <a:xfrm rot="-1524866">
            <a:off x="722313" y="4657725"/>
            <a:ext cx="6919912" cy="485775"/>
          </a:xfrm>
          <a:prstGeom prst="leftArrow">
            <a:avLst>
              <a:gd name="adj1" fmla="val 50000"/>
              <a:gd name="adj2" fmla="val 356127"/>
            </a:avLst>
          </a:prstGeom>
          <a:solidFill>
            <a:srgbClr val="009900"/>
          </a:solidFill>
          <a:ln w="38100" cap="sq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9387" name="AutoShape 11"/>
          <p:cNvSpPr>
            <a:spLocks noChangeArrowheads="1"/>
          </p:cNvSpPr>
          <p:nvPr/>
        </p:nvSpPr>
        <p:spPr bwMode="auto">
          <a:xfrm rot="-24874318">
            <a:off x="-258762" y="3605213"/>
            <a:ext cx="6096000" cy="609600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009900"/>
          </a:solidFill>
          <a:ln w="38100" cap="sq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29388" name="AutoShape 12"/>
          <p:cNvSpPr>
            <a:spLocks noChangeArrowheads="1"/>
          </p:cNvSpPr>
          <p:nvPr/>
        </p:nvSpPr>
        <p:spPr bwMode="auto">
          <a:xfrm rot="-3744887">
            <a:off x="4442812" y="1631086"/>
            <a:ext cx="750887" cy="485775"/>
          </a:xfrm>
          <a:prstGeom prst="leftArrow">
            <a:avLst>
              <a:gd name="adj1" fmla="val 50000"/>
              <a:gd name="adj2" fmla="val 38644"/>
            </a:avLst>
          </a:prstGeom>
          <a:solidFill>
            <a:srgbClr val="009900"/>
          </a:solidFill>
          <a:ln w="38100" cap="sq">
            <a:solidFill>
              <a:schemeClr val="bg2"/>
            </a:solidFill>
            <a:miter lim="800000"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293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93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29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29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381" grpId="0" animBg="1" autoUpdateAnimBg="0"/>
      <p:bldP spid="229382" grpId="0" animBg="1" autoUpdateAnimBg="0"/>
      <p:bldP spid="229384" grpId="0" animBg="1"/>
      <p:bldP spid="229386" grpId="0" animBg="1"/>
      <p:bldP spid="229387" grpId="0" animBg="1"/>
      <p:bldP spid="229388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40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152400" y="4343400"/>
            <a:ext cx="8839200" cy="2514600"/>
          </a:xfrm>
          <a:gradFill rotWithShape="0">
            <a:gsLst>
              <a:gs pos="0">
                <a:srgbClr val="8488C4"/>
              </a:gs>
              <a:gs pos="53000">
                <a:srgbClr val="D4DEFF"/>
              </a:gs>
              <a:gs pos="83000">
                <a:srgbClr val="D4DEFF"/>
              </a:gs>
              <a:gs pos="100000">
                <a:srgbClr val="96AB94"/>
              </a:gs>
            </a:gsLst>
            <a:path path="shape">
              <a:fillToRect l="50000" t="50000" r="50000" b="50000"/>
            </a:path>
          </a:gradFill>
          <a:ln w="76200">
            <a:solidFill>
              <a:srgbClr val="660033"/>
            </a:solidFill>
          </a:ln>
        </p:spPr>
        <p:txBody>
          <a:bodyPr/>
          <a:lstStyle/>
          <a:p>
            <a:pPr>
              <a:buFontTx/>
              <a:buNone/>
            </a:pPr>
            <a:r>
              <a:rPr lang="ru-RU" sz="2800" dirty="0">
                <a:solidFill>
                  <a:schemeClr val="bg2"/>
                </a:solidFill>
              </a:rPr>
              <a:t>Петр построил русские корабли в 2 линии, </a:t>
            </a:r>
            <a:r>
              <a:rPr lang="ru-RU" sz="2800" dirty="0" smtClean="0">
                <a:solidFill>
                  <a:schemeClr val="bg2"/>
                </a:solidFill>
              </a:rPr>
              <a:t>причем  </a:t>
            </a:r>
            <a:r>
              <a:rPr lang="ru-RU" sz="2800" dirty="0">
                <a:solidFill>
                  <a:schemeClr val="bg2"/>
                </a:solidFill>
              </a:rPr>
              <a:t>2-ю -  в виде полумесяца. </a:t>
            </a:r>
            <a:r>
              <a:rPr lang="ru-RU" sz="2800" dirty="0" smtClean="0">
                <a:solidFill>
                  <a:schemeClr val="bg2"/>
                </a:solidFill>
              </a:rPr>
              <a:t> Шведы прорвав  1-ю </a:t>
            </a:r>
            <a:r>
              <a:rPr lang="ru-RU" sz="2800" dirty="0">
                <a:solidFill>
                  <a:schemeClr val="bg2"/>
                </a:solidFill>
              </a:rPr>
              <a:t>линию оказались в ловушке.</a:t>
            </a:r>
          </a:p>
          <a:p>
            <a:pPr>
              <a:buFontTx/>
              <a:buNone/>
            </a:pPr>
            <a:r>
              <a:rPr lang="ru-RU" sz="2800" dirty="0">
                <a:solidFill>
                  <a:schemeClr val="bg2"/>
                </a:solidFill>
              </a:rPr>
              <a:t>Шведская эскадра была уничтожена, в </a:t>
            </a:r>
            <a:r>
              <a:rPr lang="ru-RU" sz="2800" dirty="0" smtClean="0">
                <a:solidFill>
                  <a:schemeClr val="bg2"/>
                </a:solidFill>
              </a:rPr>
              <a:t>шведской </a:t>
            </a:r>
            <a:r>
              <a:rPr lang="ru-RU" sz="2800" dirty="0">
                <a:solidFill>
                  <a:schemeClr val="bg2"/>
                </a:solidFill>
              </a:rPr>
              <a:t>столице началась паника.</a:t>
            </a:r>
          </a:p>
        </p:txBody>
      </p:sp>
      <p:sp>
        <p:nvSpPr>
          <p:cNvPr id="230404" name="Rectangle 4"/>
          <p:cNvSpPr>
            <a:spLocks noGrp="1" noChangeArrowheads="1"/>
          </p:cNvSpPr>
          <p:nvPr>
            <p:ph type="title"/>
          </p:nvPr>
        </p:nvSpPr>
        <p:spPr>
          <a:xfrm>
            <a:off x="76200" y="76200"/>
            <a:ext cx="8991600" cy="685800"/>
          </a:xfrm>
          <a:gradFill rotWithShape="0">
            <a:gsLst>
              <a:gs pos="0">
                <a:srgbClr val="005CBF"/>
              </a:gs>
              <a:gs pos="12500">
                <a:srgbClr val="0087E6"/>
              </a:gs>
              <a:gs pos="37500">
                <a:srgbClr val="21D6E0"/>
              </a:gs>
              <a:gs pos="50000">
                <a:srgbClr val="03D4A8"/>
              </a:gs>
              <a:gs pos="62500">
                <a:srgbClr val="21D6E0"/>
              </a:gs>
              <a:gs pos="87500">
                <a:srgbClr val="0087E6"/>
              </a:gs>
              <a:gs pos="100000">
                <a:srgbClr val="005CBF"/>
              </a:gs>
            </a:gsLst>
            <a:lin ang="0" scaled="1"/>
          </a:gradFill>
          <a:ln w="76200">
            <a:solidFill>
              <a:srgbClr val="660033"/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sz="4800" dirty="0" smtClean="0">
                <a:solidFill>
                  <a:schemeClr val="bg2"/>
                </a:solidFill>
              </a:rPr>
              <a:t>Победы </a:t>
            </a:r>
            <a:r>
              <a:rPr lang="ru-RU" sz="4800" dirty="0">
                <a:solidFill>
                  <a:schemeClr val="bg2"/>
                </a:solidFill>
              </a:rPr>
              <a:t>русского флота.</a:t>
            </a:r>
          </a:p>
        </p:txBody>
      </p:sp>
      <p:pic>
        <p:nvPicPr>
          <p:cNvPr id="230407" name="Picture 7" descr="Рисунок2"/>
          <p:cNvPicPr>
            <a:picLocks noChangeAspect="1" noChangeArrowheads="1"/>
          </p:cNvPicPr>
          <p:nvPr/>
        </p:nvPicPr>
        <p:blipFill>
          <a:blip r:embed="rId2" cstate="print">
            <a:lum bright="12000" contrast="30000"/>
          </a:blip>
          <a:srcRect/>
          <a:stretch>
            <a:fillRect/>
          </a:stretch>
        </p:blipFill>
        <p:spPr bwMode="auto">
          <a:xfrm>
            <a:off x="3348038" y="836613"/>
            <a:ext cx="5400675" cy="3449637"/>
          </a:xfrm>
          <a:prstGeom prst="rect">
            <a:avLst/>
          </a:prstGeom>
          <a:noFill/>
          <a:ln w="76200">
            <a:solidFill>
              <a:srgbClr val="660033"/>
            </a:solidFill>
            <a:miter lim="800000"/>
            <a:headEnd/>
            <a:tailEnd/>
          </a:ln>
        </p:spPr>
      </p:pic>
      <p:sp>
        <p:nvSpPr>
          <p:cNvPr id="230408" name="Text Box 8"/>
          <p:cNvSpPr txBox="1">
            <a:spLocks noChangeArrowheads="1"/>
          </p:cNvSpPr>
          <p:nvPr/>
        </p:nvSpPr>
        <p:spPr bwMode="auto">
          <a:xfrm>
            <a:off x="260350" y="2246313"/>
            <a:ext cx="3021789" cy="138499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ctr"/>
            <a:r>
              <a:rPr lang="ru-RU" sz="2800" b="1" dirty="0" err="1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Гангутский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бой.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Гравюра </a:t>
            </a:r>
            <a:endParaRPr lang="en-US" sz="2800" b="1" dirty="0" smtClean="0">
              <a:solidFill>
                <a:srgbClr val="002060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algn="ctr"/>
            <a:r>
              <a:rPr lang="en-US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XVIII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века.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4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0403" grpId="0" uiExpand="1" build="p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" name="Содержимое 23" descr="12.gif"/>
          <p:cNvPicPr>
            <a:picLocks noGrp="1" noChangeAspect="1"/>
          </p:cNvPicPr>
          <p:nvPr>
            <p:ph type="pic" idx="4294967295"/>
          </p:nvPr>
        </p:nvPicPr>
        <p:blipFill>
          <a:blip r:embed="rId2" cstate="print"/>
          <a:srcRect t="7894" b="7894"/>
          <a:stretch>
            <a:fillRect/>
          </a:stretch>
        </p:blipFill>
        <p:spPr>
          <a:xfrm>
            <a:off x="785786" y="214290"/>
            <a:ext cx="7715304" cy="642942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10" descr="3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785786" y="1928802"/>
            <a:ext cx="7929618" cy="4572032"/>
          </a:xfrm>
          <a:prstGeom prst="rect">
            <a:avLst/>
          </a:prstGeom>
          <a:noFill/>
          <a:ln w="25400">
            <a:solidFill>
              <a:srgbClr val="000066"/>
            </a:solidFill>
          </a:ln>
        </p:spPr>
      </p:pic>
      <p:sp>
        <p:nvSpPr>
          <p:cNvPr id="5" name="Прямоугольник 4"/>
          <p:cNvSpPr/>
          <p:nvPr/>
        </p:nvSpPr>
        <p:spPr>
          <a:xfrm>
            <a:off x="1142976" y="214290"/>
            <a:ext cx="692948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4000" b="1" dirty="0" err="1" smtClean="0">
                <a:solidFill>
                  <a:srgbClr val="000066"/>
                </a:solidFill>
                <a:latin typeface="Georgia" pitchFamily="18" charset="0"/>
              </a:rPr>
              <a:t>Гренгамское</a:t>
            </a: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> сражение - </a:t>
            </a:r>
            <a:r>
              <a:rPr lang="ru-RU" sz="4000" b="1" dirty="0" smtClean="0">
                <a:solidFill>
                  <a:srgbClr val="000066"/>
                </a:solidFill>
                <a:latin typeface="Times New Roman" pitchFamily="18" charset="0"/>
              </a:rPr>
              <a:t>27 июля 1720 года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735" name="Picture 63" descr="Рисунок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0725" y="0"/>
            <a:ext cx="5883275" cy="6858000"/>
          </a:xfrm>
          <a:prstGeom prst="rect">
            <a:avLst/>
          </a:prstGeom>
          <a:noFill/>
        </p:spPr>
      </p:pic>
      <p:graphicFrame>
        <p:nvGraphicFramePr>
          <p:cNvPr id="28720" name="Group 48"/>
          <p:cNvGraphicFramePr>
            <a:graphicFrameLocks noGrp="1"/>
          </p:cNvGraphicFramePr>
          <p:nvPr>
            <p:ph sz="half" idx="1"/>
          </p:nvPr>
        </p:nvGraphicFramePr>
        <p:xfrm>
          <a:off x="0" y="1341438"/>
          <a:ext cx="3276600" cy="2524125"/>
        </p:xfrm>
        <a:graphic>
          <a:graphicData uri="http://schemas.openxmlformats.org/drawingml/2006/table">
            <a:tbl>
              <a:tblPr/>
              <a:tblGrid>
                <a:gridCol w="32766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</a:rPr>
                        <a:t>Россия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8764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</a:rPr>
                        <a:t>Лифляндия, Эстляндия, Ингрия и часть Карелии с Выборгом</a:t>
                      </a: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8687" name="Text Box 15"/>
          <p:cNvSpPr txBox="1">
            <a:spLocks noChangeArrowheads="1"/>
          </p:cNvSpPr>
          <p:nvPr/>
        </p:nvSpPr>
        <p:spPr bwMode="auto">
          <a:xfrm>
            <a:off x="0" y="0"/>
            <a:ext cx="3276600" cy="133032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4000" b="1">
                <a:solidFill>
                  <a:srgbClr val="000066"/>
                </a:solidFill>
                <a:latin typeface="Times New Roman" pitchFamily="18" charset="0"/>
              </a:rPr>
              <a:t>30 августа </a:t>
            </a:r>
          </a:p>
          <a:p>
            <a:pPr algn="ctr"/>
            <a:r>
              <a:rPr lang="ru-RU" sz="4000" b="1">
                <a:solidFill>
                  <a:srgbClr val="000066"/>
                </a:solidFill>
                <a:latin typeface="Times New Roman" pitchFamily="18" charset="0"/>
              </a:rPr>
              <a:t>1721 год</a:t>
            </a:r>
          </a:p>
        </p:txBody>
      </p:sp>
      <p:graphicFrame>
        <p:nvGraphicFramePr>
          <p:cNvPr id="28722" name="Group 50"/>
          <p:cNvGraphicFramePr>
            <a:graphicFrameLocks noGrp="1"/>
          </p:cNvGraphicFramePr>
          <p:nvPr>
            <p:ph sz="half" idx="2"/>
          </p:nvPr>
        </p:nvGraphicFramePr>
        <p:xfrm>
          <a:off x="0" y="4005263"/>
          <a:ext cx="3276600" cy="2808288"/>
        </p:xfrm>
        <a:graphic>
          <a:graphicData uri="http://schemas.openxmlformats.org/drawingml/2006/table">
            <a:tbl>
              <a:tblPr/>
              <a:tblGrid>
                <a:gridCol w="3276600"/>
              </a:tblGrid>
              <a:tr h="647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</a:rPr>
                        <a:t>Швеция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1605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Times New Roman" pitchFamily="18" charset="0"/>
                        </a:rPr>
                        <a:t>Финляндия и Россия выплачивала 2 млн. рублей за полученные земли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8725" name="Picture 53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51500" y="2924175"/>
            <a:ext cx="576263" cy="365125"/>
          </a:xfrm>
          <a:prstGeom prst="rect">
            <a:avLst/>
          </a:prstGeom>
          <a:noFill/>
        </p:spPr>
      </p:pic>
      <p:sp>
        <p:nvSpPr>
          <p:cNvPr id="28726" name="Line 54"/>
          <p:cNvSpPr>
            <a:spLocks noChangeShapeType="1"/>
          </p:cNvSpPr>
          <p:nvPr/>
        </p:nvSpPr>
        <p:spPr bwMode="auto">
          <a:xfrm>
            <a:off x="5651500" y="2924175"/>
            <a:ext cx="0" cy="647700"/>
          </a:xfrm>
          <a:prstGeom prst="line">
            <a:avLst/>
          </a:prstGeom>
          <a:noFill/>
          <a:ln w="666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27" name="Text Box 55"/>
          <p:cNvSpPr txBox="1">
            <a:spLocks noChangeArrowheads="1"/>
          </p:cNvSpPr>
          <p:nvPr/>
        </p:nvSpPr>
        <p:spPr bwMode="auto">
          <a:xfrm>
            <a:off x="5651500" y="3284538"/>
            <a:ext cx="1309688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 err="1">
                <a:solidFill>
                  <a:srgbClr val="C00000"/>
                </a:solidFill>
                <a:latin typeface="Georgia" pitchFamily="18" charset="0"/>
              </a:rPr>
              <a:t>Ништадт</a:t>
            </a:r>
            <a:endParaRPr lang="ru-RU" b="1" dirty="0">
              <a:solidFill>
                <a:srgbClr val="C00000"/>
              </a:solidFill>
              <a:latin typeface="Georgia" pitchFamily="18" charset="0"/>
            </a:endParaRPr>
          </a:p>
        </p:txBody>
      </p:sp>
      <p:sp>
        <p:nvSpPr>
          <p:cNvPr id="28730" name="Freeform 58"/>
          <p:cNvSpPr>
            <a:spLocks/>
          </p:cNvSpPr>
          <p:nvPr/>
        </p:nvSpPr>
        <p:spPr bwMode="auto">
          <a:xfrm>
            <a:off x="6084888" y="1989138"/>
            <a:ext cx="2919412" cy="4344987"/>
          </a:xfrm>
          <a:custGeom>
            <a:avLst/>
            <a:gdLst/>
            <a:ahLst/>
            <a:cxnLst>
              <a:cxn ang="0">
                <a:pos x="1005" y="1024"/>
              </a:cxn>
              <a:cxn ang="0">
                <a:pos x="1151" y="850"/>
              </a:cxn>
              <a:cxn ang="0">
                <a:pos x="1288" y="521"/>
              </a:cxn>
              <a:cxn ang="0">
                <a:pos x="1343" y="429"/>
              </a:cxn>
              <a:cxn ang="0">
                <a:pos x="1444" y="228"/>
              </a:cxn>
              <a:cxn ang="0">
                <a:pos x="1517" y="182"/>
              </a:cxn>
              <a:cxn ang="0">
                <a:pos x="1672" y="0"/>
              </a:cxn>
              <a:cxn ang="0">
                <a:pos x="1800" y="82"/>
              </a:cxn>
              <a:cxn ang="0">
                <a:pos x="1745" y="649"/>
              </a:cxn>
              <a:cxn ang="0">
                <a:pos x="1681" y="621"/>
              </a:cxn>
              <a:cxn ang="0">
                <a:pos x="1626" y="594"/>
              </a:cxn>
              <a:cxn ang="0">
                <a:pos x="1498" y="630"/>
              </a:cxn>
              <a:cxn ang="0">
                <a:pos x="1434" y="685"/>
              </a:cxn>
              <a:cxn ang="0">
                <a:pos x="1389" y="804"/>
              </a:cxn>
              <a:cxn ang="0">
                <a:pos x="1434" y="822"/>
              </a:cxn>
              <a:cxn ang="0">
                <a:pos x="1544" y="969"/>
              </a:cxn>
              <a:cxn ang="0">
                <a:pos x="1599" y="1078"/>
              </a:cxn>
              <a:cxn ang="0">
                <a:pos x="1636" y="1133"/>
              </a:cxn>
              <a:cxn ang="0">
                <a:pos x="1745" y="1289"/>
              </a:cxn>
              <a:cxn ang="0">
                <a:pos x="1718" y="1353"/>
              </a:cxn>
              <a:cxn ang="0">
                <a:pos x="1626" y="1526"/>
              </a:cxn>
              <a:cxn ang="0">
                <a:pos x="1444" y="1700"/>
              </a:cxn>
              <a:cxn ang="0">
                <a:pos x="1178" y="1581"/>
              </a:cxn>
              <a:cxn ang="0">
                <a:pos x="986" y="1636"/>
              </a:cxn>
              <a:cxn ang="0">
                <a:pos x="977" y="1901"/>
              </a:cxn>
              <a:cxn ang="0">
                <a:pos x="813" y="2459"/>
              </a:cxn>
              <a:cxn ang="0">
                <a:pos x="666" y="2578"/>
              </a:cxn>
              <a:cxn ang="0">
                <a:pos x="209" y="2678"/>
              </a:cxn>
              <a:cxn ang="0">
                <a:pos x="218" y="2514"/>
              </a:cxn>
              <a:cxn ang="0">
                <a:pos x="246" y="2102"/>
              </a:cxn>
              <a:cxn ang="0">
                <a:pos x="209" y="2166"/>
              </a:cxn>
              <a:cxn ang="0">
                <a:pos x="90" y="2084"/>
              </a:cxn>
              <a:cxn ang="0">
                <a:pos x="54" y="2002"/>
              </a:cxn>
              <a:cxn ang="0">
                <a:pos x="54" y="1938"/>
              </a:cxn>
              <a:cxn ang="0">
                <a:pos x="54" y="1819"/>
              </a:cxn>
              <a:cxn ang="0">
                <a:pos x="81" y="1682"/>
              </a:cxn>
              <a:cxn ang="0">
                <a:pos x="164" y="1673"/>
              </a:cxn>
              <a:cxn ang="0">
                <a:pos x="237" y="1627"/>
              </a:cxn>
              <a:cxn ang="0">
                <a:pos x="410" y="1526"/>
              </a:cxn>
              <a:cxn ang="0">
                <a:pos x="621" y="1517"/>
              </a:cxn>
              <a:cxn ang="0">
                <a:pos x="694" y="1508"/>
              </a:cxn>
              <a:cxn ang="0">
                <a:pos x="950" y="1581"/>
              </a:cxn>
              <a:cxn ang="0">
                <a:pos x="1032" y="1517"/>
              </a:cxn>
              <a:cxn ang="0">
                <a:pos x="1096" y="1517"/>
              </a:cxn>
              <a:cxn ang="0">
                <a:pos x="1169" y="1389"/>
              </a:cxn>
              <a:cxn ang="0">
                <a:pos x="1352" y="1325"/>
              </a:cxn>
              <a:cxn ang="0">
                <a:pos x="1425" y="1362"/>
              </a:cxn>
              <a:cxn ang="0">
                <a:pos x="1398" y="1243"/>
              </a:cxn>
              <a:cxn ang="0">
                <a:pos x="1316" y="1243"/>
              </a:cxn>
              <a:cxn ang="0">
                <a:pos x="1188" y="1179"/>
              </a:cxn>
              <a:cxn ang="0">
                <a:pos x="1060" y="1161"/>
              </a:cxn>
              <a:cxn ang="0">
                <a:pos x="1124" y="996"/>
              </a:cxn>
              <a:cxn ang="0">
                <a:pos x="1014" y="1078"/>
              </a:cxn>
            </a:cxnLst>
            <a:rect l="0" t="0" r="r" b="b"/>
            <a:pathLst>
              <a:path w="1839" h="2737">
                <a:moveTo>
                  <a:pt x="986" y="1078"/>
                </a:moveTo>
                <a:cubicBezTo>
                  <a:pt x="993" y="1060"/>
                  <a:pt x="995" y="1040"/>
                  <a:pt x="1005" y="1024"/>
                </a:cubicBezTo>
                <a:cubicBezTo>
                  <a:pt x="1019" y="1001"/>
                  <a:pt x="1050" y="987"/>
                  <a:pt x="1069" y="969"/>
                </a:cubicBezTo>
                <a:cubicBezTo>
                  <a:pt x="1088" y="910"/>
                  <a:pt x="1088" y="871"/>
                  <a:pt x="1151" y="850"/>
                </a:cubicBezTo>
                <a:cubicBezTo>
                  <a:pt x="1171" y="818"/>
                  <a:pt x="1197" y="804"/>
                  <a:pt x="1224" y="777"/>
                </a:cubicBezTo>
                <a:cubicBezTo>
                  <a:pt x="1231" y="687"/>
                  <a:pt x="1237" y="598"/>
                  <a:pt x="1288" y="521"/>
                </a:cubicBezTo>
                <a:cubicBezTo>
                  <a:pt x="1313" y="445"/>
                  <a:pt x="1278" y="535"/>
                  <a:pt x="1316" y="475"/>
                </a:cubicBezTo>
                <a:cubicBezTo>
                  <a:pt x="1357" y="408"/>
                  <a:pt x="1291" y="484"/>
                  <a:pt x="1343" y="429"/>
                </a:cubicBezTo>
                <a:cubicBezTo>
                  <a:pt x="1361" y="374"/>
                  <a:pt x="1380" y="320"/>
                  <a:pt x="1398" y="265"/>
                </a:cubicBezTo>
                <a:cubicBezTo>
                  <a:pt x="1402" y="252"/>
                  <a:pt x="1436" y="233"/>
                  <a:pt x="1444" y="228"/>
                </a:cubicBezTo>
                <a:cubicBezTo>
                  <a:pt x="1450" y="219"/>
                  <a:pt x="1453" y="207"/>
                  <a:pt x="1462" y="201"/>
                </a:cubicBezTo>
                <a:cubicBezTo>
                  <a:pt x="1478" y="191"/>
                  <a:pt x="1517" y="182"/>
                  <a:pt x="1517" y="182"/>
                </a:cubicBezTo>
                <a:cubicBezTo>
                  <a:pt x="1541" y="158"/>
                  <a:pt x="1567" y="142"/>
                  <a:pt x="1590" y="118"/>
                </a:cubicBezTo>
                <a:cubicBezTo>
                  <a:pt x="1604" y="64"/>
                  <a:pt x="1615" y="19"/>
                  <a:pt x="1672" y="0"/>
                </a:cubicBezTo>
                <a:cubicBezTo>
                  <a:pt x="1700" y="7"/>
                  <a:pt x="1715" y="6"/>
                  <a:pt x="1736" y="27"/>
                </a:cubicBezTo>
                <a:cubicBezTo>
                  <a:pt x="1763" y="54"/>
                  <a:pt x="1761" y="69"/>
                  <a:pt x="1800" y="82"/>
                </a:cubicBezTo>
                <a:cubicBezTo>
                  <a:pt x="1811" y="150"/>
                  <a:pt x="1839" y="239"/>
                  <a:pt x="1773" y="283"/>
                </a:cubicBezTo>
                <a:cubicBezTo>
                  <a:pt x="1687" y="406"/>
                  <a:pt x="1777" y="266"/>
                  <a:pt x="1745" y="649"/>
                </a:cubicBezTo>
                <a:cubicBezTo>
                  <a:pt x="1744" y="658"/>
                  <a:pt x="1735" y="633"/>
                  <a:pt x="1727" y="630"/>
                </a:cubicBezTo>
                <a:cubicBezTo>
                  <a:pt x="1713" y="624"/>
                  <a:pt x="1696" y="624"/>
                  <a:pt x="1681" y="621"/>
                </a:cubicBezTo>
                <a:cubicBezTo>
                  <a:pt x="1672" y="615"/>
                  <a:pt x="1664" y="608"/>
                  <a:pt x="1654" y="603"/>
                </a:cubicBezTo>
                <a:cubicBezTo>
                  <a:pt x="1645" y="599"/>
                  <a:pt x="1634" y="600"/>
                  <a:pt x="1626" y="594"/>
                </a:cubicBezTo>
                <a:cubicBezTo>
                  <a:pt x="1566" y="546"/>
                  <a:pt x="1650" y="580"/>
                  <a:pt x="1581" y="557"/>
                </a:cubicBezTo>
                <a:cubicBezTo>
                  <a:pt x="1539" y="571"/>
                  <a:pt x="1529" y="601"/>
                  <a:pt x="1498" y="630"/>
                </a:cubicBezTo>
                <a:cubicBezTo>
                  <a:pt x="1495" y="645"/>
                  <a:pt x="1501" y="666"/>
                  <a:pt x="1489" y="676"/>
                </a:cubicBezTo>
                <a:cubicBezTo>
                  <a:pt x="1475" y="688"/>
                  <a:pt x="1445" y="670"/>
                  <a:pt x="1434" y="685"/>
                </a:cubicBezTo>
                <a:cubicBezTo>
                  <a:pt x="1419" y="704"/>
                  <a:pt x="1432" y="734"/>
                  <a:pt x="1425" y="758"/>
                </a:cubicBezTo>
                <a:cubicBezTo>
                  <a:pt x="1420" y="777"/>
                  <a:pt x="1400" y="788"/>
                  <a:pt x="1389" y="804"/>
                </a:cubicBezTo>
                <a:cubicBezTo>
                  <a:pt x="1405" y="854"/>
                  <a:pt x="1427" y="835"/>
                  <a:pt x="1471" y="850"/>
                </a:cubicBezTo>
                <a:cubicBezTo>
                  <a:pt x="1459" y="841"/>
                  <a:pt x="1443" y="809"/>
                  <a:pt x="1434" y="822"/>
                </a:cubicBezTo>
                <a:cubicBezTo>
                  <a:pt x="1423" y="838"/>
                  <a:pt x="1447" y="859"/>
                  <a:pt x="1453" y="877"/>
                </a:cubicBezTo>
                <a:cubicBezTo>
                  <a:pt x="1475" y="941"/>
                  <a:pt x="1478" y="956"/>
                  <a:pt x="1544" y="969"/>
                </a:cubicBezTo>
                <a:cubicBezTo>
                  <a:pt x="1551" y="990"/>
                  <a:pt x="1552" y="1013"/>
                  <a:pt x="1562" y="1033"/>
                </a:cubicBezTo>
                <a:cubicBezTo>
                  <a:pt x="1571" y="1050"/>
                  <a:pt x="1588" y="1062"/>
                  <a:pt x="1599" y="1078"/>
                </a:cubicBezTo>
                <a:cubicBezTo>
                  <a:pt x="1602" y="1093"/>
                  <a:pt x="1599" y="1111"/>
                  <a:pt x="1608" y="1124"/>
                </a:cubicBezTo>
                <a:cubicBezTo>
                  <a:pt x="1613" y="1132"/>
                  <a:pt x="1633" y="1124"/>
                  <a:pt x="1636" y="1133"/>
                </a:cubicBezTo>
                <a:cubicBezTo>
                  <a:pt x="1647" y="1171"/>
                  <a:pt x="1635" y="1214"/>
                  <a:pt x="1645" y="1252"/>
                </a:cubicBezTo>
                <a:cubicBezTo>
                  <a:pt x="1652" y="1278"/>
                  <a:pt x="1723" y="1282"/>
                  <a:pt x="1745" y="1289"/>
                </a:cubicBezTo>
                <a:cubicBezTo>
                  <a:pt x="1742" y="1304"/>
                  <a:pt x="1742" y="1320"/>
                  <a:pt x="1736" y="1334"/>
                </a:cubicBezTo>
                <a:cubicBezTo>
                  <a:pt x="1733" y="1342"/>
                  <a:pt x="1722" y="1345"/>
                  <a:pt x="1718" y="1353"/>
                </a:cubicBezTo>
                <a:cubicBezTo>
                  <a:pt x="1702" y="1385"/>
                  <a:pt x="1699" y="1431"/>
                  <a:pt x="1681" y="1462"/>
                </a:cubicBezTo>
                <a:cubicBezTo>
                  <a:pt x="1668" y="1484"/>
                  <a:pt x="1645" y="1508"/>
                  <a:pt x="1626" y="1526"/>
                </a:cubicBezTo>
                <a:cubicBezTo>
                  <a:pt x="1608" y="1580"/>
                  <a:pt x="1603" y="1615"/>
                  <a:pt x="1562" y="1654"/>
                </a:cubicBezTo>
                <a:cubicBezTo>
                  <a:pt x="1546" y="1735"/>
                  <a:pt x="1531" y="1709"/>
                  <a:pt x="1444" y="1700"/>
                </a:cubicBezTo>
                <a:cubicBezTo>
                  <a:pt x="1357" y="1671"/>
                  <a:pt x="1408" y="1684"/>
                  <a:pt x="1288" y="1673"/>
                </a:cubicBezTo>
                <a:cubicBezTo>
                  <a:pt x="1251" y="1634"/>
                  <a:pt x="1233" y="1599"/>
                  <a:pt x="1178" y="1581"/>
                </a:cubicBezTo>
                <a:cubicBezTo>
                  <a:pt x="1123" y="1584"/>
                  <a:pt x="1068" y="1582"/>
                  <a:pt x="1014" y="1590"/>
                </a:cubicBezTo>
                <a:cubicBezTo>
                  <a:pt x="996" y="1593"/>
                  <a:pt x="991" y="1626"/>
                  <a:pt x="986" y="1636"/>
                </a:cubicBezTo>
                <a:cubicBezTo>
                  <a:pt x="975" y="1655"/>
                  <a:pt x="950" y="1691"/>
                  <a:pt x="950" y="1691"/>
                </a:cubicBezTo>
                <a:cubicBezTo>
                  <a:pt x="956" y="1786"/>
                  <a:pt x="961" y="1821"/>
                  <a:pt x="977" y="1901"/>
                </a:cubicBezTo>
                <a:cubicBezTo>
                  <a:pt x="965" y="2105"/>
                  <a:pt x="1012" y="2036"/>
                  <a:pt x="895" y="2075"/>
                </a:cubicBezTo>
                <a:cubicBezTo>
                  <a:pt x="835" y="2254"/>
                  <a:pt x="1020" y="2430"/>
                  <a:pt x="813" y="2459"/>
                </a:cubicBezTo>
                <a:cubicBezTo>
                  <a:pt x="750" y="2480"/>
                  <a:pt x="771" y="2463"/>
                  <a:pt x="740" y="2496"/>
                </a:cubicBezTo>
                <a:cubicBezTo>
                  <a:pt x="726" y="2534"/>
                  <a:pt x="692" y="2547"/>
                  <a:pt x="666" y="2578"/>
                </a:cubicBezTo>
                <a:cubicBezTo>
                  <a:pt x="535" y="2737"/>
                  <a:pt x="591" y="2660"/>
                  <a:pt x="237" y="2669"/>
                </a:cubicBezTo>
                <a:cubicBezTo>
                  <a:pt x="228" y="2672"/>
                  <a:pt x="218" y="2682"/>
                  <a:pt x="209" y="2678"/>
                </a:cubicBezTo>
                <a:cubicBezTo>
                  <a:pt x="200" y="2674"/>
                  <a:pt x="200" y="2660"/>
                  <a:pt x="200" y="2651"/>
                </a:cubicBezTo>
                <a:cubicBezTo>
                  <a:pt x="200" y="2561"/>
                  <a:pt x="200" y="2568"/>
                  <a:pt x="218" y="2514"/>
                </a:cubicBezTo>
                <a:cubicBezTo>
                  <a:pt x="224" y="2380"/>
                  <a:pt x="220" y="2321"/>
                  <a:pt x="255" y="2212"/>
                </a:cubicBezTo>
                <a:cubicBezTo>
                  <a:pt x="252" y="2175"/>
                  <a:pt x="259" y="2137"/>
                  <a:pt x="246" y="2102"/>
                </a:cubicBezTo>
                <a:cubicBezTo>
                  <a:pt x="243" y="2093"/>
                  <a:pt x="223" y="2103"/>
                  <a:pt x="218" y="2112"/>
                </a:cubicBezTo>
                <a:cubicBezTo>
                  <a:pt x="209" y="2128"/>
                  <a:pt x="212" y="2148"/>
                  <a:pt x="209" y="2166"/>
                </a:cubicBezTo>
                <a:cubicBezTo>
                  <a:pt x="174" y="2113"/>
                  <a:pt x="212" y="2158"/>
                  <a:pt x="164" y="2130"/>
                </a:cubicBezTo>
                <a:cubicBezTo>
                  <a:pt x="124" y="2107"/>
                  <a:pt x="145" y="2097"/>
                  <a:pt x="90" y="2084"/>
                </a:cubicBezTo>
                <a:cubicBezTo>
                  <a:pt x="87" y="2060"/>
                  <a:pt x="91" y="2033"/>
                  <a:pt x="81" y="2011"/>
                </a:cubicBezTo>
                <a:cubicBezTo>
                  <a:pt x="77" y="2002"/>
                  <a:pt x="61" y="2009"/>
                  <a:pt x="54" y="2002"/>
                </a:cubicBezTo>
                <a:cubicBezTo>
                  <a:pt x="47" y="1995"/>
                  <a:pt x="48" y="1983"/>
                  <a:pt x="45" y="1974"/>
                </a:cubicBezTo>
                <a:cubicBezTo>
                  <a:pt x="48" y="1962"/>
                  <a:pt x="49" y="1949"/>
                  <a:pt x="54" y="1938"/>
                </a:cubicBezTo>
                <a:cubicBezTo>
                  <a:pt x="64" y="1918"/>
                  <a:pt x="90" y="1883"/>
                  <a:pt x="90" y="1883"/>
                </a:cubicBezTo>
                <a:cubicBezTo>
                  <a:pt x="5" y="1871"/>
                  <a:pt x="12" y="1882"/>
                  <a:pt x="54" y="1819"/>
                </a:cubicBezTo>
                <a:cubicBezTo>
                  <a:pt x="0" y="1767"/>
                  <a:pt x="18" y="1751"/>
                  <a:pt x="26" y="1664"/>
                </a:cubicBezTo>
                <a:cubicBezTo>
                  <a:pt x="44" y="1670"/>
                  <a:pt x="63" y="1676"/>
                  <a:pt x="81" y="1682"/>
                </a:cubicBezTo>
                <a:cubicBezTo>
                  <a:pt x="90" y="1685"/>
                  <a:pt x="109" y="1691"/>
                  <a:pt x="109" y="1691"/>
                </a:cubicBezTo>
                <a:cubicBezTo>
                  <a:pt x="127" y="1685"/>
                  <a:pt x="146" y="1679"/>
                  <a:pt x="164" y="1673"/>
                </a:cubicBezTo>
                <a:cubicBezTo>
                  <a:pt x="172" y="1670"/>
                  <a:pt x="175" y="1660"/>
                  <a:pt x="182" y="1654"/>
                </a:cubicBezTo>
                <a:cubicBezTo>
                  <a:pt x="206" y="1634"/>
                  <a:pt x="209" y="1636"/>
                  <a:pt x="237" y="1627"/>
                </a:cubicBezTo>
                <a:cubicBezTo>
                  <a:pt x="267" y="1582"/>
                  <a:pt x="290" y="1589"/>
                  <a:pt x="346" y="1581"/>
                </a:cubicBezTo>
                <a:cubicBezTo>
                  <a:pt x="359" y="1545"/>
                  <a:pt x="375" y="1539"/>
                  <a:pt x="410" y="1526"/>
                </a:cubicBezTo>
                <a:cubicBezTo>
                  <a:pt x="484" y="1542"/>
                  <a:pt x="446" y="1535"/>
                  <a:pt x="484" y="1481"/>
                </a:cubicBezTo>
                <a:cubicBezTo>
                  <a:pt x="532" y="1491"/>
                  <a:pt x="579" y="1490"/>
                  <a:pt x="621" y="1517"/>
                </a:cubicBezTo>
                <a:cubicBezTo>
                  <a:pt x="627" y="1508"/>
                  <a:pt x="628" y="1491"/>
                  <a:pt x="639" y="1490"/>
                </a:cubicBezTo>
                <a:cubicBezTo>
                  <a:pt x="658" y="1488"/>
                  <a:pt x="676" y="1502"/>
                  <a:pt x="694" y="1508"/>
                </a:cubicBezTo>
                <a:cubicBezTo>
                  <a:pt x="731" y="1520"/>
                  <a:pt x="767" y="1533"/>
                  <a:pt x="804" y="1545"/>
                </a:cubicBezTo>
                <a:cubicBezTo>
                  <a:pt x="855" y="1579"/>
                  <a:pt x="880" y="1574"/>
                  <a:pt x="950" y="1581"/>
                </a:cubicBezTo>
                <a:cubicBezTo>
                  <a:pt x="998" y="1597"/>
                  <a:pt x="964" y="1596"/>
                  <a:pt x="986" y="1545"/>
                </a:cubicBezTo>
                <a:cubicBezTo>
                  <a:pt x="995" y="1525"/>
                  <a:pt x="1014" y="1523"/>
                  <a:pt x="1032" y="1517"/>
                </a:cubicBezTo>
                <a:cubicBezTo>
                  <a:pt x="1035" y="1508"/>
                  <a:pt x="1032" y="1494"/>
                  <a:pt x="1041" y="1490"/>
                </a:cubicBezTo>
                <a:cubicBezTo>
                  <a:pt x="1052" y="1484"/>
                  <a:pt x="1090" y="1513"/>
                  <a:pt x="1096" y="1517"/>
                </a:cubicBezTo>
                <a:cubicBezTo>
                  <a:pt x="1108" y="1499"/>
                  <a:pt x="1126" y="1483"/>
                  <a:pt x="1133" y="1462"/>
                </a:cubicBezTo>
                <a:cubicBezTo>
                  <a:pt x="1154" y="1400"/>
                  <a:pt x="1138" y="1422"/>
                  <a:pt x="1169" y="1389"/>
                </a:cubicBezTo>
                <a:cubicBezTo>
                  <a:pt x="1223" y="1406"/>
                  <a:pt x="1195" y="1376"/>
                  <a:pt x="1242" y="1353"/>
                </a:cubicBezTo>
                <a:cubicBezTo>
                  <a:pt x="1275" y="1337"/>
                  <a:pt x="1317" y="1334"/>
                  <a:pt x="1352" y="1325"/>
                </a:cubicBezTo>
                <a:cubicBezTo>
                  <a:pt x="1373" y="1328"/>
                  <a:pt x="1397" y="1324"/>
                  <a:pt x="1416" y="1334"/>
                </a:cubicBezTo>
                <a:cubicBezTo>
                  <a:pt x="1425" y="1338"/>
                  <a:pt x="1420" y="1354"/>
                  <a:pt x="1425" y="1362"/>
                </a:cubicBezTo>
                <a:cubicBezTo>
                  <a:pt x="1437" y="1382"/>
                  <a:pt x="1451" y="1382"/>
                  <a:pt x="1471" y="1389"/>
                </a:cubicBezTo>
                <a:cubicBezTo>
                  <a:pt x="1522" y="1313"/>
                  <a:pt x="1469" y="1261"/>
                  <a:pt x="1398" y="1243"/>
                </a:cubicBezTo>
                <a:cubicBezTo>
                  <a:pt x="1389" y="1237"/>
                  <a:pt x="1381" y="1225"/>
                  <a:pt x="1370" y="1225"/>
                </a:cubicBezTo>
                <a:cubicBezTo>
                  <a:pt x="1351" y="1225"/>
                  <a:pt x="1316" y="1243"/>
                  <a:pt x="1316" y="1243"/>
                </a:cubicBezTo>
                <a:cubicBezTo>
                  <a:pt x="1278" y="1234"/>
                  <a:pt x="1249" y="1217"/>
                  <a:pt x="1215" y="1197"/>
                </a:cubicBezTo>
                <a:cubicBezTo>
                  <a:pt x="1206" y="1192"/>
                  <a:pt x="1199" y="1181"/>
                  <a:pt x="1188" y="1179"/>
                </a:cubicBezTo>
                <a:cubicBezTo>
                  <a:pt x="1155" y="1172"/>
                  <a:pt x="1121" y="1173"/>
                  <a:pt x="1087" y="1170"/>
                </a:cubicBezTo>
                <a:cubicBezTo>
                  <a:pt x="1078" y="1167"/>
                  <a:pt x="1064" y="1170"/>
                  <a:pt x="1060" y="1161"/>
                </a:cubicBezTo>
                <a:cubicBezTo>
                  <a:pt x="1048" y="1136"/>
                  <a:pt x="1109" y="1098"/>
                  <a:pt x="1124" y="1088"/>
                </a:cubicBezTo>
                <a:cubicBezTo>
                  <a:pt x="1138" y="1043"/>
                  <a:pt x="1151" y="1038"/>
                  <a:pt x="1124" y="996"/>
                </a:cubicBezTo>
                <a:cubicBezTo>
                  <a:pt x="1060" y="1017"/>
                  <a:pt x="1083" y="1000"/>
                  <a:pt x="1050" y="1033"/>
                </a:cubicBezTo>
                <a:cubicBezTo>
                  <a:pt x="1040" y="1064"/>
                  <a:pt x="1047" y="1061"/>
                  <a:pt x="1014" y="1078"/>
                </a:cubicBezTo>
                <a:cubicBezTo>
                  <a:pt x="983" y="1094"/>
                  <a:pt x="986" y="1096"/>
                  <a:pt x="986" y="1078"/>
                </a:cubicBezTo>
                <a:close/>
              </a:path>
            </a:pathLst>
          </a:custGeom>
          <a:noFill/>
          <a:ln w="63500">
            <a:solidFill>
              <a:srgbClr val="000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8731" name="Text Box 59"/>
          <p:cNvSpPr txBox="1">
            <a:spLocks noChangeArrowheads="1"/>
          </p:cNvSpPr>
          <p:nvPr/>
        </p:nvSpPr>
        <p:spPr bwMode="auto">
          <a:xfrm>
            <a:off x="6372225" y="5445125"/>
            <a:ext cx="16684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Лифляндия</a:t>
            </a:r>
          </a:p>
        </p:txBody>
      </p:sp>
      <p:sp>
        <p:nvSpPr>
          <p:cNvPr id="28732" name="Text Box 60"/>
          <p:cNvSpPr txBox="1">
            <a:spLocks noChangeArrowheads="1"/>
          </p:cNvSpPr>
          <p:nvPr/>
        </p:nvSpPr>
        <p:spPr bwMode="auto">
          <a:xfrm>
            <a:off x="6156325" y="4581525"/>
            <a:ext cx="15589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</a:rPr>
              <a:t>Эстляндия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8733" name="Text Box 61"/>
          <p:cNvSpPr txBox="1">
            <a:spLocks noChangeArrowheads="1"/>
          </p:cNvSpPr>
          <p:nvPr/>
        </p:nvSpPr>
        <p:spPr bwMode="auto">
          <a:xfrm>
            <a:off x="7935913" y="4143375"/>
            <a:ext cx="116410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 err="1">
                <a:solidFill>
                  <a:srgbClr val="C00000"/>
                </a:solidFill>
              </a:rPr>
              <a:t>Ингрия</a:t>
            </a:r>
            <a:endParaRPr lang="ru-RU" sz="2000" b="1" dirty="0">
              <a:solidFill>
                <a:srgbClr val="C00000"/>
              </a:solidFill>
            </a:endParaRPr>
          </a:p>
        </p:txBody>
      </p:sp>
      <p:sp>
        <p:nvSpPr>
          <p:cNvPr id="28734" name="Text Box 62"/>
          <p:cNvSpPr txBox="1">
            <a:spLocks noChangeArrowheads="1"/>
          </p:cNvSpPr>
          <p:nvPr/>
        </p:nvSpPr>
        <p:spPr bwMode="auto">
          <a:xfrm>
            <a:off x="7235825" y="3141663"/>
            <a:ext cx="1160463" cy="396875"/>
          </a:xfrm>
          <a:prstGeom prst="rect">
            <a:avLst/>
          </a:prstGeom>
          <a:solidFill>
            <a:srgbClr val="CC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000" b="1" dirty="0">
                <a:solidFill>
                  <a:srgbClr val="C00000"/>
                </a:solidFill>
              </a:rPr>
              <a:t>Выборг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7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86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86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87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87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8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8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8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8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8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8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8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87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8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8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287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28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87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7" grpId="0" animBg="1"/>
      <p:bldP spid="28727" grpId="0"/>
      <p:bldP spid="28730" grpId="0" animBg="1"/>
      <p:bldP spid="28731" grpId="0"/>
      <p:bldP spid="28732" grpId="0"/>
      <p:bldP spid="28733" grpId="0"/>
      <p:bldP spid="287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0"/>
            <a:ext cx="8229600" cy="108587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Причины войны: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524000"/>
            <a:ext cx="8472518" cy="45720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Добиться выхода к Балтийскому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морю.</a:t>
            </a:r>
          </a:p>
          <a:p>
            <a:pPr>
              <a:lnSpc>
                <a:spcPct val="90000"/>
              </a:lnSpc>
            </a:pP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Вернуть побережье Финского залива (</a:t>
            </a:r>
            <a:r>
              <a:rPr lang="ru-RU" sz="3200" b="1" dirty="0" err="1">
                <a:solidFill>
                  <a:schemeClr val="accent5">
                    <a:lumMod val="50000"/>
                  </a:schemeClr>
                </a:solidFill>
              </a:rPr>
              <a:t>Ингрию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), 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отторгнутое 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Швецией в начале </a:t>
            </a:r>
            <a:r>
              <a:rPr lang="en-US" sz="3200" b="1" dirty="0">
                <a:solidFill>
                  <a:schemeClr val="accent5">
                    <a:lumMod val="50000"/>
                  </a:schemeClr>
                </a:solidFill>
              </a:rPr>
              <a:t>XVII</a:t>
            </a: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 в</a:t>
            </a:r>
            <a:r>
              <a:rPr lang="ru-RU" sz="3200" b="1" dirty="0" smtClean="0">
                <a:solidFill>
                  <a:schemeClr val="accent5">
                    <a:lumMod val="50000"/>
                  </a:schemeClr>
                </a:solidFill>
              </a:rPr>
              <a:t>.</a:t>
            </a:r>
          </a:p>
          <a:p>
            <a:pPr>
              <a:lnSpc>
                <a:spcPct val="90000"/>
              </a:lnSpc>
              <a:buNone/>
            </a:pPr>
            <a:endParaRPr lang="ru-RU" sz="3200" b="1" dirty="0">
              <a:solidFill>
                <a:schemeClr val="accent5">
                  <a:lumMod val="50000"/>
                </a:schemeClr>
              </a:solidFill>
            </a:endParaRPr>
          </a:p>
          <a:p>
            <a:pPr>
              <a:lnSpc>
                <a:spcPct val="90000"/>
              </a:lnSpc>
            </a:pPr>
            <a:r>
              <a:rPr lang="ru-RU" sz="3200" b="1" dirty="0">
                <a:solidFill>
                  <a:schemeClr val="accent5">
                    <a:lumMod val="50000"/>
                  </a:schemeClr>
                </a:solidFill>
              </a:rPr>
              <a:t>Повысить международный статус России. Превратить Россию в морскую державу.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50000">
                                          <p:val>
                                            <p:strVal val="#ppt_y+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358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358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58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584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2" grpId="0"/>
      <p:bldP spid="35843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74638"/>
            <a:ext cx="8218487" cy="777875"/>
          </a:xfrm>
        </p:spPr>
        <p:txBody>
          <a:bodyPr/>
          <a:lstStyle/>
          <a:p>
            <a:pPr algn="ctr"/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Значение Северной войны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23850" y="1412875"/>
            <a:ext cx="8362950" cy="51847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Россия получила выход в Балтийское море</a:t>
            </a:r>
            <a:r>
              <a:rPr lang="ru-RU" dirty="0" smtClean="0">
                <a:solidFill>
                  <a:srgbClr val="000099"/>
                </a:solidFill>
                <a:latin typeface="Georgia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ru-RU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 Были созданы условия для морской торговли с Европой. </a:t>
            </a:r>
            <a:endParaRPr lang="ru-RU" dirty="0" smtClean="0">
              <a:solidFill>
                <a:srgbClr val="000099"/>
              </a:solidFill>
              <a:latin typeface="Georgia" pitchFamily="18" charset="0"/>
            </a:endParaRPr>
          </a:p>
          <a:p>
            <a:pPr>
              <a:lnSpc>
                <a:spcPct val="90000"/>
              </a:lnSpc>
            </a:pPr>
            <a:endParaRPr lang="ru-RU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Россия стала великой морской державой. </a:t>
            </a:r>
            <a:endParaRPr lang="ru-RU" dirty="0" smtClean="0">
              <a:solidFill>
                <a:srgbClr val="000099"/>
              </a:solidFill>
              <a:latin typeface="Georgia" pitchFamily="18" charset="0"/>
            </a:endParaRPr>
          </a:p>
          <a:p>
            <a:pPr>
              <a:lnSpc>
                <a:spcPct val="90000"/>
              </a:lnSpc>
              <a:buNone/>
            </a:pPr>
            <a:endParaRPr lang="ru-RU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Встала в разряд мировых держав</a:t>
            </a:r>
            <a:r>
              <a:rPr lang="ru-RU" dirty="0" smtClean="0">
                <a:solidFill>
                  <a:srgbClr val="000099"/>
                </a:solidFill>
                <a:latin typeface="Georgia" pitchFamily="18" charset="0"/>
              </a:rPr>
              <a:t>.</a:t>
            </a:r>
          </a:p>
          <a:p>
            <a:pPr>
              <a:lnSpc>
                <a:spcPct val="90000"/>
              </a:lnSpc>
            </a:pPr>
            <a:endParaRPr lang="ru-RU" dirty="0">
              <a:solidFill>
                <a:srgbClr val="000099"/>
              </a:solidFill>
              <a:latin typeface="Georgia" pitchFamily="18" charset="0"/>
            </a:endParaRPr>
          </a:p>
          <a:p>
            <a:pPr>
              <a:lnSpc>
                <a:spcPct val="90000"/>
              </a:lnSpc>
            </a:pPr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В октябре </a:t>
            </a:r>
            <a:r>
              <a:rPr lang="ru-RU" dirty="0">
                <a:solidFill>
                  <a:srgbClr val="C00000"/>
                </a:solidFill>
                <a:latin typeface="Georgia" pitchFamily="18" charset="0"/>
              </a:rPr>
              <a:t>1721</a:t>
            </a:r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 года </a:t>
            </a:r>
            <a:r>
              <a:rPr lang="ru-RU" dirty="0">
                <a:solidFill>
                  <a:srgbClr val="C00000"/>
                </a:solidFill>
                <a:latin typeface="Georgia" pitchFamily="18" charset="0"/>
              </a:rPr>
              <a:t>Петр </a:t>
            </a:r>
            <a:r>
              <a:rPr lang="en-US" dirty="0">
                <a:solidFill>
                  <a:srgbClr val="C00000"/>
                </a:solidFill>
                <a:latin typeface="Georgia" pitchFamily="18" charset="0"/>
              </a:rPr>
              <a:t>I</a:t>
            </a:r>
            <a:r>
              <a:rPr lang="ru-RU" dirty="0">
                <a:solidFill>
                  <a:srgbClr val="C00000"/>
                </a:solidFill>
                <a:latin typeface="Georgia" pitchFamily="18" charset="0"/>
              </a:rPr>
              <a:t> </a:t>
            </a:r>
            <a:r>
              <a:rPr lang="ru-RU" dirty="0">
                <a:solidFill>
                  <a:srgbClr val="000099"/>
                </a:solidFill>
                <a:latin typeface="Georgia" pitchFamily="18" charset="0"/>
              </a:rPr>
              <a:t>принял </a:t>
            </a:r>
            <a:r>
              <a:rPr lang="ru-RU" dirty="0">
                <a:solidFill>
                  <a:srgbClr val="C00000"/>
                </a:solidFill>
                <a:latin typeface="Georgia" pitchFamily="18" charset="0"/>
              </a:rPr>
              <a:t>титул императора, а Россия </a:t>
            </a:r>
            <a:r>
              <a:rPr lang="ru-RU" dirty="0">
                <a:solidFill>
                  <a:srgbClr val="002060"/>
                </a:solidFill>
                <a:latin typeface="Georgia" pitchFamily="18" charset="0"/>
              </a:rPr>
              <a:t>провозглашена</a:t>
            </a:r>
            <a:r>
              <a:rPr lang="ru-RU" dirty="0">
                <a:solidFill>
                  <a:srgbClr val="FF0000"/>
                </a:solidFill>
                <a:latin typeface="Georgia" pitchFamily="18" charset="0"/>
              </a:rPr>
              <a:t> </a:t>
            </a:r>
            <a:r>
              <a:rPr lang="ru-RU" dirty="0">
                <a:solidFill>
                  <a:srgbClr val="C00000"/>
                </a:solidFill>
                <a:latin typeface="Georgia" pitchFamily="18" charset="0"/>
              </a:rPr>
              <a:t>империей.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1000"/>
                                        <p:tgtEl>
                                          <p:spTgt spid="29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1000"/>
                                        <p:tgtEl>
                                          <p:spTgt spid="29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1000"/>
                                        <p:tgtEl>
                                          <p:spTgt spid="29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1000"/>
                                        <p:tgtEl>
                                          <p:spTgt spid="2969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1000"/>
                                        <p:tgtEl>
                                          <p:spTgt spid="2969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>
          <a:xfrm>
            <a:off x="323850" y="333375"/>
            <a:ext cx="6192838" cy="2187575"/>
          </a:xfrm>
        </p:spPr>
        <p:txBody>
          <a:bodyPr/>
          <a:lstStyle/>
          <a:p>
            <a:pPr algn="ctr"/>
            <a:r>
              <a:rPr lang="ru-RU" dirty="0">
                <a:solidFill>
                  <a:srgbClr val="C00000"/>
                </a:solidFill>
                <a:latin typeface="Arial Black" pitchFamily="34" charset="0"/>
              </a:rPr>
              <a:t>1721 г</a:t>
            </a:r>
            <a:r>
              <a:rPr lang="ru-RU">
                <a:solidFill>
                  <a:srgbClr val="C00000"/>
                </a:solidFill>
                <a:latin typeface="Arial Black" pitchFamily="34" charset="0"/>
              </a:rPr>
              <a:t>.</a:t>
            </a:r>
            <a:r>
              <a:rPr lang="ru-RU">
                <a:solidFill>
                  <a:srgbClr val="C00000"/>
                </a:solidFill>
              </a:rPr>
              <a:t> </a:t>
            </a:r>
            <a:r>
              <a:rPr lang="ru-RU" smtClean="0">
                <a:solidFill>
                  <a:srgbClr val="C00000"/>
                </a:solidFill>
              </a:rPr>
              <a:t> </a:t>
            </a:r>
            <a:r>
              <a:rPr lang="ru-RU" dirty="0">
                <a:solidFill>
                  <a:srgbClr val="C00000"/>
                </a:solidFill>
              </a:rPr>
              <a:t/>
            </a:r>
            <a:br>
              <a:rPr lang="ru-RU" dirty="0">
                <a:solidFill>
                  <a:srgbClr val="C00000"/>
                </a:solidFill>
              </a:rPr>
            </a:br>
            <a:r>
              <a:rPr lang="ru-RU" sz="3600" dirty="0">
                <a:solidFill>
                  <a:srgbClr val="C00000"/>
                </a:solidFill>
              </a:rPr>
              <a:t>Россия стала империей</a:t>
            </a:r>
            <a:r>
              <a:rPr lang="ru-RU" dirty="0">
                <a:solidFill>
                  <a:srgbClr val="C00000"/>
                </a:solidFill>
              </a:rPr>
              <a:t> , Пётр </a:t>
            </a:r>
            <a:r>
              <a:rPr lang="en-US" dirty="0">
                <a:solidFill>
                  <a:srgbClr val="C00000"/>
                </a:solidFill>
              </a:rPr>
              <a:t>I</a:t>
            </a:r>
            <a:r>
              <a:rPr lang="ru-RU" dirty="0">
                <a:solidFill>
                  <a:srgbClr val="C00000"/>
                </a:solidFill>
              </a:rPr>
              <a:t> - император</a:t>
            </a:r>
          </a:p>
        </p:txBody>
      </p:sp>
      <p:pic>
        <p:nvPicPr>
          <p:cNvPr id="69640" name="Picture 8" descr="Petr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714612" y="2643182"/>
            <a:ext cx="3055949" cy="3780396"/>
          </a:xfrm>
          <a:noFill/>
          <a:ln/>
        </p:spPr>
      </p:pic>
      <p:pic>
        <p:nvPicPr>
          <p:cNvPr id="69641" name="Picture 9" descr="RG59_80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214686"/>
            <a:ext cx="2193878" cy="2787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43" name="Picture 11" descr="RG55_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285728"/>
            <a:ext cx="2222485" cy="27532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Picture 2" descr="C:\Documents and Settings\Admin\Мои документы\Мои рисунки\Vrn_petr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000760" y="3143248"/>
            <a:ext cx="2482475" cy="3381405"/>
          </a:xfrm>
          <a:prstGeom prst="rect">
            <a:avLst/>
          </a:prstGeom>
          <a:noFill/>
        </p:spPr>
      </p:pic>
    </p:spTree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96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r>
              <a:rPr lang="ru-RU" sz="6600" b="1" dirty="0" smtClean="0">
                <a:solidFill>
                  <a:srgbClr val="002060"/>
                </a:solidFill>
              </a:rPr>
              <a:t>Закрепление</a:t>
            </a:r>
            <a:endParaRPr lang="ru-RU" sz="6600" b="1" dirty="0">
              <a:solidFill>
                <a:srgbClr val="00206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4" name="Rectangle 4"/>
          <p:cNvSpPr>
            <a:spLocks noGrp="1" noChangeArrowheads="1"/>
          </p:cNvSpPr>
          <p:nvPr>
            <p:ph type="title"/>
          </p:nvPr>
        </p:nvSpPr>
        <p:spPr>
          <a:xfrm>
            <a:off x="1066800" y="304801"/>
            <a:ext cx="7543800" cy="1123936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Северная война</a:t>
            </a:r>
          </a:p>
        </p:txBody>
      </p:sp>
      <p:sp>
        <p:nvSpPr>
          <p:cNvPr id="163845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981200"/>
            <a:ext cx="3024187" cy="4114800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а) 1701-1708;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б) 1700-1716;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в) 1700-1721;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г) 1701-1725;</a:t>
            </a:r>
          </a:p>
        </p:txBody>
      </p:sp>
      <p:pic>
        <p:nvPicPr>
          <p:cNvPr id="163848" name="Picture 8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0298" y="1714488"/>
            <a:ext cx="6300787" cy="3981450"/>
          </a:xfrm>
          <a:ln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 smtClean="0">
                <a:solidFill>
                  <a:srgbClr val="002060"/>
                </a:solidFill>
              </a:rPr>
              <a:t>Строительство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Санкт-Петербурга </a:t>
            </a:r>
            <a:r>
              <a:rPr lang="ru-RU" dirty="0">
                <a:solidFill>
                  <a:srgbClr val="002060"/>
                </a:solidFill>
              </a:rPr>
              <a:t>началось в</a:t>
            </a:r>
          </a:p>
        </p:txBody>
      </p:sp>
      <p:sp>
        <p:nvSpPr>
          <p:cNvPr id="16179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2060575"/>
            <a:ext cx="4416425" cy="4114800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а) 1700 г.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б) 1701 г.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в) 1702 г.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г) 1703 г.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 err="1">
                <a:solidFill>
                  <a:schemeClr val="bg1"/>
                </a:solidFill>
                <a:latin typeface="Cambria" pitchFamily="18" charset="0"/>
              </a:rPr>
              <a:t>д</a:t>
            </a:r>
            <a:r>
              <a:rPr lang="ru-RU" sz="2800" dirty="0">
                <a:solidFill>
                  <a:schemeClr val="bg1"/>
                </a:solidFill>
                <a:latin typeface="Cambria" pitchFamily="18" charset="0"/>
              </a:rPr>
              <a:t>) 1704 г.</a:t>
            </a:r>
          </a:p>
        </p:txBody>
      </p:sp>
      <p:pic>
        <p:nvPicPr>
          <p:cNvPr id="161799" name="Picture 7" descr="Рисунок4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6000" contrast="12000"/>
          </a:blip>
          <a:srcRect/>
          <a:stretch>
            <a:fillRect/>
          </a:stretch>
        </p:blipFill>
        <p:spPr>
          <a:xfrm>
            <a:off x="2843213" y="1989138"/>
            <a:ext cx="5795962" cy="4344987"/>
          </a:xfrm>
          <a:noFill/>
          <a:ln w="76200">
            <a:solidFill>
              <a:srgbClr val="66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2"/>
          <p:cNvSpPr>
            <a:spLocks noGrp="1" noChangeArrowheads="1"/>
          </p:cNvSpPr>
          <p:nvPr>
            <p:ph type="title"/>
          </p:nvPr>
        </p:nvSpPr>
        <p:spPr>
          <a:xfrm>
            <a:off x="428596" y="428604"/>
            <a:ext cx="8215312" cy="162721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 </a:t>
            </a: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sz="3200" smtClean="0"/>
              <a:t/>
            </a:r>
            <a:br>
              <a:rPr sz="3200" smtClean="0"/>
            </a:br>
            <a:r>
              <a:rPr lang="ru-RU" sz="4000" dirty="0" smtClean="0">
                <a:solidFill>
                  <a:srgbClr val="002060"/>
                </a:solidFill>
              </a:rPr>
              <a:t>Союзники России в </a:t>
            </a:r>
            <a:r>
              <a:rPr lang="ru-RU" sz="4000" dirty="0">
                <a:solidFill>
                  <a:srgbClr val="002060"/>
                </a:solidFill>
              </a:rPr>
              <a:t>Северной войне</a:t>
            </a:r>
            <a:r>
              <a:rPr lang="ru-RU" sz="4000" dirty="0" smtClean="0">
                <a:solidFill>
                  <a:srgbClr val="002060"/>
                </a:solidFill>
              </a:rPr>
              <a:t>?</a:t>
            </a:r>
            <a:r>
              <a:rPr lang="ru-RU" sz="4000" i="1" dirty="0" smtClean="0">
                <a:solidFill>
                  <a:srgbClr val="002060"/>
                </a:solidFill>
              </a:rPr>
              <a:t> (выбрать неправильный ответ)</a:t>
            </a:r>
            <a:r>
              <a:rPr lang="ru-RU" sz="4000" dirty="0">
                <a:solidFill>
                  <a:srgbClr val="002060"/>
                </a:solidFill>
              </a:rPr>
              <a:t/>
            </a:r>
            <a:br>
              <a:rPr lang="ru-RU" sz="4000" dirty="0">
                <a:solidFill>
                  <a:srgbClr val="002060"/>
                </a:solidFill>
              </a:rPr>
            </a:br>
            <a:endParaRPr lang="ru-RU" sz="4000" i="1" dirty="0">
              <a:solidFill>
                <a:srgbClr val="002060"/>
              </a:solidFill>
            </a:endParaRPr>
          </a:p>
        </p:txBody>
      </p:sp>
      <p:sp>
        <p:nvSpPr>
          <p:cNvPr id="16589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2781300"/>
            <a:ext cx="2305050" cy="3314700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а) Дания;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б) Норвегия;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в) Польша;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г) Саксония;</a:t>
            </a:r>
          </a:p>
        </p:txBody>
      </p:sp>
      <p:pic>
        <p:nvPicPr>
          <p:cNvPr id="165897" name="Picture 9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 cstate="print"/>
          <a:srcRect l="8969" r="10251"/>
          <a:stretch>
            <a:fillRect/>
          </a:stretch>
        </p:blipFill>
        <p:spPr>
          <a:xfrm>
            <a:off x="5846885" y="1928802"/>
            <a:ext cx="2731354" cy="4214842"/>
          </a:xfrm>
          <a:ln w="31750">
            <a:solidFill>
              <a:schemeClr val="bg2"/>
            </a:solidFill>
          </a:ln>
        </p:spPr>
      </p:pic>
      <p:pic>
        <p:nvPicPr>
          <p:cNvPr id="165898" name="Picture 10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2705100" y="1916113"/>
            <a:ext cx="2800350" cy="4249737"/>
          </a:xfrm>
          <a:ln w="31750">
            <a:solidFill>
              <a:schemeClr val="bg2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</a:rPr>
              <a:t>Первое </a:t>
            </a:r>
            <a:r>
              <a:rPr lang="ru-RU" sz="4000" dirty="0">
                <a:solidFill>
                  <a:srgbClr val="002060"/>
                </a:solidFill>
              </a:rPr>
              <a:t>сражение России в Северной войне</a:t>
            </a:r>
          </a:p>
        </p:txBody>
      </p:sp>
      <p:sp>
        <p:nvSpPr>
          <p:cNvPr id="16794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2852738"/>
            <a:ext cx="4511675" cy="3243262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а) битва под Нарвой;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б) штурм </a:t>
            </a:r>
            <a:r>
              <a:rPr lang="ru-RU" sz="2800" dirty="0" err="1">
                <a:solidFill>
                  <a:schemeClr val="bg1"/>
                </a:solidFill>
              </a:rPr>
              <a:t>Нотебурга</a:t>
            </a:r>
            <a:r>
              <a:rPr lang="ru-RU" sz="2800" dirty="0">
                <a:solidFill>
                  <a:schemeClr val="bg1"/>
                </a:solidFill>
              </a:rPr>
              <a:t>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в) осада Риги;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г) сражение у Лесной;</a:t>
            </a:r>
          </a:p>
        </p:txBody>
      </p:sp>
      <p:pic>
        <p:nvPicPr>
          <p:cNvPr id="167941" name="Picture 5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00550" y="1981200"/>
            <a:ext cx="4210050" cy="46878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1"/>
            <a:ext cx="7543800" cy="1052498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dirty="0">
                <a:solidFill>
                  <a:srgbClr val="002060"/>
                </a:solidFill>
              </a:rPr>
              <a:t>Итог этого сражения</a:t>
            </a:r>
          </a:p>
        </p:txBody>
      </p:sp>
      <p:sp>
        <p:nvSpPr>
          <p:cNvPr id="16998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2781300"/>
            <a:ext cx="3384550" cy="3314700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а) победа шведов;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б) победа русских;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в) ничья;</a:t>
            </a:r>
          </a:p>
        </p:txBody>
      </p:sp>
      <p:pic>
        <p:nvPicPr>
          <p:cNvPr id="169990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348038" y="1844675"/>
            <a:ext cx="5580062" cy="39131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 noChangeArrowheads="1"/>
          </p:cNvSpPr>
          <p:nvPr>
            <p:ph type="title"/>
          </p:nvPr>
        </p:nvSpPr>
        <p:spPr>
          <a:xfrm>
            <a:off x="250825" y="304800"/>
            <a:ext cx="8642350" cy="1431925"/>
          </a:xfrm>
        </p:spPr>
        <p:txBody>
          <a:bodyPr/>
          <a:lstStyle/>
          <a:p>
            <a:pPr algn="ctr"/>
            <a:r>
              <a:rPr lang="ru-RU" sz="3400" dirty="0" smtClean="0"/>
              <a:t> </a:t>
            </a:r>
            <a:r>
              <a:rPr lang="ru-RU" sz="3400" dirty="0">
                <a:solidFill>
                  <a:srgbClr val="002060"/>
                </a:solidFill>
              </a:rPr>
              <a:t>Принцип комплектования армии при </a:t>
            </a:r>
            <a:r>
              <a:rPr lang="ru-RU" sz="3400" dirty="0" smtClean="0">
                <a:solidFill>
                  <a:srgbClr val="002060"/>
                </a:solidFill>
              </a:rPr>
              <a:t/>
            </a:r>
            <a:br>
              <a:rPr lang="ru-RU" sz="3400" dirty="0" smtClean="0">
                <a:solidFill>
                  <a:srgbClr val="002060"/>
                </a:solidFill>
              </a:rPr>
            </a:br>
            <a:r>
              <a:rPr lang="ru-RU" sz="3400" dirty="0" smtClean="0">
                <a:solidFill>
                  <a:srgbClr val="002060"/>
                </a:solidFill>
              </a:rPr>
              <a:t>Петре </a:t>
            </a:r>
            <a:r>
              <a:rPr lang="en-US" sz="3400" dirty="0" smtClean="0">
                <a:solidFill>
                  <a:srgbClr val="002060"/>
                </a:solidFill>
              </a:rPr>
              <a:t>I</a:t>
            </a:r>
            <a:endParaRPr lang="ru-RU" sz="3400" dirty="0">
              <a:solidFill>
                <a:srgbClr val="002060"/>
              </a:solidFill>
            </a:endParaRPr>
          </a:p>
        </p:txBody>
      </p:sp>
      <p:sp>
        <p:nvSpPr>
          <p:cNvPr id="18637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79388" y="1981200"/>
            <a:ext cx="4583112" cy="4471988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а) полупрофессиональное войско (стрельцы);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б) всеобщая воинская обязанность;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в) рекрутская повинность;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г) дворянское ополчение;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 err="1">
                <a:solidFill>
                  <a:schemeClr val="bg1"/>
                </a:solidFill>
              </a:rPr>
              <a:t>д</a:t>
            </a:r>
            <a:r>
              <a:rPr lang="ru-RU" sz="2800" dirty="0">
                <a:solidFill>
                  <a:schemeClr val="bg1"/>
                </a:solidFill>
              </a:rPr>
              <a:t>) профессиональная армия;</a:t>
            </a:r>
          </a:p>
        </p:txBody>
      </p:sp>
      <p:pic>
        <p:nvPicPr>
          <p:cNvPr id="186374" name="Picture 6" descr="Рисунок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-6000" contrast="12000"/>
          </a:blip>
          <a:srcRect/>
          <a:stretch>
            <a:fillRect/>
          </a:stretch>
        </p:blipFill>
        <p:spPr>
          <a:xfrm>
            <a:off x="4716463" y="2422525"/>
            <a:ext cx="4248150" cy="3117850"/>
          </a:xfrm>
          <a:noFill/>
          <a:ln w="76200">
            <a:solidFill>
              <a:srgbClr val="66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 noChangeArrowheads="1"/>
          </p:cNvSpPr>
          <p:nvPr>
            <p:ph type="title"/>
          </p:nvPr>
        </p:nvSpPr>
        <p:spPr>
          <a:xfrm>
            <a:off x="928662" y="0"/>
            <a:ext cx="7543800" cy="1431925"/>
          </a:xfrm>
        </p:spPr>
        <p:txBody>
          <a:bodyPr/>
          <a:lstStyle/>
          <a:p>
            <a:pPr algn="ctr"/>
            <a:r>
              <a:rPr lang="ru-RU" sz="3600" dirty="0" smtClean="0">
                <a:solidFill>
                  <a:srgbClr val="002060"/>
                </a:solidFill>
              </a:rPr>
              <a:t>Какое </a:t>
            </a:r>
            <a:r>
              <a:rPr lang="ru-RU" sz="3600" dirty="0">
                <a:solidFill>
                  <a:srgbClr val="002060"/>
                </a:solidFill>
              </a:rPr>
              <a:t>сражение Пётр назвал «матерью Полтавской баталии»?</a:t>
            </a:r>
          </a:p>
        </p:txBody>
      </p:sp>
      <p:pic>
        <p:nvPicPr>
          <p:cNvPr id="172040" name="Picture 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47813" y="1643050"/>
            <a:ext cx="5964237" cy="3630625"/>
          </a:xfrm>
        </p:spPr>
      </p:pic>
      <p:sp>
        <p:nvSpPr>
          <p:cNvPr id="172036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5300663"/>
            <a:ext cx="8642350" cy="1557337"/>
          </a:xfrm>
        </p:spPr>
        <p:txBody>
          <a:bodyPr/>
          <a:lstStyle/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а) битву под Нарвой;		в) осаду Риги;</a:t>
            </a:r>
          </a:p>
          <a:p>
            <a:pPr marL="533400" indent="-533400"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б) штурм </a:t>
            </a:r>
            <a:r>
              <a:rPr lang="ru-RU" sz="2800" dirty="0" err="1">
                <a:solidFill>
                  <a:schemeClr val="bg1"/>
                </a:solidFill>
              </a:rPr>
              <a:t>Нотебурга</a:t>
            </a:r>
            <a:r>
              <a:rPr lang="ru-RU" sz="2800" dirty="0">
                <a:solidFill>
                  <a:schemeClr val="bg1"/>
                </a:solidFill>
              </a:rPr>
              <a:t>; 		г) сражение у Лесной;</a:t>
            </a:r>
          </a:p>
          <a:p>
            <a:pPr marL="533400" indent="-533400">
              <a:buFont typeface="Wingdings" pitchFamily="2" charset="2"/>
              <a:buNone/>
            </a:pP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>
          <a:xfrm>
            <a:off x="1619250" y="260350"/>
            <a:ext cx="5976938" cy="1143000"/>
          </a:xfrm>
          <a:noFill/>
          <a:ln>
            <a:solidFill>
              <a:srgbClr val="000066"/>
            </a:solidFill>
          </a:ln>
        </p:spPr>
        <p:txBody>
          <a:bodyPr/>
          <a:lstStyle/>
          <a:p>
            <a:pPr algn="ctr"/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Северный союз</a:t>
            </a:r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H="1">
            <a:off x="2124075" y="1412875"/>
            <a:ext cx="720725" cy="107950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 flipH="1">
            <a:off x="4356100" y="1412875"/>
            <a:ext cx="1588" cy="107950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2" name="Line 6"/>
          <p:cNvSpPr>
            <a:spLocks noChangeShapeType="1"/>
          </p:cNvSpPr>
          <p:nvPr/>
        </p:nvSpPr>
        <p:spPr bwMode="auto">
          <a:xfrm>
            <a:off x="6156325" y="1412875"/>
            <a:ext cx="647700" cy="1079500"/>
          </a:xfrm>
          <a:prstGeom prst="line">
            <a:avLst/>
          </a:prstGeom>
          <a:noFill/>
          <a:ln w="9525">
            <a:solidFill>
              <a:srgbClr val="00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1042988" y="2492375"/>
            <a:ext cx="1871662" cy="936625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66"/>
                </a:solidFill>
                <a:latin typeface="Georgia" pitchFamily="18" charset="0"/>
              </a:rPr>
              <a:t>Россия</a:t>
            </a:r>
          </a:p>
        </p:txBody>
      </p:sp>
      <p:sp>
        <p:nvSpPr>
          <p:cNvPr id="4104" name="Rectangle 8"/>
          <p:cNvSpPr>
            <a:spLocks noChangeArrowheads="1"/>
          </p:cNvSpPr>
          <p:nvPr/>
        </p:nvSpPr>
        <p:spPr bwMode="auto">
          <a:xfrm>
            <a:off x="3419475" y="2492375"/>
            <a:ext cx="1871663" cy="936625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000066"/>
                </a:solidFill>
                <a:latin typeface="Georgia" pitchFamily="18" charset="0"/>
              </a:rPr>
              <a:t>Дания</a:t>
            </a:r>
          </a:p>
        </p:txBody>
      </p:sp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5643570" y="2492375"/>
            <a:ext cx="2428892" cy="1008063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 smtClean="0">
                <a:solidFill>
                  <a:srgbClr val="000066"/>
                </a:solidFill>
                <a:latin typeface="Georgia" pitchFamily="18" charset="0"/>
              </a:rPr>
              <a:t>Саксония </a:t>
            </a:r>
            <a:endParaRPr lang="ru-RU" sz="3200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106" name="Text Box 10"/>
          <p:cNvSpPr txBox="1">
            <a:spLocks noChangeArrowheads="1"/>
          </p:cNvSpPr>
          <p:nvPr/>
        </p:nvSpPr>
        <p:spPr bwMode="auto">
          <a:xfrm>
            <a:off x="1958975" y="373697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pic>
        <p:nvPicPr>
          <p:cNvPr id="4107" name="Picture 11" descr="frederik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70250" y="3860800"/>
            <a:ext cx="2173288" cy="27368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</p:pic>
      <p:pic>
        <p:nvPicPr>
          <p:cNvPr id="4108" name="Picture 12" descr="август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3860800"/>
            <a:ext cx="2160588" cy="273685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</p:pic>
      <p:pic>
        <p:nvPicPr>
          <p:cNvPr id="4109" name="Picture 13" descr="peter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3860800"/>
            <a:ext cx="2139950" cy="2797175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</p:pic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1357290" y="3500438"/>
            <a:ext cx="965329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Петр </a:t>
            </a:r>
            <a:r>
              <a:rPr lang="en-US" b="1" dirty="0" smtClean="0">
                <a:solidFill>
                  <a:srgbClr val="000066"/>
                </a:solidFill>
                <a:latin typeface="Georgia" pitchFamily="18" charset="0"/>
              </a:rPr>
              <a:t>I</a:t>
            </a:r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111" name="Text Box 15"/>
          <p:cNvSpPr txBox="1">
            <a:spLocks noChangeArrowheads="1"/>
          </p:cNvSpPr>
          <p:nvPr/>
        </p:nvSpPr>
        <p:spPr bwMode="auto">
          <a:xfrm>
            <a:off x="3419475" y="3500438"/>
            <a:ext cx="17399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Georgia" pitchFamily="18" charset="0"/>
              </a:rPr>
              <a:t>Фредерик </a:t>
            </a:r>
            <a:r>
              <a:rPr lang="en-US" b="1">
                <a:solidFill>
                  <a:srgbClr val="000066"/>
                </a:solidFill>
                <a:latin typeface="Georgia" pitchFamily="18" charset="0"/>
              </a:rPr>
              <a:t>IV</a:t>
            </a:r>
            <a:endParaRPr lang="ru-RU" b="1">
              <a:solidFill>
                <a:srgbClr val="000066"/>
              </a:solidFill>
              <a:latin typeface="Georgia" pitchFamily="18" charset="0"/>
            </a:endParaRPr>
          </a:p>
        </p:txBody>
      </p:sp>
      <p:sp>
        <p:nvSpPr>
          <p:cNvPr id="4112" name="Text Box 16"/>
          <p:cNvSpPr txBox="1">
            <a:spLocks noChangeArrowheads="1"/>
          </p:cNvSpPr>
          <p:nvPr/>
        </p:nvSpPr>
        <p:spPr bwMode="auto">
          <a:xfrm>
            <a:off x="6227763" y="3500438"/>
            <a:ext cx="1250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0066"/>
                </a:solidFill>
                <a:latin typeface="Georgia" pitchFamily="18" charset="0"/>
              </a:rPr>
              <a:t>Август </a:t>
            </a:r>
            <a:r>
              <a:rPr lang="en-US" b="1">
                <a:solidFill>
                  <a:srgbClr val="000066"/>
                </a:solidFill>
                <a:latin typeface="Georgia" pitchFamily="18" charset="0"/>
              </a:rPr>
              <a:t>II</a:t>
            </a:r>
            <a:endParaRPr lang="ru-RU" b="1">
              <a:solidFill>
                <a:srgbClr val="000066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58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4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 animBg="1"/>
      <p:bldP spid="4100" grpId="0" animBg="1"/>
      <p:bldP spid="4101" grpId="0" animBg="1"/>
      <p:bldP spid="4102" grpId="0" animBg="1"/>
      <p:bldP spid="4103" grpId="0" animBg="1"/>
      <p:bldP spid="4104" grpId="0" animBg="1"/>
      <p:bldP spid="4105" grpId="0" animBg="1"/>
      <p:bldP spid="4110" grpId="0"/>
      <p:bldP spid="4111" grpId="0"/>
      <p:bldP spid="4111" grpId="1"/>
      <p:bldP spid="4112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747713"/>
          </a:xfrm>
        </p:spPr>
        <p:txBody>
          <a:bodyPr/>
          <a:lstStyle/>
          <a:p>
            <a:pPr algn="ctr"/>
            <a:r>
              <a:rPr lang="ru-RU" sz="4000" dirty="0" smtClean="0"/>
              <a:t> </a:t>
            </a:r>
            <a:r>
              <a:rPr lang="ru-RU" sz="4000" dirty="0">
                <a:solidFill>
                  <a:srgbClr val="002060"/>
                </a:solidFill>
              </a:rPr>
              <a:t>Итог Полтавской битвы</a:t>
            </a:r>
          </a:p>
        </p:txBody>
      </p:sp>
      <p:pic>
        <p:nvPicPr>
          <p:cNvPr id="174086" name="Picture 6" descr="Рисунок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lum bright="6000" contrast="24000"/>
          </a:blip>
          <a:srcRect/>
          <a:stretch>
            <a:fillRect/>
          </a:stretch>
        </p:blipFill>
        <p:spPr>
          <a:xfrm>
            <a:off x="2843213" y="1162050"/>
            <a:ext cx="4249737" cy="2697163"/>
          </a:xfrm>
          <a:noFill/>
          <a:ln w="76200">
            <a:solidFill>
              <a:srgbClr val="660033"/>
            </a:solidFill>
          </a:ln>
        </p:spPr>
      </p:pic>
      <p:sp>
        <p:nvSpPr>
          <p:cNvPr id="174084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250825" y="4114800"/>
            <a:ext cx="8359775" cy="2554288"/>
          </a:xfrm>
        </p:spPr>
        <p:txBody>
          <a:bodyPr/>
          <a:lstStyle/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solidFill>
                  <a:schemeClr val="bg1"/>
                </a:solidFill>
              </a:rPr>
              <a:t>а) шведская сухопутная армия была полностью уничтожена, но война продолжилась на море;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solidFill>
                  <a:schemeClr val="bg1"/>
                </a:solidFill>
              </a:rPr>
              <a:t>б) шведская сухопутная армия была полностью уничтожена и война завершилась;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solidFill>
                  <a:schemeClr val="bg1"/>
                </a:solidFill>
              </a:rPr>
              <a:t>в) шведы проиграли, но сохранили за собой Западную Украину;</a:t>
            </a:r>
          </a:p>
          <a:p>
            <a:pPr marL="533400" indent="-533400">
              <a:lnSpc>
                <a:spcPct val="80000"/>
              </a:lnSpc>
              <a:buFont typeface="Wingdings" pitchFamily="2" charset="2"/>
              <a:buNone/>
            </a:pPr>
            <a:r>
              <a:rPr lang="ru-RU" sz="2400" dirty="0">
                <a:solidFill>
                  <a:schemeClr val="bg1"/>
                </a:solidFill>
              </a:rPr>
              <a:t>г) Карл </a:t>
            </a:r>
            <a:r>
              <a:rPr lang="en-US" sz="2400" dirty="0">
                <a:solidFill>
                  <a:schemeClr val="bg1"/>
                </a:solidFill>
              </a:rPr>
              <a:t>XII</a:t>
            </a:r>
            <a:r>
              <a:rPr lang="ru-RU" sz="2400" dirty="0">
                <a:solidFill>
                  <a:schemeClr val="bg1"/>
                </a:solidFill>
              </a:rPr>
              <a:t> попал в плен, и война скоро </a:t>
            </a:r>
            <a:r>
              <a:rPr lang="ru-RU" sz="2400" dirty="0" smtClean="0">
                <a:solidFill>
                  <a:schemeClr val="bg1"/>
                </a:solidFill>
              </a:rPr>
              <a:t>закончилась</a:t>
            </a:r>
            <a:r>
              <a:rPr lang="en-US" sz="2400" dirty="0" smtClean="0">
                <a:solidFill>
                  <a:schemeClr val="bg1"/>
                </a:solidFill>
              </a:rPr>
              <a:t>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000" dirty="0" smtClean="0"/>
              <a:t> </a:t>
            </a:r>
            <a:r>
              <a:rPr lang="ru-RU" sz="4000" dirty="0">
                <a:solidFill>
                  <a:srgbClr val="002060"/>
                </a:solidFill>
              </a:rPr>
              <a:t>Первая крупная победа в истории русского флота </a:t>
            </a:r>
          </a:p>
        </p:txBody>
      </p:sp>
      <p:sp>
        <p:nvSpPr>
          <p:cNvPr id="176132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2565400"/>
            <a:ext cx="4511675" cy="39592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а) </a:t>
            </a:r>
            <a:r>
              <a:rPr lang="ru-RU" sz="2800" dirty="0" err="1">
                <a:solidFill>
                  <a:schemeClr val="bg1"/>
                </a:solidFill>
              </a:rPr>
              <a:t>Гангутский</a:t>
            </a:r>
            <a:r>
              <a:rPr lang="ru-RU" sz="2800" dirty="0">
                <a:solidFill>
                  <a:schemeClr val="bg1"/>
                </a:solidFill>
              </a:rPr>
              <a:t> бой;</a:t>
            </a:r>
          </a:p>
          <a:p>
            <a:pPr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б) </a:t>
            </a:r>
            <a:r>
              <a:rPr lang="ru-RU" sz="2800" dirty="0" err="1">
                <a:solidFill>
                  <a:schemeClr val="bg1"/>
                </a:solidFill>
              </a:rPr>
              <a:t>Синопское</a:t>
            </a:r>
            <a:r>
              <a:rPr lang="ru-RU" sz="2800" dirty="0">
                <a:solidFill>
                  <a:schemeClr val="bg1"/>
                </a:solidFill>
              </a:rPr>
              <a:t> сражение;</a:t>
            </a:r>
          </a:p>
          <a:p>
            <a:pPr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в) </a:t>
            </a:r>
            <a:r>
              <a:rPr lang="ru-RU" sz="2800" dirty="0" err="1">
                <a:solidFill>
                  <a:schemeClr val="bg1"/>
                </a:solidFill>
              </a:rPr>
              <a:t>Чесменское</a:t>
            </a:r>
            <a:r>
              <a:rPr lang="ru-RU" sz="2800" dirty="0">
                <a:solidFill>
                  <a:schemeClr val="bg1"/>
                </a:solidFill>
              </a:rPr>
              <a:t> сражение;</a:t>
            </a:r>
          </a:p>
          <a:p>
            <a:pPr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г) сражение у острова </a:t>
            </a:r>
            <a:r>
              <a:rPr lang="ru-RU" sz="2800" dirty="0" err="1">
                <a:solidFill>
                  <a:schemeClr val="bg1"/>
                </a:solidFill>
              </a:rPr>
              <a:t>Гренгам</a:t>
            </a:r>
            <a:r>
              <a:rPr lang="ru-RU" sz="2800" dirty="0">
                <a:solidFill>
                  <a:schemeClr val="bg1"/>
                </a:solidFill>
              </a:rPr>
              <a:t>;</a:t>
            </a:r>
          </a:p>
          <a:p>
            <a:pPr>
              <a:buFont typeface="Wingdings" pitchFamily="2" charset="2"/>
              <a:buNone/>
            </a:pPr>
            <a:r>
              <a:rPr lang="ru-RU" sz="2800" dirty="0" err="1">
                <a:solidFill>
                  <a:schemeClr val="bg1"/>
                </a:solidFill>
              </a:rPr>
              <a:t>д</a:t>
            </a:r>
            <a:r>
              <a:rPr lang="ru-RU" sz="2800" dirty="0">
                <a:solidFill>
                  <a:schemeClr val="bg1"/>
                </a:solidFill>
              </a:rPr>
              <a:t>) Очаковское </a:t>
            </a:r>
            <a:r>
              <a:rPr lang="ru-RU" sz="2800" dirty="0" smtClean="0">
                <a:solidFill>
                  <a:schemeClr val="bg1"/>
                </a:solidFill>
              </a:rPr>
              <a:t>сражение</a:t>
            </a:r>
            <a:r>
              <a:rPr lang="en-US" sz="2800" dirty="0" smtClean="0">
                <a:solidFill>
                  <a:schemeClr val="bg1"/>
                </a:solidFill>
              </a:rPr>
              <a:t>.</a:t>
            </a:r>
            <a:r>
              <a:rPr lang="ru-RU" sz="2800" dirty="0">
                <a:solidFill>
                  <a:schemeClr val="bg1"/>
                </a:solidFill>
              </a:rPr>
              <a:t/>
            </a:r>
            <a:br>
              <a:rPr lang="ru-RU" sz="2800" dirty="0">
                <a:solidFill>
                  <a:schemeClr val="bg1"/>
                </a:solidFill>
              </a:rPr>
            </a:b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pic>
        <p:nvPicPr>
          <p:cNvPr id="176136" name="Picture 8" descr="Рисунок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lum bright="12000" contrast="30000"/>
          </a:blip>
          <a:srcRect/>
          <a:stretch>
            <a:fillRect/>
          </a:stretch>
        </p:blipFill>
        <p:spPr>
          <a:xfrm>
            <a:off x="4572000" y="2420938"/>
            <a:ext cx="4229100" cy="2701925"/>
          </a:xfrm>
          <a:noFill/>
          <a:ln w="76200">
            <a:solidFill>
              <a:srgbClr val="66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304800"/>
            <a:ext cx="7543800" cy="892175"/>
          </a:xfrm>
        </p:spPr>
        <p:txBody>
          <a:bodyPr/>
          <a:lstStyle/>
          <a:p>
            <a:pPr algn="ctr"/>
            <a:r>
              <a:rPr lang="ru-RU" sz="4000" dirty="0" smtClean="0"/>
              <a:t> </a:t>
            </a:r>
            <a:r>
              <a:rPr lang="ru-RU" sz="4000" dirty="0">
                <a:solidFill>
                  <a:srgbClr val="002060"/>
                </a:solidFill>
              </a:rPr>
              <a:t>Итог Северной войны:</a:t>
            </a:r>
          </a:p>
        </p:txBody>
      </p:sp>
      <p:sp>
        <p:nvSpPr>
          <p:cNvPr id="1781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250825" y="1484313"/>
            <a:ext cx="4511675" cy="5373687"/>
          </a:xfrm>
        </p:spPr>
        <p:txBody>
          <a:bodyPr/>
          <a:lstStyle/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а) Россия присоединила восточное побережье Балтийского моря, но заплатила за это значительную сумму денег;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б) Россия присоединила почти всё побережье Балтики, кроме собственно шведской территории;</a:t>
            </a:r>
          </a:p>
          <a:p>
            <a:pPr marL="533400" indent="-533400">
              <a:lnSpc>
                <a:spcPct val="90000"/>
              </a:lnSpc>
              <a:buFont typeface="Wingdings" pitchFamily="2" charset="2"/>
              <a:buNone/>
            </a:pPr>
            <a:r>
              <a:rPr lang="ru-RU" sz="2800" dirty="0">
                <a:solidFill>
                  <a:schemeClr val="bg1"/>
                </a:solidFill>
              </a:rPr>
              <a:t>в) Россия получила только устье Невы;</a:t>
            </a:r>
          </a:p>
        </p:txBody>
      </p:sp>
      <p:pic>
        <p:nvPicPr>
          <p:cNvPr id="178182" name="Picture 6" descr="Рисунок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932363" y="2133600"/>
            <a:ext cx="3822700" cy="3048000"/>
          </a:xfrm>
          <a:noFill/>
          <a:ln w="76200">
            <a:solidFill>
              <a:srgbClr val="660033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800" b="1" dirty="0">
                <a:solidFill>
                  <a:srgbClr val="000066"/>
                </a:solidFill>
                <a:latin typeface="Georgia" pitchFamily="18" charset="0"/>
              </a:rPr>
              <a:t>Домашнее задание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 sz="4000" dirty="0"/>
              <a:t> </a:t>
            </a:r>
            <a:r>
              <a:rPr lang="en-US" sz="4000" b="1" dirty="0" smtClean="0">
                <a:solidFill>
                  <a:srgbClr val="002060"/>
                </a:solidFill>
              </a:rPr>
              <a:t>1. </a:t>
            </a:r>
            <a:r>
              <a:rPr lang="ru-RU" sz="4000" b="1" dirty="0" smtClean="0">
                <a:solidFill>
                  <a:srgbClr val="002060"/>
                </a:solidFill>
              </a:rPr>
              <a:t>Параграф </a:t>
            </a:r>
            <a:r>
              <a:rPr lang="ru-RU" sz="4000" b="1" dirty="0" smtClean="0">
                <a:solidFill>
                  <a:srgbClr val="002060"/>
                </a:solidFill>
                <a:latin typeface="Arial Black" pitchFamily="34" charset="0"/>
              </a:rPr>
              <a:t> 42,43,45.</a:t>
            </a:r>
            <a:endParaRPr lang="ru-RU" sz="4000" dirty="0">
              <a:solidFill>
                <a:srgbClr val="000066"/>
              </a:solidFill>
              <a:latin typeface="Arial Black" pitchFamily="34" charset="0"/>
            </a:endParaRPr>
          </a:p>
          <a:p>
            <a:pPr>
              <a:buFontTx/>
              <a:buNone/>
            </a:pP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4000" dirty="0" smtClean="0">
                <a:solidFill>
                  <a:srgbClr val="000066"/>
                </a:solidFill>
                <a:latin typeface="Georgia" pitchFamily="18" charset="0"/>
              </a:rPr>
              <a:t>2.  </a:t>
            </a:r>
            <a:r>
              <a:rPr lang="ru-RU" sz="4000" dirty="0">
                <a:solidFill>
                  <a:srgbClr val="000066"/>
                </a:solidFill>
                <a:latin typeface="Georgia" pitchFamily="18" charset="0"/>
              </a:rPr>
              <a:t>Написать сочинение «Северная война глазами её участников» (по выбору).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Причины создания </a:t>
            </a: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/>
            </a:r>
            <a:b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4000" b="1" dirty="0" smtClean="0">
                <a:solidFill>
                  <a:srgbClr val="000066"/>
                </a:solidFill>
                <a:latin typeface="Georgia" pitchFamily="18" charset="0"/>
              </a:rPr>
              <a:t>Северного </a:t>
            </a:r>
            <a:r>
              <a:rPr lang="ru-RU" sz="4000" b="1" dirty="0">
                <a:solidFill>
                  <a:srgbClr val="000066"/>
                </a:solidFill>
                <a:latin typeface="Georgia" pitchFamily="18" charset="0"/>
              </a:rPr>
              <a:t>союза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rgbClr val="000066"/>
                </a:solidFill>
                <a:latin typeface="Georgia" pitchFamily="18" charset="0"/>
              </a:rPr>
              <a:t>Саксония</a:t>
            </a:r>
            <a:r>
              <a:rPr lang="ru-RU" sz="2800" dirty="0" smtClean="0">
                <a:solidFill>
                  <a:srgbClr val="000066"/>
                </a:solidFill>
                <a:latin typeface="Georgia" pitchFamily="18" charset="0"/>
              </a:rPr>
              <a:t> – </a:t>
            </a:r>
            <a:r>
              <a:rPr lang="ru-RU" sz="2800" dirty="0">
                <a:solidFill>
                  <a:srgbClr val="000066"/>
                </a:solidFill>
                <a:latin typeface="Georgia" pitchFamily="18" charset="0"/>
              </a:rPr>
              <a:t>недовольство господством Швеции на Балтийском море и боязнь её агрессии.</a:t>
            </a:r>
            <a:endParaRPr lang="en-US" sz="2800" dirty="0">
              <a:solidFill>
                <a:srgbClr val="000066"/>
              </a:solidFill>
              <a:latin typeface="Georgia" pitchFamily="18" charset="0"/>
            </a:endParaRPr>
          </a:p>
          <a:p>
            <a:pPr>
              <a:buFontTx/>
              <a:buNone/>
            </a:pPr>
            <a:endParaRPr lang="ru-RU" sz="2800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Дания</a:t>
            </a:r>
            <a:r>
              <a:rPr lang="ru-RU" sz="2800" dirty="0">
                <a:solidFill>
                  <a:srgbClr val="000066"/>
                </a:solidFill>
                <a:latin typeface="Georgia" pitchFamily="18" charset="0"/>
              </a:rPr>
              <a:t> – недовольство господством Швеции на Балтийском море и боязнь её агрессии.</a:t>
            </a:r>
            <a:endParaRPr lang="en-US" sz="2800" dirty="0">
              <a:solidFill>
                <a:srgbClr val="000066"/>
              </a:solidFill>
              <a:latin typeface="Georgia" pitchFamily="18" charset="0"/>
            </a:endParaRPr>
          </a:p>
          <a:p>
            <a:pPr>
              <a:buFontTx/>
              <a:buNone/>
            </a:pPr>
            <a:endParaRPr lang="ru-RU" sz="2800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sz="2800" b="1" dirty="0">
                <a:solidFill>
                  <a:srgbClr val="000066"/>
                </a:solidFill>
                <a:latin typeface="Georgia" pitchFamily="18" charset="0"/>
              </a:rPr>
              <a:t>Россия</a:t>
            </a:r>
            <a:r>
              <a:rPr lang="ru-RU" sz="2800" dirty="0">
                <a:solidFill>
                  <a:srgbClr val="000066"/>
                </a:solidFill>
                <a:latin typeface="Georgia" pitchFamily="18" charset="0"/>
              </a:rPr>
              <a:t> – желание выйти в Балтийское море и вернуть утраченные русские земли.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3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4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80"/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420"/>
                            </p:stCondLst>
                            <p:childTnLst>
                              <p:par>
                                <p:cTn id="17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220"/>
                            </p:stCondLst>
                            <p:childTnLst>
                              <p:par>
                                <p:cTn id="23" presetID="27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rgbClr val="000066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3200" b="1" dirty="0">
                <a:solidFill>
                  <a:srgbClr val="000066"/>
                </a:solidFill>
                <a:latin typeface="Georgia" pitchFamily="18" charset="0"/>
              </a:rPr>
              <a:t>Расстановка сил России и </a:t>
            </a:r>
            <a:br>
              <a:rPr lang="ru-RU" sz="3200" b="1" dirty="0">
                <a:solidFill>
                  <a:srgbClr val="000066"/>
                </a:solidFill>
                <a:latin typeface="Georgia" pitchFamily="18" charset="0"/>
              </a:rPr>
            </a:br>
            <a:r>
              <a:rPr lang="ru-RU" sz="3200" b="1" dirty="0">
                <a:solidFill>
                  <a:srgbClr val="000066"/>
                </a:solidFill>
                <a:latin typeface="Georgia" pitchFamily="18" charset="0"/>
              </a:rPr>
              <a:t>Швеции перед войной</a:t>
            </a:r>
          </a:p>
        </p:txBody>
      </p:sp>
      <p:sp useBgFill="1">
        <p:nvSpPr>
          <p:cNvPr id="92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5288" y="1628775"/>
            <a:ext cx="3744912" cy="4525963"/>
          </a:xfrm>
          <a:ln w="25400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u="sng">
                <a:solidFill>
                  <a:srgbClr val="000099"/>
                </a:solidFill>
              </a:rPr>
              <a:t>Россия: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>
                <a:solidFill>
                  <a:srgbClr val="000099"/>
                </a:solidFill>
              </a:rPr>
              <a:t>Численность армии - 200 тыс. человек </a:t>
            </a:r>
          </a:p>
          <a:p>
            <a:pPr>
              <a:lnSpc>
                <a:spcPct val="90000"/>
              </a:lnSpc>
              <a:buFontTx/>
              <a:buNone/>
            </a:pPr>
            <a:endParaRPr lang="ru-RU" sz="240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  <a:buFontTx/>
              <a:buNone/>
            </a:pPr>
            <a:endParaRPr lang="ru-RU" sz="2400">
              <a:solidFill>
                <a:srgbClr val="000099"/>
              </a:solidFill>
            </a:endParaRPr>
          </a:p>
          <a:p>
            <a:pPr>
              <a:lnSpc>
                <a:spcPct val="90000"/>
              </a:lnSpc>
            </a:pPr>
            <a:endParaRPr lang="ru-RU" sz="2400"/>
          </a:p>
        </p:txBody>
      </p:sp>
      <p:sp useBgFill="1">
        <p:nvSpPr>
          <p:cNvPr id="9220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859338" y="1628775"/>
            <a:ext cx="3822700" cy="4525963"/>
          </a:xfrm>
          <a:ln w="25400">
            <a:solidFill>
              <a:srgbClr val="000066"/>
            </a:solidFill>
          </a:ln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400" u="sng" dirty="0">
                <a:solidFill>
                  <a:srgbClr val="000099"/>
                </a:solidFill>
                <a:latin typeface="Times New Roman" pitchFamily="18" charset="0"/>
              </a:rPr>
              <a:t>Швеция: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Регулярная армия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Вооруженные силы – </a:t>
            </a:r>
            <a:endParaRPr lang="ru-RU" sz="24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</a:rPr>
              <a:t>        150 </a:t>
            </a: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тыс. человек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Отличное вооружение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Сильный военный флот </a:t>
            </a: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</a:rPr>
              <a:t>–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</a:rPr>
              <a:t>   42 </a:t>
            </a: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линейных корабля, </a:t>
            </a:r>
            <a:endParaRPr lang="ru-RU" sz="2400" dirty="0" smtClean="0">
              <a:solidFill>
                <a:srgbClr val="000099"/>
              </a:solidFill>
              <a:latin typeface="Times New Roman" pitchFamily="18" charset="0"/>
            </a:endParaRP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 smtClean="0">
                <a:solidFill>
                  <a:srgbClr val="000099"/>
                </a:solidFill>
                <a:latin typeface="Times New Roman" pitchFamily="18" charset="0"/>
              </a:rPr>
              <a:t>   12 </a:t>
            </a: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фрегатов с личным составом 13 тыс. человек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ru-RU" sz="2400" dirty="0">
                <a:solidFill>
                  <a:srgbClr val="000099"/>
                </a:solidFill>
                <a:latin typeface="Times New Roman" pitchFamily="18" charset="0"/>
              </a:rPr>
              <a:t>Развитая промышленная база</a:t>
            </a:r>
          </a:p>
        </p:txBody>
      </p:sp>
      <p:sp>
        <p:nvSpPr>
          <p:cNvPr id="9223" name="AutoShape 7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3563938" y="2420938"/>
            <a:ext cx="287337" cy="279400"/>
          </a:xfrm>
          <a:prstGeom prst="curvedLeftArrow">
            <a:avLst>
              <a:gd name="adj1" fmla="val 20000"/>
              <a:gd name="adj2" fmla="val 40000"/>
              <a:gd name="adj3" fmla="val 3428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92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92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92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1000"/>
                                        <p:tgtEl>
                                          <p:spTgt spid="92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1000"/>
                                        <p:tgtEl>
                                          <p:spTgt spid="922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1000"/>
                                        <p:tgtEl>
                                          <p:spTgt spid="922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1000"/>
                                        <p:tgtEl>
                                          <p:spTgt spid="922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1000"/>
                                        <p:tgtEl>
                                          <p:spTgt spid="922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1000"/>
                                        <p:tgtEl>
                                          <p:spTgt spid="922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1000"/>
                                        <p:tgtEl>
                                          <p:spTgt spid="9220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9219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5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8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9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9219" grpId="0" build="p" animBg="1"/>
      <p:bldP spid="9220" grpId="0" build="p" animBg="1"/>
      <p:bldP spid="922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654050" y="331788"/>
            <a:ext cx="7905750" cy="1079500"/>
          </a:xfrm>
        </p:spPr>
        <p:txBody>
          <a:bodyPr>
            <a:normAutofit fontScale="90000"/>
          </a:bodyPr>
          <a:lstStyle/>
          <a:p>
            <a:r>
              <a:rPr lang="ru-RU" sz="4000"/>
              <a:t/>
            </a:r>
            <a:br>
              <a:rPr lang="ru-RU" sz="4000"/>
            </a:br>
            <a:r>
              <a:rPr lang="ru-RU" sz="4000"/>
              <a:t/>
            </a:r>
            <a:br>
              <a:rPr lang="ru-RU" sz="4000"/>
            </a:br>
            <a:endParaRPr lang="ru-RU" sz="4000"/>
          </a:p>
        </p:txBody>
      </p:sp>
      <p:sp>
        <p:nvSpPr>
          <p:cNvPr id="10243" name="Rectangle 3"/>
          <p:cNvSpPr>
            <a:spLocks noChangeArrowheads="1"/>
          </p:cNvSpPr>
          <p:nvPr/>
        </p:nvSpPr>
        <p:spPr bwMode="auto">
          <a:xfrm>
            <a:off x="1763713" y="549275"/>
            <a:ext cx="5472112" cy="792163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 dirty="0">
                <a:solidFill>
                  <a:srgbClr val="000066"/>
                </a:solidFill>
                <a:latin typeface="Georgia" pitchFamily="18" charset="0"/>
              </a:rPr>
              <a:t>Русское   войско  </a:t>
            </a:r>
          </a:p>
          <a:p>
            <a:pPr algn="ctr"/>
            <a:r>
              <a:rPr lang="ru-RU" sz="2400" b="1" dirty="0">
                <a:solidFill>
                  <a:srgbClr val="000066"/>
                </a:solidFill>
                <a:latin typeface="Georgia" pitchFamily="18" charset="0"/>
              </a:rPr>
              <a:t>конца  </a:t>
            </a:r>
            <a:r>
              <a:rPr lang="en-US" sz="2400" b="1" dirty="0">
                <a:solidFill>
                  <a:srgbClr val="000066"/>
                </a:solidFill>
                <a:latin typeface="Georgia" pitchFamily="18" charset="0"/>
              </a:rPr>
              <a:t>XVII</a:t>
            </a:r>
            <a:r>
              <a:rPr lang="ru-RU" sz="2400" b="1" dirty="0">
                <a:solidFill>
                  <a:srgbClr val="000066"/>
                </a:solidFill>
                <a:latin typeface="Georgia" pitchFamily="18" charset="0"/>
              </a:rPr>
              <a:t> начала </a:t>
            </a:r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-</a:t>
            </a:r>
            <a:r>
              <a:rPr lang="en-US" sz="2400" b="1" dirty="0" smtClean="0">
                <a:solidFill>
                  <a:srgbClr val="000066"/>
                </a:solidFill>
                <a:latin typeface="Georgia" pitchFamily="18" charset="0"/>
              </a:rPr>
              <a:t>XVIII</a:t>
            </a:r>
            <a:r>
              <a:rPr lang="ru-RU" sz="2400" b="1" dirty="0" smtClean="0">
                <a:solidFill>
                  <a:srgbClr val="000066"/>
                </a:solidFill>
                <a:latin typeface="Georgia" pitchFamily="18" charset="0"/>
              </a:rPr>
              <a:t> </a:t>
            </a:r>
            <a:r>
              <a:rPr lang="ru-RU" sz="2400" b="1" dirty="0">
                <a:solidFill>
                  <a:srgbClr val="000066"/>
                </a:solidFill>
                <a:latin typeface="Georgia" pitchFamily="18" charset="0"/>
              </a:rPr>
              <a:t>века </a:t>
            </a:r>
          </a:p>
        </p:txBody>
      </p:sp>
      <p:sp>
        <p:nvSpPr>
          <p:cNvPr id="10244" name="Line 4"/>
          <p:cNvSpPr>
            <a:spLocks noChangeShapeType="1"/>
          </p:cNvSpPr>
          <p:nvPr/>
        </p:nvSpPr>
        <p:spPr bwMode="auto">
          <a:xfrm flipH="1">
            <a:off x="2195513" y="1341438"/>
            <a:ext cx="647700" cy="14398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395288" y="2781300"/>
            <a:ext cx="2303462" cy="11525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Georgia" pitchFamily="18" charset="0"/>
              </a:rPr>
              <a:t>Дворянское</a:t>
            </a:r>
          </a:p>
          <a:p>
            <a:pPr algn="ctr"/>
            <a:r>
              <a:rPr lang="ru-RU" sz="2400" b="1">
                <a:solidFill>
                  <a:srgbClr val="000066"/>
                </a:solidFill>
                <a:latin typeface="Georgia" pitchFamily="18" charset="0"/>
              </a:rPr>
              <a:t>войско</a:t>
            </a:r>
          </a:p>
        </p:txBody>
      </p:sp>
      <p:sp>
        <p:nvSpPr>
          <p:cNvPr id="10246" name="Line 6"/>
          <p:cNvSpPr>
            <a:spLocks noChangeShapeType="1"/>
          </p:cNvSpPr>
          <p:nvPr/>
        </p:nvSpPr>
        <p:spPr bwMode="auto">
          <a:xfrm flipH="1">
            <a:off x="4572000" y="1341438"/>
            <a:ext cx="0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7" name="Rectangle 7"/>
          <p:cNvSpPr>
            <a:spLocks noChangeArrowheads="1"/>
          </p:cNvSpPr>
          <p:nvPr/>
        </p:nvSpPr>
        <p:spPr bwMode="auto">
          <a:xfrm>
            <a:off x="3635375" y="2852738"/>
            <a:ext cx="1944688" cy="936625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Georgia" pitchFamily="18" charset="0"/>
              </a:rPr>
              <a:t>Стрельцы</a:t>
            </a:r>
          </a:p>
        </p:txBody>
      </p:sp>
      <p:sp>
        <p:nvSpPr>
          <p:cNvPr id="10248" name="Line 8"/>
          <p:cNvSpPr>
            <a:spLocks noChangeShapeType="1"/>
          </p:cNvSpPr>
          <p:nvPr/>
        </p:nvSpPr>
        <p:spPr bwMode="auto">
          <a:xfrm>
            <a:off x="5435600" y="29241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49" name="Line 9"/>
          <p:cNvSpPr>
            <a:spLocks noChangeShapeType="1"/>
          </p:cNvSpPr>
          <p:nvPr/>
        </p:nvSpPr>
        <p:spPr bwMode="auto">
          <a:xfrm>
            <a:off x="6156325" y="1341438"/>
            <a:ext cx="503238" cy="15113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0250" name="Rectangle 10"/>
          <p:cNvSpPr>
            <a:spLocks noChangeArrowheads="1"/>
          </p:cNvSpPr>
          <p:nvPr/>
        </p:nvSpPr>
        <p:spPr bwMode="auto">
          <a:xfrm>
            <a:off x="6227763" y="2852738"/>
            <a:ext cx="1871662" cy="1079500"/>
          </a:xfrm>
          <a:prstGeom prst="rect">
            <a:avLst/>
          </a:prstGeom>
          <a:solidFill>
            <a:srgbClr val="C0C0C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2400" b="1">
                <a:solidFill>
                  <a:srgbClr val="000066"/>
                </a:solidFill>
                <a:latin typeface="Georgia" pitchFamily="18" charset="0"/>
              </a:rPr>
              <a:t>Полки</a:t>
            </a:r>
          </a:p>
          <a:p>
            <a:pPr algn="ctr"/>
            <a:r>
              <a:rPr lang="ru-RU" sz="2400" b="1">
                <a:solidFill>
                  <a:srgbClr val="000066"/>
                </a:solidFill>
                <a:latin typeface="Georgia" pitchFamily="18" charset="0"/>
              </a:rPr>
              <a:t>Нового</a:t>
            </a:r>
          </a:p>
          <a:p>
            <a:pPr algn="ctr"/>
            <a:r>
              <a:rPr lang="ru-RU" sz="2400" b="1">
                <a:solidFill>
                  <a:srgbClr val="000066"/>
                </a:solidFill>
                <a:latin typeface="Georgia" pitchFamily="18" charset="0"/>
              </a:rPr>
              <a:t>строя</a:t>
            </a:r>
          </a:p>
        </p:txBody>
      </p:sp>
      <p:pic>
        <p:nvPicPr>
          <p:cNvPr id="10252" name="Picture 12" descr="1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4213" y="4076700"/>
            <a:ext cx="1611312" cy="2330450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53" name="Picture 13" descr="стрельцы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08400" y="4005263"/>
            <a:ext cx="1741488" cy="2401887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10255" name="Picture 15" descr="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659563" y="4149725"/>
            <a:ext cx="1400175" cy="2232025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102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5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770" decel="100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770" decel="100000"/>
                                        <p:tgtEl>
                                          <p:spTgt spid="10246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4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42" dur="77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4" dur="77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500"/>
                            </p:stCondLst>
                            <p:childTnLst>
                              <p:par>
                                <p:cTn id="5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000"/>
                            </p:stCondLst>
                            <p:childTnLst>
                              <p:par>
                                <p:cTn id="56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8500"/>
                            </p:stCondLst>
                            <p:childTnLst>
                              <p:par>
                                <p:cTn id="6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/>
                                        <p:tgtEl>
                                          <p:spTgt spid="10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/>
      <p:bldP spid="10244" grpId="0" animBg="1"/>
      <p:bldP spid="10245" grpId="0" animBg="1"/>
      <p:bldP spid="10246" grpId="0" animBg="1"/>
      <p:bldP spid="10247" grpId="0" animBg="1"/>
      <p:bldP spid="10249" grpId="0" animBg="1"/>
      <p:bldP spid="1025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428604"/>
            <a:ext cx="7543800" cy="928694"/>
          </a:xfrm>
        </p:spPr>
        <p:txBody>
          <a:bodyPr/>
          <a:lstStyle/>
          <a:p>
            <a:pPr algn="ctr"/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Реформа 1699 года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Попытка изменить 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армию</a:t>
            </a:r>
          </a:p>
          <a:p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Привлечение </a:t>
            </a:r>
            <a:r>
              <a:rPr lang="ru-RU" b="1" dirty="0" smtClean="0">
                <a:solidFill>
                  <a:srgbClr val="000066"/>
                </a:solidFill>
                <a:latin typeface="Georgia" pitchFamily="18" charset="0"/>
              </a:rPr>
              <a:t>добровольцев</a:t>
            </a:r>
          </a:p>
          <a:p>
            <a:endParaRPr lang="ru-RU" b="1" dirty="0">
              <a:solidFill>
                <a:srgbClr val="000066"/>
              </a:solidFill>
              <a:latin typeface="Georgia" pitchFamily="18" charset="0"/>
            </a:endParaRPr>
          </a:p>
          <a:p>
            <a:r>
              <a:rPr lang="ru-RU" b="1" dirty="0">
                <a:solidFill>
                  <a:srgbClr val="000066"/>
                </a:solidFill>
                <a:latin typeface="Georgia" pitchFamily="18" charset="0"/>
              </a:rPr>
              <a:t>Жалование – 11 рублей в год</a:t>
            </a:r>
          </a:p>
        </p:txBody>
      </p:sp>
      <p:pic>
        <p:nvPicPr>
          <p:cNvPr id="11268" name="Picture 4" descr="1214330229_nwar1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319713" y="1700213"/>
            <a:ext cx="2984500" cy="3943350"/>
          </a:xfrm>
          <a:noFill/>
          <a:ln w="25400">
            <a:solidFill>
              <a:srgbClr val="000066"/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6" dur="1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0" dur="1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4" dur="1000"/>
                                        <p:tgtEl>
                                          <p:spTgt spid="112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723</TotalTime>
  <Words>1190</Words>
  <Application>Microsoft Office PowerPoint</Application>
  <PresentationFormat>Экран (4:3)</PresentationFormat>
  <Paragraphs>239</Paragraphs>
  <Slides>53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53</vt:i4>
      </vt:variant>
    </vt:vector>
  </HeadingPairs>
  <TitlesOfParts>
    <vt:vector size="54" baseType="lpstr">
      <vt:lpstr>Бумажная</vt:lpstr>
      <vt:lpstr>Слайд 1</vt:lpstr>
      <vt:lpstr>Внешнеполитические задачи России  в конце XVII -начале XVIII века. </vt:lpstr>
      <vt:lpstr>Слайд 3</vt:lpstr>
      <vt:lpstr>Причины войны:</vt:lpstr>
      <vt:lpstr>Северный союз</vt:lpstr>
      <vt:lpstr>Причины создания  Северного союза</vt:lpstr>
      <vt:lpstr>Расстановка сил России и  Швеции перед войной</vt:lpstr>
      <vt:lpstr>  </vt:lpstr>
      <vt:lpstr>Реформа 1699 года</vt:lpstr>
      <vt:lpstr>Расстановка сил России и  Швеции перед войной</vt:lpstr>
      <vt:lpstr>         Северная война 1700-1721</vt:lpstr>
      <vt:lpstr>Первый этап войны </vt:lpstr>
      <vt:lpstr>Слайд 13</vt:lpstr>
      <vt:lpstr>ПЕТР I О НАРВСКОМ СРАЖЕНИИ. </vt:lpstr>
      <vt:lpstr>                         Второй этап войны </vt:lpstr>
      <vt:lpstr>Первые победы.</vt:lpstr>
      <vt:lpstr>                        Основание  Санкт – Петербурга –   16 мая  1703 год </vt:lpstr>
      <vt:lpstr>Первые победы.</vt:lpstr>
      <vt:lpstr>Реорганизация армии</vt:lpstr>
      <vt:lpstr>Строительство  русского флота.</vt:lpstr>
      <vt:lpstr>Третий этап войны</vt:lpstr>
      <vt:lpstr>      Битва у деревни Лесная (1708 г.) </vt:lpstr>
      <vt:lpstr>Слайд 23</vt:lpstr>
      <vt:lpstr>     </vt:lpstr>
      <vt:lpstr>Полтавская битва –  27 июня 1709 год </vt:lpstr>
      <vt:lpstr>Слайд 26</vt:lpstr>
      <vt:lpstr>Значение битвы</vt:lpstr>
      <vt:lpstr>Четвертый этап войны   (1710-1713 гг.)</vt:lpstr>
      <vt:lpstr>Причины войны.</vt:lpstr>
      <vt:lpstr>Слайд 30</vt:lpstr>
      <vt:lpstr>Итоги похода.</vt:lpstr>
      <vt:lpstr>Слайд 32</vt:lpstr>
      <vt:lpstr>Морские сражения</vt:lpstr>
      <vt:lpstr>Слайд 34</vt:lpstr>
      <vt:lpstr>Победы русского флота.</vt:lpstr>
      <vt:lpstr>Победы русского флота.</vt:lpstr>
      <vt:lpstr>Слайд 37</vt:lpstr>
      <vt:lpstr>Слайд 38</vt:lpstr>
      <vt:lpstr>Слайд 39</vt:lpstr>
      <vt:lpstr>Значение Северной войны</vt:lpstr>
      <vt:lpstr>1721 г.   Россия стала империей , Пётр I - император</vt:lpstr>
      <vt:lpstr>Слайд 42</vt:lpstr>
      <vt:lpstr> Северная война</vt:lpstr>
      <vt:lpstr> Строительство Санкт-Петербурга началось в</vt:lpstr>
      <vt:lpstr>           Союзники России в Северной войне? (выбрать неправильный ответ) </vt:lpstr>
      <vt:lpstr>Первое сражение России в Северной войне</vt:lpstr>
      <vt:lpstr> Итог этого сражения</vt:lpstr>
      <vt:lpstr> Принцип комплектования армии при  Петре I</vt:lpstr>
      <vt:lpstr>Какое сражение Пётр назвал «матерью Полтавской баталии»?</vt:lpstr>
      <vt:lpstr> Итог Полтавской битвы</vt:lpstr>
      <vt:lpstr> Первая крупная победа в истории русского флота </vt:lpstr>
      <vt:lpstr> Итог Северной войны:</vt:lpstr>
      <vt:lpstr>Домашнее задание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Windows User</cp:lastModifiedBy>
  <cp:revision>85</cp:revision>
  <dcterms:created xsi:type="dcterms:W3CDTF">2010-01-25T13:49:13Z</dcterms:created>
  <dcterms:modified xsi:type="dcterms:W3CDTF">2017-12-28T15:13:12Z</dcterms:modified>
</cp:coreProperties>
</file>