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0080625" cy="56705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8746746-47A0-48A6-A6B9-AD33E7BD0F4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68D1556-65B8-49D7-AE02-16E0E6008EDC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8459320-726E-4926-9387-9CD2C19108E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2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C33C84C-4F8D-49B7-BF25-E8FF14657AC2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C687543-8CAD-4B08-A5A2-2CDBC5BC1E86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77A45E7-6759-4614-A4C9-A3C5E5BF6BA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2CB2D3B-E191-43E4-AC28-61176A5E47B6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ABFC2EC-CE46-4AE7-936F-ED351A004AE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0DE225E-878C-4A5B-9C36-781049D373D6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9337C95-6A5D-48DA-9365-FB36BB1F09E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9D7BE66-1C60-4503-AAE0-99C9E76DE57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9BF7C28-EB9E-44A7-8B7C-AF257FBA800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999EEA62-35B0-417C-BF81-4672BF946B9D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ontent.edsoo.ru/lab/item/24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/>
          <p:nvPr/>
        </p:nvPicPr>
        <p:blipFill>
          <a:blip r:embed="rId2">
            <a:alphaModFix amt="41000"/>
          </a:blip>
          <a:stretch/>
        </p:blipFill>
        <p:spPr>
          <a:xfrm>
            <a:off x="0" y="360"/>
            <a:ext cx="10080000" cy="3239640"/>
          </a:xfrm>
          <a:prstGeom prst="rect">
            <a:avLst/>
          </a:prstGeom>
          <a:ln w="0">
            <a:noFill/>
          </a:ln>
        </p:spPr>
      </p:pic>
      <p:sp>
        <p:nvSpPr>
          <p:cNvPr id="42" name="TextBox 41"/>
          <p:cNvSpPr txBox="1"/>
          <p:nvPr/>
        </p:nvSpPr>
        <p:spPr>
          <a:xfrm>
            <a:off x="1260000" y="1440000"/>
            <a:ext cx="7920000" cy="19800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3600" b="1" strike="noStrike" spc="-1">
                <a:solidFill>
                  <a:srgbClr val="3465A4"/>
                </a:solidFill>
                <a:latin typeface="Times New Roman"/>
              </a:rPr>
              <a:t>Презентация к уроку по учебному предмету «Биология» в 8-ом классе </a:t>
            </a:r>
          </a:p>
          <a:p>
            <a:pPr algn="ctr">
              <a:buNone/>
            </a:pPr>
            <a:r>
              <a:rPr lang="ru-RU" sz="3600" b="1" strike="noStrike" spc="-1">
                <a:solidFill>
                  <a:srgbClr val="3465A4"/>
                </a:solidFill>
                <a:latin typeface="Times New Roman"/>
              </a:rPr>
              <a:t>на тему «Ткани человека».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40000" y="4063680"/>
            <a:ext cx="7560000" cy="115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800" b="0" strike="noStrike" spc="-1">
                <a:latin typeface="Calibri Light"/>
              </a:rPr>
              <a:t>Автор: Черникова Виктория Евгеньевна, </a:t>
            </a:r>
          </a:p>
          <a:p>
            <a:pPr algn="ctr">
              <a:buNone/>
            </a:pPr>
            <a:r>
              <a:rPr lang="ru-RU" sz="2800" b="0" strike="noStrike" spc="-1">
                <a:latin typeface="Calibri Light"/>
              </a:rPr>
              <a:t>учитель биологии МАОУ «СОШ </a:t>
            </a:r>
            <a:r>
              <a:rPr lang="ru-RU" sz="2200" b="0" strike="noStrike" spc="-1">
                <a:latin typeface="Calibri Light"/>
              </a:rPr>
              <a:t>№</a:t>
            </a:r>
            <a:r>
              <a:rPr lang="ru-RU" sz="2800" b="0" strike="noStrike" spc="-1">
                <a:latin typeface="Calibri Light"/>
              </a:rPr>
              <a:t>145 г.Челябинска»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0" y="3240000"/>
            <a:ext cx="10080000" cy="720000"/>
          </a:xfrm>
          <a:prstGeom prst="rect">
            <a:avLst/>
          </a:prstGeom>
          <a:blipFill rotWithShape="0">
            <a:blip r:embed="rId3"/>
            <a:srcRect/>
            <a:tile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Рисунок 94"/>
          <p:cNvPicPr/>
          <p:nvPr/>
        </p:nvPicPr>
        <p:blipFill>
          <a:blip r:embed="rId2">
            <a:alphaModFix amt="14000"/>
          </a:blip>
          <a:stretch/>
        </p:blipFill>
        <p:spPr>
          <a:xfrm>
            <a:off x="0" y="5040000"/>
            <a:ext cx="10080000" cy="630000"/>
          </a:xfrm>
          <a:prstGeom prst="rect">
            <a:avLst/>
          </a:prstGeom>
          <a:ln w="0">
            <a:noFill/>
          </a:ln>
        </p:spPr>
      </p:pic>
      <p:sp>
        <p:nvSpPr>
          <p:cNvPr id="96" name="Полилиния 95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" name="Овал 96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" name="TextBox 97"/>
          <p:cNvSpPr txBox="1"/>
          <p:nvPr/>
        </p:nvSpPr>
        <p:spPr>
          <a:xfrm>
            <a:off x="3240000" y="46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100" b="1" strike="noStrike" spc="-1">
                <a:solidFill>
                  <a:srgbClr val="C9211E"/>
                </a:solidFill>
                <a:latin typeface="Cambria"/>
              </a:rPr>
              <a:t>Мышечная ткань</a:t>
            </a:r>
          </a:p>
        </p:txBody>
      </p:sp>
      <p:pic>
        <p:nvPicPr>
          <p:cNvPr id="99" name="Рисунок 98"/>
          <p:cNvPicPr/>
          <p:nvPr/>
        </p:nvPicPr>
        <p:blipFill>
          <a:blip r:embed="rId4"/>
          <a:stretch/>
        </p:blipFill>
        <p:spPr>
          <a:xfrm>
            <a:off x="6840000" y="2990700"/>
            <a:ext cx="3021480" cy="2071800"/>
          </a:xfrm>
          <a:prstGeom prst="rect">
            <a:avLst/>
          </a:prstGeom>
          <a:ln w="0">
            <a:noFill/>
          </a:ln>
        </p:spPr>
      </p:pic>
      <p:sp>
        <p:nvSpPr>
          <p:cNvPr id="100" name="TextBox 99"/>
          <p:cNvSpPr txBox="1"/>
          <p:nvPr/>
        </p:nvSpPr>
        <p:spPr>
          <a:xfrm>
            <a:off x="2340000" y="2340000"/>
            <a:ext cx="4500000" cy="31118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  <a:p>
            <a:r>
              <a:rPr lang="ru-RU" sz="2400" b="0" strike="noStrike" spc="-1">
                <a:latin typeface="Calibri Light"/>
              </a:rPr>
              <a:t>От сокращения зависит объем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latin typeface="Calibri Light"/>
              </a:rPr>
              <a:t>органов, величина их просвета, а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latin typeface="Calibri Light"/>
              </a:rPr>
              <a:t>также перемещение содержимого внутренних органов (крови по сосудам, пищи в пищеварительном канале)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520000" y="1522800"/>
            <a:ext cx="4860000" cy="1357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3200" b="1" strike="noStrike" spc="-1">
                <a:solidFill>
                  <a:srgbClr val="3F0598"/>
                </a:solidFill>
                <a:latin typeface="Cambria"/>
              </a:rPr>
              <a:t>1. Гладкая </a:t>
            </a:r>
          </a:p>
          <a:p>
            <a:r>
              <a:rPr lang="ru-RU" sz="3200" b="1" strike="noStrike" spc="-1">
                <a:solidFill>
                  <a:srgbClr val="3F0598"/>
                </a:solidFill>
                <a:latin typeface="Cambria"/>
              </a:rPr>
              <a:t>мышечная ткань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6300000" y="1522800"/>
            <a:ext cx="3843000" cy="1224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200" b="0" strike="noStrike" spc="-1">
                <a:latin typeface="Calibri Light"/>
              </a:rPr>
              <a:t>в стенках полых органов,</a:t>
            </a:r>
          </a:p>
          <a:p>
            <a:pPr algn="ctr">
              <a:buNone/>
            </a:pPr>
            <a:r>
              <a:rPr lang="ru-RU" sz="2200" b="0" strike="noStrike" spc="-1">
                <a:latin typeface="Calibri Light"/>
              </a:rPr>
              <a:t>кровеносных и лимфатических</a:t>
            </a:r>
          </a:p>
          <a:p>
            <a:pPr algn="ctr">
              <a:buNone/>
            </a:pPr>
            <a:r>
              <a:rPr lang="ru-RU" sz="2200" b="0" strike="noStrike" spc="-1">
                <a:latin typeface="Calibri Light"/>
              </a:rPr>
              <a:t>сосудов, а также в составе</a:t>
            </a:r>
          </a:p>
          <a:p>
            <a:pPr algn="ctr">
              <a:buNone/>
            </a:pPr>
            <a:r>
              <a:rPr lang="ru-RU" sz="2200" b="0" strike="noStrike" spc="-1">
                <a:latin typeface="Calibri Light"/>
              </a:rPr>
              <a:t>некоторых желез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Рисунок 102"/>
          <p:cNvPicPr/>
          <p:nvPr/>
        </p:nvPicPr>
        <p:blipFill>
          <a:blip r:embed="rId2">
            <a:alphaModFix amt="12000"/>
          </a:blip>
          <a:stretch/>
        </p:blipFill>
        <p:spPr>
          <a:xfrm>
            <a:off x="0" y="5040000"/>
            <a:ext cx="10080000" cy="630000"/>
          </a:xfrm>
          <a:prstGeom prst="rect">
            <a:avLst/>
          </a:prstGeom>
          <a:ln w="0">
            <a:noFill/>
          </a:ln>
        </p:spPr>
      </p:pic>
      <p:sp>
        <p:nvSpPr>
          <p:cNvPr id="104" name="Полилиния 103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" name="Овал 104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" name="TextBox 105"/>
          <p:cNvSpPr txBox="1"/>
          <p:nvPr/>
        </p:nvSpPr>
        <p:spPr>
          <a:xfrm>
            <a:off x="3240000" y="28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100" b="1" strike="noStrike" spc="-1">
                <a:solidFill>
                  <a:srgbClr val="C9211E"/>
                </a:solidFill>
                <a:latin typeface="Cambria"/>
              </a:rPr>
              <a:t>Мышечная ткань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450160" y="1492628"/>
            <a:ext cx="3971160" cy="3148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  <a:p>
            <a:r>
              <a:rPr lang="ru-RU" sz="2400" b="0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Состоит из многоядерных волокон,</a:t>
            </a:r>
          </a:p>
          <a:p>
            <a:r>
              <a:rPr lang="ru-RU" sz="2400" b="0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располагающихся параллельно.</a:t>
            </a:r>
          </a:p>
          <a:p>
            <a:r>
              <a:rPr lang="ru-RU" sz="2400" b="0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Функции:</a:t>
            </a:r>
          </a:p>
          <a:p>
            <a:r>
              <a:rPr lang="ru-RU" sz="2400" b="0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• Трудовые процессы, бег, ходьба</a:t>
            </a:r>
          </a:p>
          <a:p>
            <a:r>
              <a:rPr lang="ru-RU" sz="2400" b="0" strike="noStrike" spc="-1" dirty="0">
                <a:latin typeface="Calibri Light" panose="020F0302020204030204" pitchFamily="34" charset="0"/>
                <a:cs typeface="Calibri Light" panose="020F0302020204030204" pitchFamily="34" charset="0"/>
              </a:rPr>
              <a:t>• Жевание, глотание, голосообразование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50160" y="713015"/>
            <a:ext cx="4860000" cy="1434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 dirty="0">
                <a:solidFill>
                  <a:srgbClr val="3F0598"/>
                </a:solidFill>
                <a:latin typeface="Cambria"/>
              </a:rPr>
              <a:t>2. Поперечно-полосатая </a:t>
            </a:r>
          </a:p>
          <a:p>
            <a:r>
              <a:rPr lang="ru-RU" sz="2400" b="1" strike="noStrike" spc="-1" dirty="0">
                <a:solidFill>
                  <a:srgbClr val="3F0598"/>
                </a:solidFill>
                <a:latin typeface="Cambria"/>
              </a:rPr>
              <a:t>скелетная</a:t>
            </a:r>
          </a:p>
          <a:p>
            <a:r>
              <a:rPr lang="ru-RU" sz="2400" b="1" strike="noStrike" spc="-1" dirty="0">
                <a:solidFill>
                  <a:srgbClr val="3F0598"/>
                </a:solidFill>
                <a:latin typeface="Cambria"/>
              </a:rPr>
              <a:t>мышечная ткань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237000" y="1440000"/>
            <a:ext cx="3843000" cy="1362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входят в состав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некоторых внутренних органов (язык, глотка, верхний отдел пищевода, наружный сфинктер прямой кишки)</a:t>
            </a:r>
          </a:p>
        </p:txBody>
      </p:sp>
      <p:pic>
        <p:nvPicPr>
          <p:cNvPr id="110" name="Рисунок 109"/>
          <p:cNvPicPr/>
          <p:nvPr/>
        </p:nvPicPr>
        <p:blipFill>
          <a:blip r:embed="rId4"/>
          <a:srcRect l="42839" t="34966" r="7154" b="12283"/>
          <a:stretch/>
        </p:blipFill>
        <p:spPr>
          <a:xfrm>
            <a:off x="6601320" y="2970360"/>
            <a:ext cx="3298680" cy="206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Рисунок 110"/>
          <p:cNvPicPr/>
          <p:nvPr/>
        </p:nvPicPr>
        <p:blipFill>
          <a:blip r:embed="rId2">
            <a:alphaModFix amt="12000"/>
          </a:blip>
          <a:stretch/>
        </p:blipFill>
        <p:spPr>
          <a:xfrm>
            <a:off x="0" y="5040000"/>
            <a:ext cx="10080000" cy="630000"/>
          </a:xfrm>
          <a:prstGeom prst="rect">
            <a:avLst/>
          </a:prstGeom>
          <a:ln w="0">
            <a:noFill/>
          </a:ln>
        </p:spPr>
      </p:pic>
      <p:sp>
        <p:nvSpPr>
          <p:cNvPr id="112" name="Полилиния 111"/>
          <p:cNvSpPr/>
          <p:nvPr/>
        </p:nvSpPr>
        <p:spPr>
          <a:xfrm>
            <a:off x="630000" y="180000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Овал 112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TextBox 113"/>
          <p:cNvSpPr txBox="1"/>
          <p:nvPr/>
        </p:nvSpPr>
        <p:spPr>
          <a:xfrm>
            <a:off x="3240000" y="28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100" b="1" strike="noStrike" spc="-1">
                <a:solidFill>
                  <a:srgbClr val="C9211E"/>
                </a:solidFill>
                <a:latin typeface="Cambria"/>
              </a:rPr>
              <a:t>Мышечная ткань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2498760" y="2196000"/>
            <a:ext cx="4034160" cy="2689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  <a:p>
            <a:r>
              <a:rPr lang="ru-RU" sz="2600" b="0" strike="noStrike" spc="-1" dirty="0">
                <a:latin typeface="Calibri Light"/>
              </a:rPr>
              <a:t>Структурной единицей</a:t>
            </a:r>
            <a:endParaRPr lang="ru-RU" sz="2600" b="0" strike="noStrike" spc="-1" dirty="0">
              <a:latin typeface="Arial"/>
            </a:endParaRPr>
          </a:p>
          <a:p>
            <a:r>
              <a:rPr lang="ru-RU" sz="2600" b="0" strike="noStrike" spc="-1" dirty="0">
                <a:latin typeface="Calibri Light"/>
              </a:rPr>
              <a:t>мышечной ткани является</a:t>
            </a:r>
            <a:endParaRPr lang="ru-RU" sz="2600" b="0" strike="noStrike" spc="-1" dirty="0">
              <a:latin typeface="Arial"/>
            </a:endParaRPr>
          </a:p>
          <a:p>
            <a:r>
              <a:rPr lang="ru-RU" sz="2600" b="0" strike="noStrike" spc="-1" dirty="0" err="1">
                <a:latin typeface="Calibri Light"/>
              </a:rPr>
              <a:t>кардиомиоцит</a:t>
            </a:r>
            <a:r>
              <a:rPr lang="ru-RU" sz="2600" b="0" strike="noStrike" spc="-1" dirty="0">
                <a:latin typeface="Calibri Light"/>
              </a:rPr>
              <a:t>. </a:t>
            </a:r>
            <a:endParaRPr lang="ru-RU" sz="2600" b="0" strike="noStrike" spc="-1" dirty="0">
              <a:latin typeface="Arial"/>
            </a:endParaRPr>
          </a:p>
          <a:p>
            <a:r>
              <a:rPr lang="ru-RU" sz="2600" b="0" strike="noStrike" spc="-1" dirty="0">
                <a:latin typeface="Calibri Light"/>
              </a:rPr>
              <a:t>Сокращение сердечной мышцы не зависит от воли человека</a:t>
            </a:r>
            <a:endParaRPr lang="ru-RU" sz="2600" b="0" strike="noStrike" spc="-1" dirty="0">
              <a:latin typeface="Arial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98760" y="1054440"/>
            <a:ext cx="4737418" cy="1779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800" b="1" strike="noStrike" spc="-1" dirty="0">
                <a:solidFill>
                  <a:srgbClr val="3F0598"/>
                </a:solidFill>
                <a:latin typeface="Cambria"/>
              </a:rPr>
              <a:t>3. Поперечно-полосатая</a:t>
            </a:r>
          </a:p>
          <a:p>
            <a:r>
              <a:rPr lang="ru-RU" sz="2800" b="1" strike="noStrike" spc="-1" dirty="0">
                <a:solidFill>
                  <a:srgbClr val="3F0598"/>
                </a:solidFill>
                <a:latin typeface="Cambria"/>
              </a:rPr>
              <a:t>сердечная мышечная ткань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417000" y="2196000"/>
            <a:ext cx="3843000" cy="1224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400" b="0" strike="noStrike" spc="-1">
                <a:latin typeface="Calibri Light"/>
              </a:rPr>
              <a:t>присутствует только в сердце.</a:t>
            </a:r>
          </a:p>
        </p:txBody>
      </p:sp>
      <p:pic>
        <p:nvPicPr>
          <p:cNvPr id="118" name="Рисунок 117"/>
          <p:cNvPicPr/>
          <p:nvPr/>
        </p:nvPicPr>
        <p:blipFill>
          <a:blip r:embed="rId4"/>
          <a:srcRect l="19438" t="33580" r="7987"/>
          <a:stretch/>
        </p:blipFill>
        <p:spPr>
          <a:xfrm>
            <a:off x="6660000" y="3077280"/>
            <a:ext cx="3122640" cy="2142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Рисунок 118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20" name="Полилиния 119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" name="Овал 120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" name="TextBox 121"/>
          <p:cNvSpPr txBox="1"/>
          <p:nvPr/>
        </p:nvSpPr>
        <p:spPr>
          <a:xfrm>
            <a:off x="3240000" y="462960"/>
            <a:ext cx="5940000" cy="640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700" b="1" strike="noStrike" spc="-1">
                <a:solidFill>
                  <a:srgbClr val="C9211E"/>
                </a:solidFill>
                <a:latin typeface="Cambria"/>
              </a:rPr>
              <a:t>Соединительная ткань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706840" y="1542600"/>
            <a:ext cx="7186320" cy="3494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3200" b="0" strike="noStrike" spc="-1" dirty="0">
                <a:latin typeface="Calibri Light"/>
              </a:rPr>
              <a:t>Обеспечивают прочную связь различных структур друг с другом, образуют внутреннюю среду организма и участвуют в поддержании ее постоянства. Они характеризуются</a:t>
            </a:r>
            <a:endParaRPr lang="ru-RU" sz="3200" b="0" strike="noStrike" spc="-1" dirty="0">
              <a:latin typeface="Alumni Sans Light"/>
            </a:endParaRPr>
          </a:p>
          <a:p>
            <a:r>
              <a:rPr lang="ru-RU" sz="3200" b="0" strike="noStrike" spc="-1" dirty="0">
                <a:latin typeface="Calibri Light"/>
              </a:rPr>
              <a:t>выраженным преобладанием межклеточного вещества над клетками.</a:t>
            </a:r>
            <a:endParaRPr lang="ru-RU" sz="3200" b="0" strike="noStrike" spc="-1" dirty="0">
              <a:latin typeface="Alumni Sans Light"/>
            </a:endParaRPr>
          </a:p>
          <a:p>
            <a:endParaRPr lang="ru-RU" sz="1800" b="0" strike="noStrike" spc="-1" dirty="0">
              <a:latin typeface="Alumni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Рисунок 123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25" name="Полилиния 124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6" name="Овал 125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" name="TextBox 126"/>
          <p:cNvSpPr txBox="1"/>
          <p:nvPr/>
        </p:nvSpPr>
        <p:spPr>
          <a:xfrm>
            <a:off x="3240000" y="462960"/>
            <a:ext cx="5940000" cy="627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600" b="1" strike="noStrike" spc="-1" dirty="0">
                <a:solidFill>
                  <a:srgbClr val="C9211E"/>
                </a:solidFill>
                <a:latin typeface="Cambria"/>
              </a:rPr>
              <a:t>Соединительная ткань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2520000" y="1244880"/>
            <a:ext cx="7380000" cy="4335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400" b="1" strike="noStrike" spc="-1" dirty="0">
                <a:solidFill>
                  <a:srgbClr val="3F0598"/>
                </a:solidFill>
                <a:latin typeface="Calibri Light"/>
              </a:rPr>
              <a:t>Основные функции: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1) образует пассивную часть опорно-двигательной системы - кости и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хрящи; 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2) защитная - соединительная ткань обеспечивает механическую защиту;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3) транспортная - соединительная ткань переносит питательные вещества, газы, продукты метаболизма;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4) регуляторная - соединительная ткань влияет на функции других тканей посредством переносимых гормонов и биологически активных веществ.</a:t>
            </a:r>
            <a:endParaRPr lang="ru-RU" sz="2400" b="0" strike="noStrike" spc="-1" dirty="0">
              <a:latin typeface="Alumni Sans Light"/>
            </a:endParaRPr>
          </a:p>
          <a:p>
            <a:endParaRPr lang="ru-RU" sz="1800" b="0" strike="noStrike" spc="-1" dirty="0">
              <a:latin typeface="Alumni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28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30" name="Полилиния 129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1" name="Овал 130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2" name="TextBox 131"/>
          <p:cNvSpPr txBox="1"/>
          <p:nvPr/>
        </p:nvSpPr>
        <p:spPr>
          <a:xfrm>
            <a:off x="3240000" y="46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000" b="1" strike="noStrike" spc="-1">
                <a:solidFill>
                  <a:srgbClr val="C9211E"/>
                </a:solidFill>
                <a:latin typeface="Cambria"/>
              </a:rPr>
              <a:t>Виды соединительной ткани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20000" y="1080000"/>
            <a:ext cx="7380000" cy="3918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800" b="1" strike="noStrike" spc="-1" dirty="0">
                <a:solidFill>
                  <a:srgbClr val="3F0598"/>
                </a:solidFill>
                <a:latin typeface="Calibri Light"/>
              </a:rPr>
              <a:t>1. Собственно соединительную ткань: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0" strike="noStrike" spc="-1" dirty="0">
                <a:latin typeface="Calibri Light"/>
              </a:rPr>
              <a:t>▪ рыхлую соединительную ткань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0" strike="noStrike" spc="-1" dirty="0">
                <a:latin typeface="Calibri Light"/>
              </a:rPr>
              <a:t>▪ плотную соединительную ткань;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1" strike="noStrike" spc="-1" dirty="0">
                <a:solidFill>
                  <a:srgbClr val="3F0598"/>
                </a:solidFill>
                <a:latin typeface="Calibri Light"/>
              </a:rPr>
              <a:t>2. Скелетные соединительные ткани: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0" strike="noStrike" spc="-1" dirty="0">
                <a:latin typeface="Calibri Light"/>
              </a:rPr>
              <a:t>▪ хрящевые;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0" strike="noStrike" spc="-1" dirty="0">
                <a:latin typeface="Calibri Light"/>
              </a:rPr>
              <a:t>▪ костные;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1" strike="noStrike" spc="-1" dirty="0">
                <a:solidFill>
                  <a:srgbClr val="3F0598"/>
                </a:solidFill>
                <a:latin typeface="Calibri Light"/>
              </a:rPr>
              <a:t>3. Соединительную ткань со специальными свойствами: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0" strike="noStrike" spc="-1" dirty="0">
                <a:latin typeface="Calibri Light"/>
              </a:rPr>
              <a:t>▪ жировая ткань;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0" strike="noStrike" spc="-1" dirty="0">
                <a:latin typeface="Calibri Light"/>
              </a:rPr>
              <a:t>▪ кровь, лимфа и кроветворные ткани.</a:t>
            </a:r>
            <a:endParaRPr lang="ru-RU" sz="2800" b="0" strike="noStrike" spc="-1" dirty="0">
              <a:latin typeface="Alumni Sans Light"/>
            </a:endParaRPr>
          </a:p>
          <a:p>
            <a:endParaRPr lang="ru-RU" sz="1800" b="0" strike="noStrike" spc="-1" dirty="0">
              <a:latin typeface="Alumni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Рисунок 133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35" name="Полилиния 134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6" name="Овал 135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TextBox 136"/>
          <p:cNvSpPr txBox="1"/>
          <p:nvPr/>
        </p:nvSpPr>
        <p:spPr>
          <a:xfrm>
            <a:off x="3240000" y="46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000" b="1" strike="noStrike" spc="-1">
                <a:solidFill>
                  <a:srgbClr val="C9211E"/>
                </a:solidFill>
                <a:latin typeface="Cambria"/>
              </a:rPr>
              <a:t>Виды соединительной ткани</a:t>
            </a:r>
          </a:p>
        </p:txBody>
      </p:sp>
      <p:pic>
        <p:nvPicPr>
          <p:cNvPr id="138" name="Рисунок 137"/>
          <p:cNvPicPr/>
          <p:nvPr/>
        </p:nvPicPr>
        <p:blipFill>
          <a:blip r:embed="rId4"/>
          <a:srcRect t="19454" b="29743"/>
          <a:stretch/>
        </p:blipFill>
        <p:spPr>
          <a:xfrm>
            <a:off x="2340360" y="1260000"/>
            <a:ext cx="7559640" cy="2879640"/>
          </a:xfrm>
          <a:prstGeom prst="rect">
            <a:avLst/>
          </a:prstGeom>
          <a:ln w="0">
            <a:noFill/>
          </a:ln>
        </p:spPr>
      </p:pic>
      <p:sp>
        <p:nvSpPr>
          <p:cNvPr id="139" name="TextBox 138"/>
          <p:cNvSpPr txBox="1"/>
          <p:nvPr/>
        </p:nvSpPr>
        <p:spPr>
          <a:xfrm>
            <a:off x="2340625" y="4178700"/>
            <a:ext cx="7740000" cy="1452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0" strike="noStrike" spc="-1" dirty="0">
                <a:latin typeface="Calibri Light"/>
              </a:rPr>
              <a:t>1- рыхлая соединительная ткань; 2- плотная соединительная ткань; 3- хрящевая ткань; </a:t>
            </a:r>
          </a:p>
          <a:p>
            <a:r>
              <a:rPr lang="ru-RU" sz="2600" b="0" strike="noStrike" spc="-1" dirty="0">
                <a:latin typeface="Calibri Light"/>
              </a:rPr>
              <a:t>4- костная ткань; 5- кровь.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Рисунок 139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41" name="Полилиния 140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2" name="Овал 141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TextBox 142"/>
          <p:cNvSpPr txBox="1"/>
          <p:nvPr/>
        </p:nvSpPr>
        <p:spPr>
          <a:xfrm>
            <a:off x="3240000" y="46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100" b="1" strike="noStrike" spc="-1">
                <a:solidFill>
                  <a:srgbClr val="C9211E"/>
                </a:solidFill>
                <a:latin typeface="Cambria"/>
              </a:rPr>
              <a:t>Нервная ткань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700000" y="1080000"/>
            <a:ext cx="7200000" cy="2072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0" strike="noStrike" spc="-1" dirty="0">
                <a:latin typeface="Calibri Light"/>
              </a:rPr>
              <a:t>Система взаимосвязанных нервных клеток и нейроглии, обеспечивающих специфические функции восприятия раздражении, возбуждения, выработки импульса и передачи его.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2880000" y="2722578"/>
            <a:ext cx="6696360" cy="2648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800" b="1" strike="noStrike" spc="-1" dirty="0">
                <a:solidFill>
                  <a:srgbClr val="3F0598"/>
                </a:solidFill>
                <a:latin typeface="Calibri Light"/>
              </a:rPr>
              <a:t>Нервная ткань состоит из:</a:t>
            </a:r>
            <a:endParaRPr lang="ru-RU" sz="2800" b="0" strike="noStrike" spc="-1" dirty="0">
              <a:latin typeface="Alumni Sans Light"/>
            </a:endParaRPr>
          </a:p>
          <a:p>
            <a:r>
              <a:rPr lang="ru-RU" sz="2800" b="1" strike="noStrike" spc="-1" dirty="0" smtClean="0">
                <a:solidFill>
                  <a:srgbClr val="3F0598"/>
                </a:solidFill>
                <a:latin typeface="Calibri Light"/>
              </a:rPr>
              <a:t>1</a:t>
            </a:r>
            <a:r>
              <a:rPr lang="ru-RU" sz="2800" b="1" strike="noStrike" spc="-1" dirty="0">
                <a:solidFill>
                  <a:srgbClr val="3F0598"/>
                </a:solidFill>
                <a:latin typeface="Calibri Light"/>
              </a:rPr>
              <a:t>. Нейроглии</a:t>
            </a:r>
            <a:r>
              <a:rPr lang="ru-RU" sz="2800" b="0" strike="noStrike" spc="-1" dirty="0">
                <a:latin typeface="Calibri Light"/>
              </a:rPr>
              <a:t>, которая обеспечивает существование и функционирование нервных клеток, осуществляя опорную, трофическую, разграничительную, секреторную и защитную функции.</a:t>
            </a:r>
            <a:endParaRPr lang="ru-RU" sz="2800" b="0" strike="noStrike" spc="-1" dirty="0">
              <a:latin typeface="Alumni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Рисунок 145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47" name="Полилиния 146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8" name="Овал 147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TextBox 148"/>
          <p:cNvSpPr txBox="1"/>
          <p:nvPr/>
        </p:nvSpPr>
        <p:spPr>
          <a:xfrm>
            <a:off x="3240000" y="46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100" b="1" strike="noStrike" spc="-1">
                <a:solidFill>
                  <a:srgbClr val="C9211E"/>
                </a:solidFill>
                <a:latin typeface="Cambria"/>
              </a:rPr>
              <a:t>Нервная ткань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2880000" y="846000"/>
            <a:ext cx="6876360" cy="2106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r>
              <a:rPr lang="ru-RU" sz="2600" b="1" strike="noStrike" spc="-1">
                <a:solidFill>
                  <a:srgbClr val="3F0598"/>
                </a:solidFill>
                <a:latin typeface="Calibri Light"/>
              </a:rPr>
              <a:t>2. Нервных клеток (нейроны, нейроциты)</a:t>
            </a:r>
            <a:r>
              <a:rPr lang="ru-RU" sz="2600" b="0" strike="noStrike" spc="-1">
                <a:latin typeface="Calibri Light"/>
              </a:rPr>
              <a:t> — основные структурные компоненты нервной ткани, выполняющие специфическую функцию.</a:t>
            </a:r>
            <a:endParaRPr lang="ru-RU" sz="26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</p:txBody>
      </p:sp>
      <p:pic>
        <p:nvPicPr>
          <p:cNvPr id="151" name="Рисунок 150"/>
          <p:cNvPicPr/>
          <p:nvPr/>
        </p:nvPicPr>
        <p:blipFill>
          <a:blip r:embed="rId4"/>
          <a:stretch/>
        </p:blipFill>
        <p:spPr>
          <a:xfrm>
            <a:off x="3060000" y="2700000"/>
            <a:ext cx="6658920" cy="2717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Рисунок 151"/>
          <p:cNvPicPr/>
          <p:nvPr/>
        </p:nvPicPr>
        <p:blipFill>
          <a:blip r:embed="rId2">
            <a:alphaModFix amt="16000"/>
          </a:blip>
          <a:stretch/>
        </p:blipFill>
        <p:spPr>
          <a:xfrm>
            <a:off x="0" y="360"/>
            <a:ext cx="10080000" cy="1079640"/>
          </a:xfrm>
          <a:prstGeom prst="rect">
            <a:avLst/>
          </a:prstGeom>
          <a:ln w="0">
            <a:noFill/>
          </a:ln>
        </p:spPr>
      </p:pic>
      <p:sp>
        <p:nvSpPr>
          <p:cNvPr id="153" name="TextBox 152"/>
          <p:cNvSpPr txBox="1"/>
          <p:nvPr/>
        </p:nvSpPr>
        <p:spPr>
          <a:xfrm>
            <a:off x="180000" y="720000"/>
            <a:ext cx="10080000" cy="2942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pPr algn="ctr">
              <a:buNone/>
            </a:pPr>
            <a:r>
              <a:rPr lang="ru-RU" sz="3200" b="1" strike="noStrike" spc="-1">
                <a:solidFill>
                  <a:srgbClr val="000000"/>
                </a:solidFill>
                <a:latin typeface="Cambria"/>
              </a:rPr>
              <a:t>Лабораторная работа </a:t>
            </a:r>
            <a:endParaRPr lang="ru-RU" sz="3200" b="0" strike="noStrike" spc="-1">
              <a:latin typeface="Arial"/>
            </a:endParaRPr>
          </a:p>
          <a:p>
            <a:pPr algn="ctr">
              <a:buNone/>
            </a:pPr>
            <a:r>
              <a:rPr lang="ru-RU" sz="3200" b="1" strike="noStrike" spc="-1">
                <a:solidFill>
                  <a:srgbClr val="000000"/>
                </a:solidFill>
                <a:latin typeface="Cambria"/>
              </a:rPr>
              <a:t>«Изучение микроскопического строения </a:t>
            </a:r>
            <a:endParaRPr lang="ru-RU" sz="3200" b="0" strike="noStrike" spc="-1">
              <a:latin typeface="Arial"/>
            </a:endParaRPr>
          </a:p>
          <a:p>
            <a:pPr algn="ctr">
              <a:buNone/>
            </a:pPr>
            <a:r>
              <a:rPr lang="ru-RU" sz="3200" b="1" strike="noStrike" spc="-1">
                <a:solidFill>
                  <a:srgbClr val="000000"/>
                </a:solidFill>
                <a:latin typeface="Cambria"/>
              </a:rPr>
              <a:t>тканей организма человека»</a:t>
            </a:r>
            <a:endParaRPr lang="ru-RU" sz="32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09040" y="3253320"/>
            <a:ext cx="3810960" cy="346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1800" b="0" strike="noStrike" spc="-1">
                <a:latin typeface="Arial"/>
                <a:hlinkClick r:id="rId3"/>
              </a:rPr>
              <a:t>https://content.edsoo.ru/lab/item/24/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55" name="Рисунок 154"/>
          <p:cNvPicPr/>
          <p:nvPr/>
        </p:nvPicPr>
        <p:blipFill>
          <a:blip r:embed="rId4"/>
          <a:stretch/>
        </p:blipFill>
        <p:spPr>
          <a:xfrm>
            <a:off x="6120000" y="3090600"/>
            <a:ext cx="2129400" cy="2129400"/>
          </a:xfrm>
          <a:prstGeom prst="rect">
            <a:avLst/>
          </a:prstGeom>
          <a:ln w="0">
            <a:noFill/>
          </a:ln>
        </p:spPr>
      </p:pic>
      <p:sp>
        <p:nvSpPr>
          <p:cNvPr id="156" name="TextBox 155"/>
          <p:cNvSpPr txBox="1"/>
          <p:nvPr/>
        </p:nvSpPr>
        <p:spPr>
          <a:xfrm>
            <a:off x="540000" y="4311720"/>
            <a:ext cx="4500000" cy="1268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100" b="1" strike="noStrike" spc="-1">
                <a:solidFill>
                  <a:srgbClr val="C9211E"/>
                </a:solidFill>
                <a:latin typeface="Calibri Light"/>
              </a:rPr>
              <a:t>Для выполнения работы необходимо </a:t>
            </a:r>
            <a:endParaRPr lang="ru-RU" sz="2100" b="0" strike="noStrike" spc="-1">
              <a:solidFill>
                <a:srgbClr val="C9211E"/>
              </a:solidFill>
              <a:latin typeface="Calibri Light"/>
            </a:endParaRPr>
          </a:p>
          <a:p>
            <a:r>
              <a:rPr lang="ru-RU" sz="2100" b="1" strike="noStrike" spc="-1">
                <a:solidFill>
                  <a:srgbClr val="C9211E"/>
                </a:solidFill>
                <a:latin typeface="Calibri Light"/>
              </a:rPr>
              <a:t>зарегистрироваться на сайте</a:t>
            </a:r>
            <a:endParaRPr lang="ru-RU" sz="2100" b="0" strike="noStrike" spc="-1">
              <a:solidFill>
                <a:srgbClr val="C9211E"/>
              </a:solidFill>
              <a:latin typeface="Calibri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/>
          <p:cNvPicPr/>
          <p:nvPr/>
        </p:nvPicPr>
        <p:blipFill>
          <a:blip r:embed="rId2">
            <a:alphaModFix amt="39000"/>
          </a:blip>
          <a:stretch/>
        </p:blipFill>
        <p:spPr>
          <a:xfrm>
            <a:off x="0" y="4680000"/>
            <a:ext cx="10080000" cy="990000"/>
          </a:xfrm>
          <a:prstGeom prst="rect">
            <a:avLst/>
          </a:prstGeom>
          <a:ln w="0">
            <a:noFill/>
          </a:ln>
        </p:spPr>
      </p:pic>
      <p:sp>
        <p:nvSpPr>
          <p:cNvPr id="46" name="TextBox 45"/>
          <p:cNvSpPr txBox="1"/>
          <p:nvPr/>
        </p:nvSpPr>
        <p:spPr>
          <a:xfrm>
            <a:off x="720000" y="705600"/>
            <a:ext cx="8813520" cy="33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000" b="1" strike="noStrike" spc="-1">
                <a:solidFill>
                  <a:srgbClr val="C9211E"/>
                </a:solidFill>
                <a:latin typeface="Calibri Light"/>
                <a:ea typeface="Microsoft YaHei"/>
              </a:rPr>
              <a:t>Цель:</a:t>
            </a:r>
            <a:r>
              <a:rPr lang="ru-RU" sz="3600" b="0" strike="noStrike" spc="-1">
                <a:latin typeface="Calibri Light"/>
                <a:ea typeface="Microsoft YaHei"/>
              </a:rPr>
              <a:t> сформировать у учащихся знания</a:t>
            </a:r>
            <a:r>
              <a:rPr lang="ru-RU" sz="3600" b="0" strike="noStrike" spc="-1">
                <a:latin typeface="Calibri Light"/>
              </a:rPr>
              <a:t> о строении и особенностях тканей человека (эпителиальной, соединительной, мышечной, нервной); сформировать умение определять тип ткани на микропрепарате с помощью интерактивной виртуальной лаборатории.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Box 156"/>
          <p:cNvSpPr txBox="1"/>
          <p:nvPr/>
        </p:nvSpPr>
        <p:spPr>
          <a:xfrm>
            <a:off x="0" y="360"/>
            <a:ext cx="10080000" cy="5669640"/>
          </a:xfrm>
          <a:prstGeom prst="rect">
            <a:avLst/>
          </a:prstGeom>
          <a:blipFill rotWithShape="0">
            <a:blip r:embed="rId2">
              <a:alphaModFix amt="2000"/>
            </a:blip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>
              <a:buNone/>
            </a:pPr>
            <a:r>
              <a:rPr lang="ru-RU" sz="1800" b="0" strike="noStrike" spc="-1">
                <a:latin typeface="Arial"/>
              </a:rPr>
              <a:t>На</a:t>
            </a:r>
          </a:p>
        </p:txBody>
      </p:sp>
      <p:pic>
        <p:nvPicPr>
          <p:cNvPr id="158" name="Рисунок 157"/>
          <p:cNvPicPr/>
          <p:nvPr/>
        </p:nvPicPr>
        <p:blipFill>
          <a:blip r:embed="rId3"/>
          <a:srcRect l="3558" t="15876" r="8" b="7889"/>
          <a:stretch/>
        </p:blipFill>
        <p:spPr>
          <a:xfrm>
            <a:off x="360000" y="1340280"/>
            <a:ext cx="9539640" cy="4239720"/>
          </a:xfrm>
          <a:prstGeom prst="rect">
            <a:avLst/>
          </a:prstGeom>
          <a:ln w="0">
            <a:noFill/>
          </a:ln>
        </p:spPr>
      </p:pic>
      <p:sp>
        <p:nvSpPr>
          <p:cNvPr id="159" name="TextBox 158"/>
          <p:cNvSpPr txBox="1"/>
          <p:nvPr/>
        </p:nvSpPr>
        <p:spPr>
          <a:xfrm>
            <a:off x="360000" y="180000"/>
            <a:ext cx="9540000" cy="1549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600" b="0" strike="noStrike" spc="-1">
                <a:latin typeface="Calibri Light"/>
              </a:rPr>
              <a:t>На открытой веб-странице перейдите в 5 пункт в верхней строке и выполните  лабораторную работу «Ткани организма человека»</a:t>
            </a:r>
          </a:p>
        </p:txBody>
      </p:sp>
      <p:sp>
        <p:nvSpPr>
          <p:cNvPr id="160" name="Прямая соединительная линия 159"/>
          <p:cNvSpPr/>
          <p:nvPr/>
        </p:nvSpPr>
        <p:spPr>
          <a:xfrm>
            <a:off x="5128200" y="1094760"/>
            <a:ext cx="0" cy="360000"/>
          </a:xfrm>
          <a:prstGeom prst="line">
            <a:avLst/>
          </a:prstGeom>
          <a:ln w="57240">
            <a:solidFill>
              <a:srgbClr val="C9211E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Рисунок 160"/>
          <p:cNvPicPr/>
          <p:nvPr/>
        </p:nvPicPr>
        <p:blipFill>
          <a:blip r:embed="rId2">
            <a:alphaModFix amt="12000"/>
          </a:blip>
          <a:stretch/>
        </p:blipFill>
        <p:spPr>
          <a:xfrm>
            <a:off x="0" y="0"/>
            <a:ext cx="10080000" cy="598311"/>
          </a:xfrm>
          <a:prstGeom prst="rect">
            <a:avLst/>
          </a:prstGeom>
          <a:ln w="0">
            <a:noFill/>
          </a:ln>
        </p:spPr>
      </p:pic>
      <p:sp>
        <p:nvSpPr>
          <p:cNvPr id="162" name="TextBox 161"/>
          <p:cNvSpPr txBox="1"/>
          <p:nvPr/>
        </p:nvSpPr>
        <p:spPr>
          <a:xfrm>
            <a:off x="360625" y="146133"/>
            <a:ext cx="9720000" cy="58536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400" b="1" strike="noStrike" spc="-1" dirty="0">
                <a:solidFill>
                  <a:srgbClr val="3F0598"/>
                </a:solidFill>
                <a:latin typeface="Calibri Light"/>
              </a:rPr>
              <a:t>Руководство по работе с виртуальным оборудованием</a:t>
            </a:r>
            <a:endParaRPr lang="ru-RU" sz="2400" b="0" strike="noStrike" spc="-1" dirty="0">
              <a:latin typeface="Calibri Light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 smtClean="0">
                <a:solidFill>
                  <a:srgbClr val="3F0598"/>
                </a:solidFill>
                <a:latin typeface="Calibri Light"/>
              </a:rPr>
              <a:t>1</a:t>
            </a: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.</a:t>
            </a:r>
            <a:r>
              <a:rPr lang="ru-RU" sz="2100" b="0" strike="noStrike" spc="-1" dirty="0">
                <a:latin typeface="Calibri Light"/>
              </a:rPr>
              <a:t> Для перехода между вкладками используйте навигацию сверху.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2</a:t>
            </a:r>
            <a:r>
              <a:rPr lang="ru-RU" sz="2100" b="0" strike="noStrike" spc="-1" dirty="0">
                <a:latin typeface="Calibri Light"/>
              </a:rPr>
              <a:t>. Чтобы вывести на экран подробную инструкцию прохождения опыта, кликните на ней. Инструкция расположена на правой стене лабораторной комнаты. 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3</a:t>
            </a:r>
            <a:r>
              <a:rPr lang="ru-RU" sz="2100" b="0" strike="noStrike" spc="-1" dirty="0">
                <a:latin typeface="Calibri Light"/>
              </a:rPr>
              <a:t>. Для добавления объектов в виртуальную лабораторию нажмите кнопку «Добавить» на панели инструментов, затем щёлкните мышкой по рабочей площади лабораторной комнаты.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4.</a:t>
            </a:r>
            <a:r>
              <a:rPr lang="ru-RU" sz="2100" b="0" strike="noStrike" spc="-1" dirty="0">
                <a:latin typeface="Calibri Light"/>
              </a:rPr>
              <a:t> Для некоторых объектов оборудования предусмотрена дополнительная информация, вызываемая по нажатию мышью на изображении объекта в панели оборудования.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5</a:t>
            </a:r>
            <a:r>
              <a:rPr lang="ru-RU" sz="2100" b="0" strike="noStrike" spc="-1" dirty="0">
                <a:latin typeface="Calibri Light"/>
              </a:rPr>
              <a:t>. Чтобы изменить параметры оборудования, размещённого в рабочей области, или получить дополнительную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0" strike="noStrike" spc="-1" dirty="0">
                <a:latin typeface="Calibri Light"/>
              </a:rPr>
              <a:t>информацию об объекте, воспользуйтесь правой кнопкой мыши для вызова меню.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6</a:t>
            </a:r>
            <a:r>
              <a:rPr lang="ru-RU" sz="2100" b="0" strike="noStrike" spc="-1" dirty="0">
                <a:latin typeface="Calibri Light"/>
              </a:rPr>
              <a:t>. Чтобы выполнить задания в опытах, ответьте на вопросы, появляющиеся в дневнике справа.</a:t>
            </a:r>
            <a:endParaRPr lang="ru-RU" sz="2100" b="0" strike="noStrike" spc="-1" dirty="0">
              <a:latin typeface="Calibri Light"/>
              <a:ea typeface="Microsoft YaHei"/>
            </a:endParaRPr>
          </a:p>
          <a:p>
            <a:pPr>
              <a:lnSpc>
                <a:spcPct val="100000"/>
              </a:lnSpc>
              <a:buNone/>
            </a:pPr>
            <a:r>
              <a:rPr lang="ru-RU" sz="2100" b="1" strike="noStrike" spc="-1" dirty="0">
                <a:solidFill>
                  <a:srgbClr val="3F0598"/>
                </a:solidFill>
                <a:latin typeface="Calibri Light"/>
              </a:rPr>
              <a:t>7.</a:t>
            </a:r>
            <a:r>
              <a:rPr lang="ru-RU" sz="2100" b="0" strike="noStrike" spc="-1" dirty="0">
                <a:latin typeface="Calibri Light"/>
              </a:rPr>
              <a:t> По мере прохождения опытов в правом верхнем углу вы увидите количество заработанных баллов.</a:t>
            </a:r>
            <a:endParaRPr lang="ru-RU" sz="2100" b="0" strike="noStrike" spc="-1" dirty="0">
              <a:latin typeface="Calibri Light"/>
              <a:ea typeface="Microsoft YaHe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Рисунок 162"/>
          <p:cNvPicPr/>
          <p:nvPr/>
        </p:nvPicPr>
        <p:blipFill>
          <a:blip r:embed="rId2">
            <a:alphaModFix amt="5000"/>
          </a:blip>
          <a:stretch/>
        </p:blipFill>
        <p:spPr>
          <a:xfrm>
            <a:off x="0" y="360"/>
            <a:ext cx="10080000" cy="5669640"/>
          </a:xfrm>
          <a:prstGeom prst="rect">
            <a:avLst/>
          </a:prstGeom>
          <a:ln w="0">
            <a:noFill/>
          </a:ln>
        </p:spPr>
      </p:pic>
      <p:pic>
        <p:nvPicPr>
          <p:cNvPr id="164" name="Рисунок 163"/>
          <p:cNvPicPr/>
          <p:nvPr/>
        </p:nvPicPr>
        <p:blipFill>
          <a:blip r:embed="rId3"/>
          <a:srcRect l="12487" t="16594" r="1796" b="10344"/>
          <a:stretch/>
        </p:blipFill>
        <p:spPr>
          <a:xfrm>
            <a:off x="720000" y="1260000"/>
            <a:ext cx="9015480" cy="4319640"/>
          </a:xfrm>
          <a:prstGeom prst="rect">
            <a:avLst/>
          </a:prstGeom>
          <a:ln w="0">
            <a:noFill/>
          </a:ln>
        </p:spPr>
      </p:pic>
      <p:sp>
        <p:nvSpPr>
          <p:cNvPr id="165" name="Прямая соединительная линия 164"/>
          <p:cNvSpPr/>
          <p:nvPr/>
        </p:nvSpPr>
        <p:spPr>
          <a:xfrm>
            <a:off x="6090480" y="914400"/>
            <a:ext cx="0" cy="360000"/>
          </a:xfrm>
          <a:prstGeom prst="line">
            <a:avLst/>
          </a:prstGeom>
          <a:ln w="57240">
            <a:solidFill>
              <a:srgbClr val="C9211E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TextBox 165"/>
          <p:cNvSpPr txBox="1"/>
          <p:nvPr/>
        </p:nvSpPr>
        <p:spPr>
          <a:xfrm>
            <a:off x="973620" y="97020"/>
            <a:ext cx="8132760" cy="106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0" strike="noStrike" spc="-1" dirty="0">
                <a:latin typeface="Calibri Light"/>
              </a:rPr>
              <a:t>После выполнения </a:t>
            </a:r>
            <a:r>
              <a:rPr lang="ru-RU" sz="2600" b="0" strike="noStrike" spc="-1" dirty="0" err="1">
                <a:latin typeface="Calibri Light"/>
              </a:rPr>
              <a:t>л.р</a:t>
            </a:r>
            <a:r>
              <a:rPr lang="ru-RU" sz="2600" b="0" strike="noStrike" spc="-1" dirty="0">
                <a:latin typeface="Calibri Light"/>
              </a:rPr>
              <a:t>. перейдите в 8 пункт в верхней строке и проверьте свои знания с помощью игры.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/>
          <p:cNvPicPr/>
          <p:nvPr/>
        </p:nvPicPr>
        <p:blipFill>
          <a:blip r:embed="rId2">
            <a:alphaModFix amt="3000"/>
          </a:blip>
          <a:stretch/>
        </p:blipFill>
        <p:spPr>
          <a:xfrm>
            <a:off x="0" y="360"/>
            <a:ext cx="10080000" cy="5669640"/>
          </a:xfrm>
          <a:prstGeom prst="rect">
            <a:avLst/>
          </a:prstGeom>
          <a:ln w="0">
            <a:noFill/>
          </a:ln>
        </p:spPr>
      </p:pic>
      <p:sp>
        <p:nvSpPr>
          <p:cNvPr id="48" name="Овал 47"/>
          <p:cNvSpPr/>
          <p:nvPr/>
        </p:nvSpPr>
        <p:spPr>
          <a:xfrm rot="540600">
            <a:off x="7340760" y="2443320"/>
            <a:ext cx="1423440" cy="1302840"/>
          </a:xfrm>
          <a:prstGeom prst="ellipse">
            <a:avLst/>
          </a:prstGeom>
          <a:solidFill>
            <a:srgbClr val="F6EDEE"/>
          </a:solidFill>
          <a:ln w="0">
            <a:solidFill>
              <a:srgbClr val="F6EDEE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Овал 48"/>
          <p:cNvSpPr/>
          <p:nvPr/>
        </p:nvSpPr>
        <p:spPr>
          <a:xfrm rot="540600">
            <a:off x="1040760" y="1702800"/>
            <a:ext cx="1423440" cy="1302840"/>
          </a:xfrm>
          <a:prstGeom prst="ellipse">
            <a:avLst/>
          </a:prstGeom>
          <a:solidFill>
            <a:srgbClr val="F6EDEE"/>
          </a:solidFill>
          <a:ln w="0">
            <a:solidFill>
              <a:srgbClr val="F6EDEE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" name="Овал 49"/>
          <p:cNvSpPr/>
          <p:nvPr/>
        </p:nvSpPr>
        <p:spPr>
          <a:xfrm rot="540600">
            <a:off x="1614960" y="3641040"/>
            <a:ext cx="1423440" cy="1302840"/>
          </a:xfrm>
          <a:prstGeom prst="ellipse">
            <a:avLst/>
          </a:prstGeom>
          <a:solidFill>
            <a:srgbClr val="F6EDEE"/>
          </a:solidFill>
          <a:ln w="0">
            <a:solidFill>
              <a:srgbClr val="F6EDEE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1" name="Рисунок 50"/>
          <p:cNvPicPr/>
          <p:nvPr/>
        </p:nvPicPr>
        <p:blipFill>
          <a:blip r:embed="rId3"/>
          <a:srcRect l="37087" t="28878" r="34059" b="19825"/>
          <a:stretch/>
        </p:blipFill>
        <p:spPr>
          <a:xfrm>
            <a:off x="3600000" y="1440000"/>
            <a:ext cx="2880000" cy="2880000"/>
          </a:xfrm>
          <a:prstGeom prst="rect">
            <a:avLst/>
          </a:prstGeom>
          <a:ln w="0">
            <a:noFill/>
          </a:ln>
        </p:spPr>
      </p:pic>
      <p:sp>
        <p:nvSpPr>
          <p:cNvPr id="52" name="TextBox 51"/>
          <p:cNvSpPr txBox="1"/>
          <p:nvPr/>
        </p:nvSpPr>
        <p:spPr>
          <a:xfrm>
            <a:off x="1080000" y="3537720"/>
            <a:ext cx="2340000" cy="746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200" b="1" strike="noStrike" spc="-1">
                <a:solidFill>
                  <a:srgbClr val="C9211E"/>
                </a:solidFill>
                <a:latin typeface="Cambria"/>
              </a:rPr>
              <a:t>Молекулярный</a:t>
            </a:r>
            <a:endParaRPr lang="ru-RU" sz="2200" b="0" strike="noStrike" spc="-1">
              <a:latin typeface="Cambri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20000" y="3960000"/>
            <a:ext cx="3240000" cy="1614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Элементы, образующие систему: атомы и молекулы.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Биологическая система: органоиды.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254360" y="2160000"/>
            <a:ext cx="2105640" cy="418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200" b="1" strike="noStrike" spc="-1">
                <a:solidFill>
                  <a:srgbClr val="C9211E"/>
                </a:solidFill>
                <a:latin typeface="Cambria"/>
              </a:rPr>
              <a:t>Тканевый</a:t>
            </a:r>
            <a:endParaRPr lang="ru-RU" sz="2200" b="0" strike="noStrike" spc="-1">
              <a:latin typeface="Cambri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00000" y="1599480"/>
            <a:ext cx="2105640" cy="418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200" b="1" strike="noStrike" spc="-1">
                <a:solidFill>
                  <a:srgbClr val="C9211E"/>
                </a:solidFill>
                <a:latin typeface="Cambria"/>
              </a:rPr>
              <a:t>Клеточный</a:t>
            </a:r>
            <a:endParaRPr lang="ru-RU" sz="2200" b="0" strike="noStrike" spc="-1">
              <a:latin typeface="Cambri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0000" y="1982520"/>
            <a:ext cx="2779200" cy="16174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Элементы, образующие систему: органоиды.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Биологическая система: 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клетка.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80000" y="2700000"/>
            <a:ext cx="3060000" cy="131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Элементы, образующие 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систему: клетки.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Биологическая система: </a:t>
            </a:r>
          </a:p>
          <a:p>
            <a:pPr algn="ctr">
              <a:buNone/>
            </a:pPr>
            <a:r>
              <a:rPr lang="ru-RU" sz="2000" b="0" strike="noStrike" spc="-1">
                <a:latin typeface="Calibri Light"/>
              </a:rPr>
              <a:t>ткань.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80000" y="279720"/>
            <a:ext cx="4680000" cy="1520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600" b="1" strike="noStrike" spc="-1">
                <a:latin typeface="Calibri Light"/>
              </a:rPr>
              <a:t>Вспомним!</a:t>
            </a:r>
            <a:endParaRPr lang="ru-RU" sz="2600" b="0" strike="noStrike" spc="-1">
              <a:latin typeface="Arial"/>
            </a:endParaRPr>
          </a:p>
          <a:p>
            <a:pPr algn="ctr">
              <a:buNone/>
            </a:pPr>
            <a:r>
              <a:rPr lang="ru-RU" sz="2600" b="1" strike="noStrike" spc="-1">
                <a:solidFill>
                  <a:srgbClr val="C9211E"/>
                </a:solidFill>
                <a:latin typeface="Cambria"/>
              </a:rPr>
              <a:t>Уровни организации живого</a:t>
            </a:r>
            <a:endParaRPr lang="ru-RU" sz="2600" b="0" strike="noStrike" spc="-1">
              <a:latin typeface="Arial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854840" y="1485720"/>
            <a:ext cx="1505160" cy="74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4400" b="1" strike="noStrike" spc="-1">
                <a:solidFill>
                  <a:srgbClr val="C9211E"/>
                </a:solidFill>
                <a:latin typeface="Cambria"/>
              </a:rPr>
              <a:t>?</a:t>
            </a:r>
            <a:endParaRPr lang="ru-RU" sz="4400" b="0" strike="noStrike" spc="-1">
              <a:latin typeface="Cambri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7" dur="500" fill="hold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500" fill="hold"/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set>
                                <p:cBhvr>
                                  <p:cTn id="62" dur="1" fill="hold">
                                    <p:stCondLst>
                                      <p:cond evt="end" delay="0">
                                        <p:tn val="60"/>
                                      </p:cond>
                                    </p:stCondLst>
                                  </p:cTn>
                                  <p:tgtEl>
                                    <p:spTgt spid="59">
                                      <p:txEl>
                                        <p:pRg st="0" end="0"/>
                                      </p:txEl>
                                    </p:spTgt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hidden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/>
          <p:nvPr/>
        </p:nvPicPr>
        <p:blipFill>
          <a:blip r:embed="rId2">
            <a:alphaModFix amt="61000"/>
          </a:blip>
          <a:stretch/>
        </p:blipFill>
        <p:spPr>
          <a:xfrm>
            <a:off x="0" y="0"/>
            <a:ext cx="4500000" cy="5669640"/>
          </a:xfrm>
          <a:prstGeom prst="rect">
            <a:avLst/>
          </a:prstGeom>
          <a:ln w="0">
            <a:noFill/>
          </a:ln>
        </p:spPr>
      </p:pic>
      <p:sp>
        <p:nvSpPr>
          <p:cNvPr id="61" name="TextBox 60"/>
          <p:cNvSpPr txBox="1"/>
          <p:nvPr/>
        </p:nvSpPr>
        <p:spPr>
          <a:xfrm>
            <a:off x="900000" y="538295"/>
            <a:ext cx="9000000" cy="5040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3200" b="1" strike="noStrike" spc="-1" dirty="0">
                <a:solidFill>
                  <a:srgbClr val="C9211E"/>
                </a:solidFill>
                <a:latin typeface="Cambria"/>
              </a:rPr>
              <a:t>Ткань</a:t>
            </a:r>
            <a:r>
              <a:rPr lang="ru-RU" sz="3200" b="0" strike="noStrike" spc="-1" dirty="0">
                <a:latin typeface="Arial"/>
              </a:rPr>
              <a:t> – </a:t>
            </a:r>
            <a:r>
              <a:rPr lang="ru-RU" sz="3200" b="0" strike="noStrike" spc="-1" dirty="0">
                <a:latin typeface="Calibri Light"/>
              </a:rPr>
              <a:t>это совокупность клеток и межклеточного вещества, имеющих общее происхождение, сходное строение и выполняющих одинаковые функции.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62" name="Рисунок 61"/>
          <p:cNvPicPr/>
          <p:nvPr/>
        </p:nvPicPr>
        <p:blipFill>
          <a:blip r:embed="rId3"/>
          <a:stretch/>
        </p:blipFill>
        <p:spPr>
          <a:xfrm>
            <a:off x="2250000" y="2607745"/>
            <a:ext cx="2115556" cy="2970550"/>
          </a:xfrm>
          <a:prstGeom prst="rect">
            <a:avLst/>
          </a:prstGeom>
          <a:ln w="0">
            <a:noFill/>
          </a:ln>
        </p:spPr>
      </p:pic>
      <p:sp>
        <p:nvSpPr>
          <p:cNvPr id="63" name="TextBox 62"/>
          <p:cNvSpPr txBox="1"/>
          <p:nvPr/>
        </p:nvSpPr>
        <p:spPr>
          <a:xfrm>
            <a:off x="5400000" y="2607745"/>
            <a:ext cx="4320000" cy="2786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800" b="1" strike="noStrike" spc="-1" dirty="0" err="1">
                <a:solidFill>
                  <a:srgbClr val="3465A4"/>
                </a:solidFill>
                <a:latin typeface="Calibri Light"/>
              </a:rPr>
              <a:t>Ксавье</a:t>
            </a:r>
            <a:r>
              <a:rPr lang="ru-RU" sz="2800" b="1" strike="noStrike" spc="-1" dirty="0">
                <a:solidFill>
                  <a:srgbClr val="3465A4"/>
                </a:solidFill>
                <a:latin typeface="Calibri Light"/>
              </a:rPr>
              <a:t> </a:t>
            </a:r>
            <a:r>
              <a:rPr lang="ru-RU" sz="2800" b="1" strike="noStrike" spc="-1" dirty="0" err="1">
                <a:solidFill>
                  <a:srgbClr val="3465A4"/>
                </a:solidFill>
                <a:latin typeface="Calibri Light"/>
              </a:rPr>
              <a:t>Биша</a:t>
            </a:r>
            <a:r>
              <a:rPr lang="ru-RU" sz="2800" b="1" strike="noStrike" spc="-1" dirty="0">
                <a:solidFill>
                  <a:srgbClr val="3465A4"/>
                </a:solidFill>
                <a:latin typeface="Calibri Light"/>
              </a:rPr>
              <a:t> </a:t>
            </a:r>
            <a:endParaRPr lang="ru-RU" sz="2800" b="0" strike="noStrike" spc="-1" dirty="0">
              <a:latin typeface="Calibri Light"/>
            </a:endParaRPr>
          </a:p>
          <a:p>
            <a:pPr algn="ctr">
              <a:buNone/>
            </a:pPr>
            <a:r>
              <a:rPr lang="ru-RU" sz="2800" b="1" strike="noStrike" spc="-1" dirty="0">
                <a:solidFill>
                  <a:srgbClr val="3465A4"/>
                </a:solidFill>
                <a:latin typeface="Calibri Light"/>
              </a:rPr>
              <a:t>(1771–1802)</a:t>
            </a:r>
            <a:endParaRPr lang="ru-RU" sz="2800" b="0" strike="noStrike" spc="-1" dirty="0">
              <a:latin typeface="Calibri Light"/>
            </a:endParaRPr>
          </a:p>
          <a:p>
            <a:r>
              <a:rPr lang="ru-RU" sz="2600" b="0" strike="noStrike" spc="-1" dirty="0">
                <a:latin typeface="Calibri Light"/>
              </a:rPr>
              <a:t>французский физиолог, впервые ввел понятие «ткань», дал классификацию тканей на макроскопическом уровне.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Рисунок 63"/>
          <p:cNvPicPr/>
          <p:nvPr/>
        </p:nvPicPr>
        <p:blipFill>
          <a:blip r:embed="rId2">
            <a:alphaModFix amt="21000"/>
          </a:blip>
          <a:stretch/>
        </p:blipFill>
        <p:spPr>
          <a:xfrm>
            <a:off x="0" y="2160000"/>
            <a:ext cx="10065600" cy="720000"/>
          </a:xfrm>
          <a:prstGeom prst="rect">
            <a:avLst/>
          </a:prstGeom>
          <a:ln w="0">
            <a:noFill/>
          </a:ln>
        </p:spPr>
      </p:pic>
      <p:pic>
        <p:nvPicPr>
          <p:cNvPr id="65" name="Рисунок 64"/>
          <p:cNvPicPr/>
          <p:nvPr/>
        </p:nvPicPr>
        <p:blipFill>
          <a:blip r:embed="rId2">
            <a:alphaModFix amt="21000"/>
          </a:blip>
          <a:stretch/>
        </p:blipFill>
        <p:spPr>
          <a:xfrm>
            <a:off x="0" y="0"/>
            <a:ext cx="10080000" cy="1620000"/>
          </a:xfrm>
          <a:prstGeom prst="rect">
            <a:avLst/>
          </a:prstGeom>
          <a:ln w="0">
            <a:noFill/>
          </a:ln>
        </p:spPr>
      </p:pic>
      <p:sp>
        <p:nvSpPr>
          <p:cNvPr id="66" name="Овал 65"/>
          <p:cNvSpPr/>
          <p:nvPr/>
        </p:nvSpPr>
        <p:spPr>
          <a:xfrm>
            <a:off x="5255640" y="2880000"/>
            <a:ext cx="2160000" cy="216000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" name="Овал 66"/>
          <p:cNvSpPr/>
          <p:nvPr/>
        </p:nvSpPr>
        <p:spPr>
          <a:xfrm>
            <a:off x="7560000" y="2880000"/>
            <a:ext cx="2160000" cy="2160000"/>
          </a:xfrm>
          <a:prstGeom prst="ellipse">
            <a:avLst/>
          </a:prstGeom>
          <a:blipFill rotWithShape="0">
            <a:blip r:embed="rId4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" name="Овал 67"/>
          <p:cNvSpPr/>
          <p:nvPr/>
        </p:nvSpPr>
        <p:spPr>
          <a:xfrm>
            <a:off x="2880000" y="2880000"/>
            <a:ext cx="2160000" cy="2160000"/>
          </a:xfrm>
          <a:prstGeom prst="ellipse">
            <a:avLst/>
          </a:prstGeom>
          <a:blipFill rotWithShape="0">
            <a:blip r:embed="rId5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Овал 68"/>
          <p:cNvSpPr/>
          <p:nvPr/>
        </p:nvSpPr>
        <p:spPr>
          <a:xfrm>
            <a:off x="540000" y="2880000"/>
            <a:ext cx="2160000" cy="2160000"/>
          </a:xfrm>
          <a:prstGeom prst="ellipse">
            <a:avLst/>
          </a:prstGeom>
          <a:blipFill rotWithShape="0">
            <a:blip r:embed="rId6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" name="TextBox 69"/>
          <p:cNvSpPr txBox="1"/>
          <p:nvPr/>
        </p:nvSpPr>
        <p:spPr>
          <a:xfrm>
            <a:off x="3060000" y="900000"/>
            <a:ext cx="4320000" cy="900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4000" b="1" strike="noStrike" spc="-1">
                <a:solidFill>
                  <a:srgbClr val="C9211E"/>
                </a:solidFill>
                <a:latin typeface="Cambria"/>
              </a:rPr>
              <a:t>Типы тканей</a:t>
            </a:r>
            <a:endParaRPr lang="ru-RU" sz="4000" b="0" strike="noStrike" spc="-1">
              <a:latin typeface="Cambri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4360" y="2232360"/>
            <a:ext cx="2555640" cy="1187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800" b="1" strike="noStrike" spc="-1">
                <a:latin typeface="Calibri Light"/>
              </a:rPr>
              <a:t>Эпителиальная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380000" y="2232360"/>
            <a:ext cx="2555640" cy="72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800" b="1" strike="noStrike" spc="-1">
                <a:latin typeface="Calibri Light"/>
              </a:rPr>
              <a:t>Нервная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700000" y="2232360"/>
            <a:ext cx="2555640" cy="1187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2800" b="1" strike="noStrike" spc="-1">
                <a:latin typeface="Calibri Light"/>
              </a:rPr>
              <a:t>Мышечная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004360" y="2232360"/>
            <a:ext cx="2555640" cy="647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600" b="1" strike="noStrike" spc="-1">
                <a:latin typeface="Calibri Light"/>
              </a:rPr>
              <a:t>Соединительная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Рисунок 74"/>
          <p:cNvPicPr/>
          <p:nvPr/>
        </p:nvPicPr>
        <p:blipFill>
          <a:blip r:embed="rId2">
            <a:alphaModFix amt="19000"/>
          </a:blip>
          <a:stretch/>
        </p:blipFill>
        <p:spPr>
          <a:xfrm>
            <a:off x="0" y="4860000"/>
            <a:ext cx="10080000" cy="810000"/>
          </a:xfrm>
          <a:prstGeom prst="rect">
            <a:avLst/>
          </a:prstGeom>
          <a:ln w="0">
            <a:noFill/>
          </a:ln>
        </p:spPr>
      </p:pic>
      <p:sp>
        <p:nvSpPr>
          <p:cNvPr id="76" name="Полилиния 75"/>
          <p:cNvSpPr/>
          <p:nvPr/>
        </p:nvSpPr>
        <p:spPr>
          <a:xfrm>
            <a:off x="630000" y="180000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" name="Овал 76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TextBox 77"/>
          <p:cNvSpPr txBox="1"/>
          <p:nvPr/>
        </p:nvSpPr>
        <p:spPr>
          <a:xfrm>
            <a:off x="3060000" y="540000"/>
            <a:ext cx="5940000" cy="15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buNone/>
            </a:pPr>
            <a:r>
              <a:rPr lang="ru-RU" sz="3300" b="1" strike="noStrike" spc="-1">
                <a:solidFill>
                  <a:srgbClr val="C9211E"/>
                </a:solidFill>
                <a:latin typeface="Cambria"/>
              </a:rPr>
              <a:t>Эпителиальная ткань (эпителий)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700000" y="2096640"/>
            <a:ext cx="7019640" cy="222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2800" b="0" strike="noStrike" spc="-1">
                <a:latin typeface="Calibri Light"/>
              </a:rPr>
              <a:t>Эпителий покрывает поверхность тела и выстилает изнутри полые органы, являясь составной частью слизистой оболочки пищеварительного тракта, дыхательных путей, мочевой и половой систем, образуют паренхиму многочисленных желез.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/>
          <p:cNvPicPr/>
          <p:nvPr/>
        </p:nvPicPr>
        <p:blipFill>
          <a:blip r:embed="rId2">
            <a:alphaModFix amt="20000"/>
          </a:blip>
          <a:stretch/>
        </p:blipFill>
        <p:spPr>
          <a:xfrm>
            <a:off x="0" y="4860000"/>
            <a:ext cx="10080000" cy="810000"/>
          </a:xfrm>
          <a:prstGeom prst="rect">
            <a:avLst/>
          </a:prstGeom>
          <a:ln w="0">
            <a:noFill/>
          </a:ln>
        </p:spPr>
      </p:pic>
      <p:sp>
        <p:nvSpPr>
          <p:cNvPr id="81" name="Полилиния 80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" name="Овал 81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TextBox 82"/>
          <p:cNvSpPr txBox="1"/>
          <p:nvPr/>
        </p:nvSpPr>
        <p:spPr>
          <a:xfrm>
            <a:off x="3183555" y="17964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 dirty="0">
                <a:solidFill>
                  <a:srgbClr val="C9211E"/>
                </a:solidFill>
                <a:latin typeface="Cambria"/>
              </a:rPr>
              <a:t>Функции эпителиальных тканей: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555471" y="308520"/>
            <a:ext cx="7739640" cy="4251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ru-RU" sz="28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Alumni Sans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Барьерная </a:t>
            </a:r>
            <a:r>
              <a:rPr lang="ru-RU" sz="2400" b="0" strike="noStrike" spc="-1" dirty="0">
                <a:latin typeface="Calibri Light"/>
              </a:rPr>
              <a:t>– образование барьера между внутренней средой организма и внешней.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Защитная.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Транспортная.</a:t>
            </a:r>
            <a:r>
              <a:rPr lang="ru-RU" sz="2400" b="0" strike="noStrike" spc="-1" dirty="0">
                <a:latin typeface="Calibri Light"/>
              </a:rPr>
              <a:t> 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Всасывающая</a:t>
            </a:r>
            <a:r>
              <a:rPr lang="ru-RU" sz="2400" b="0" strike="noStrike" spc="-1" dirty="0">
                <a:latin typeface="Calibri Light"/>
              </a:rPr>
              <a:t> (эпителий кишки, почечных        канальцев).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Секреторная</a:t>
            </a:r>
            <a:r>
              <a:rPr lang="ru-RU" sz="2400" b="0" strike="noStrike" spc="-1" dirty="0">
                <a:latin typeface="Calibri Light"/>
              </a:rPr>
              <a:t> (железы).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Экскреторная</a:t>
            </a:r>
            <a:r>
              <a:rPr lang="ru-RU" sz="2400" b="0" strike="noStrike" spc="-1" dirty="0">
                <a:latin typeface="Calibri Light"/>
              </a:rPr>
              <a:t> (с мочой, потом, желчью) продукты обмена.</a:t>
            </a:r>
            <a:endParaRPr lang="ru-RU" sz="2400" b="0" strike="noStrike" spc="-1" dirty="0">
              <a:latin typeface="Alumni Sans Light"/>
            </a:endParaRPr>
          </a:p>
          <a:p>
            <a:r>
              <a:rPr lang="ru-RU" sz="2400" b="0" strike="noStrike" spc="-1" dirty="0">
                <a:latin typeface="Calibri Light"/>
              </a:rPr>
              <a:t>▪ </a:t>
            </a:r>
            <a:r>
              <a:rPr lang="ru-RU" sz="2400" b="1" strike="noStrike" spc="-1" dirty="0">
                <a:latin typeface="Calibri Light"/>
              </a:rPr>
              <a:t>Рецепторная</a:t>
            </a:r>
            <a:r>
              <a:rPr lang="ru-RU" sz="2400" b="0" strike="noStrike" spc="-1" dirty="0">
                <a:latin typeface="Calibri Light"/>
              </a:rPr>
              <a:t> ( воспринимают механические и химические сигналы).</a:t>
            </a:r>
            <a:endParaRPr lang="ru-RU" sz="2400" b="0" strike="noStrike" spc="-1" dirty="0">
              <a:latin typeface="Alumni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84"/>
          <p:cNvPicPr/>
          <p:nvPr/>
        </p:nvPicPr>
        <p:blipFill>
          <a:blip r:embed="rId2">
            <a:alphaModFix amt="24000"/>
          </a:blip>
          <a:stretch/>
        </p:blipFill>
        <p:spPr>
          <a:xfrm>
            <a:off x="0" y="4860000"/>
            <a:ext cx="10080000" cy="810000"/>
          </a:xfrm>
          <a:prstGeom prst="rect">
            <a:avLst/>
          </a:prstGeom>
          <a:ln w="0">
            <a:noFill/>
          </a:ln>
        </p:spPr>
      </p:pic>
      <p:sp>
        <p:nvSpPr>
          <p:cNvPr id="86" name="Полилиния 85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Овал 86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" name="TextBox 87"/>
          <p:cNvSpPr txBox="1"/>
          <p:nvPr/>
        </p:nvSpPr>
        <p:spPr>
          <a:xfrm>
            <a:off x="3240000" y="462960"/>
            <a:ext cx="5940000" cy="617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C9211E"/>
                </a:solidFill>
                <a:latin typeface="Cambria"/>
              </a:rPr>
              <a:t>Эпителиальные ткани</a:t>
            </a:r>
          </a:p>
        </p:txBody>
      </p:sp>
      <p:pic>
        <p:nvPicPr>
          <p:cNvPr id="89" name="Рисунок 88"/>
          <p:cNvPicPr/>
          <p:nvPr/>
        </p:nvPicPr>
        <p:blipFill>
          <a:blip r:embed="rId4"/>
          <a:srcRect l="9556" t="21819" r="4832" b="5159"/>
          <a:stretch/>
        </p:blipFill>
        <p:spPr>
          <a:xfrm>
            <a:off x="3240000" y="1168200"/>
            <a:ext cx="6479640" cy="41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Рисунок 89"/>
          <p:cNvPicPr/>
          <p:nvPr/>
        </p:nvPicPr>
        <p:blipFill>
          <a:blip r:embed="rId2">
            <a:alphaModFix amt="18000"/>
          </a:blip>
          <a:stretch/>
        </p:blipFill>
        <p:spPr>
          <a:xfrm>
            <a:off x="0" y="4860000"/>
            <a:ext cx="10080000" cy="810000"/>
          </a:xfrm>
          <a:prstGeom prst="rect">
            <a:avLst/>
          </a:prstGeom>
          <a:ln w="0">
            <a:noFill/>
          </a:ln>
        </p:spPr>
      </p:pic>
      <p:sp>
        <p:nvSpPr>
          <p:cNvPr id="91" name="Полилиния 90"/>
          <p:cNvSpPr/>
          <p:nvPr/>
        </p:nvSpPr>
        <p:spPr>
          <a:xfrm>
            <a:off x="630000" y="1800550"/>
            <a:ext cx="1620000" cy="3870000"/>
          </a:xfrm>
          <a:custGeom>
            <a:avLst/>
            <a:gdLst/>
            <a:ahLst/>
            <a:cxnLst/>
            <a:rect l="0" t="0" r="r" b="b"/>
            <a:pathLst>
              <a:path w="4502" h="10752">
                <a:moveTo>
                  <a:pt x="750" y="0"/>
                </a:moveTo>
                <a:lnTo>
                  <a:pt x="750" y="0"/>
                </a:lnTo>
                <a:cubicBezTo>
                  <a:pt x="618" y="0"/>
                  <a:pt x="489" y="35"/>
                  <a:pt x="375" y="101"/>
                </a:cubicBezTo>
                <a:cubicBezTo>
                  <a:pt x="261" y="166"/>
                  <a:pt x="166" y="261"/>
                  <a:pt x="101" y="375"/>
                </a:cubicBezTo>
                <a:cubicBezTo>
                  <a:pt x="35" y="489"/>
                  <a:pt x="0" y="618"/>
                  <a:pt x="0" y="750"/>
                </a:cubicBezTo>
                <a:lnTo>
                  <a:pt x="0" y="10000"/>
                </a:lnTo>
                <a:lnTo>
                  <a:pt x="0" y="10001"/>
                </a:lnTo>
                <a:cubicBezTo>
                  <a:pt x="0" y="10133"/>
                  <a:pt x="35" y="10262"/>
                  <a:pt x="101" y="10376"/>
                </a:cubicBezTo>
                <a:cubicBezTo>
                  <a:pt x="166" y="10490"/>
                  <a:pt x="261" y="10585"/>
                  <a:pt x="375" y="10650"/>
                </a:cubicBezTo>
                <a:cubicBezTo>
                  <a:pt x="489" y="10716"/>
                  <a:pt x="618" y="10751"/>
                  <a:pt x="750" y="10751"/>
                </a:cubicBezTo>
                <a:lnTo>
                  <a:pt x="3750" y="10751"/>
                </a:lnTo>
                <a:lnTo>
                  <a:pt x="3751" y="10751"/>
                </a:lnTo>
                <a:cubicBezTo>
                  <a:pt x="3883" y="10751"/>
                  <a:pt x="4012" y="10716"/>
                  <a:pt x="4126" y="10650"/>
                </a:cubicBezTo>
                <a:cubicBezTo>
                  <a:pt x="4240" y="10585"/>
                  <a:pt x="4335" y="10490"/>
                  <a:pt x="4400" y="10376"/>
                </a:cubicBezTo>
                <a:cubicBezTo>
                  <a:pt x="4466" y="10262"/>
                  <a:pt x="4501" y="10133"/>
                  <a:pt x="4501" y="10001"/>
                </a:cubicBezTo>
                <a:lnTo>
                  <a:pt x="4501" y="750"/>
                </a:lnTo>
                <a:lnTo>
                  <a:pt x="4501" y="750"/>
                </a:lnTo>
                <a:lnTo>
                  <a:pt x="4501" y="750"/>
                </a:lnTo>
                <a:cubicBezTo>
                  <a:pt x="4501" y="618"/>
                  <a:pt x="4466" y="489"/>
                  <a:pt x="4400" y="375"/>
                </a:cubicBezTo>
                <a:cubicBezTo>
                  <a:pt x="4335" y="261"/>
                  <a:pt x="4240" y="166"/>
                  <a:pt x="4126" y="101"/>
                </a:cubicBezTo>
                <a:cubicBezTo>
                  <a:pt x="4012" y="35"/>
                  <a:pt x="3883" y="0"/>
                  <a:pt x="3751" y="0"/>
                </a:cubicBezTo>
                <a:lnTo>
                  <a:pt x="750" y="0"/>
                </a:lnTo>
              </a:path>
            </a:pathLst>
          </a:cu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" name="Овал 91"/>
          <p:cNvSpPr/>
          <p:nvPr/>
        </p:nvSpPr>
        <p:spPr>
          <a:xfrm>
            <a:off x="720000" y="179640"/>
            <a:ext cx="1440000" cy="1440360"/>
          </a:xfrm>
          <a:prstGeom prst="ellipse">
            <a:avLst/>
          </a:prstGeom>
          <a:blipFill rotWithShape="0">
            <a:blip r:embed="rId3"/>
            <a:srcRect/>
            <a:tile/>
          </a:blip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TextBox 92"/>
          <p:cNvSpPr txBox="1"/>
          <p:nvPr/>
        </p:nvSpPr>
        <p:spPr>
          <a:xfrm>
            <a:off x="3240000" y="215100"/>
            <a:ext cx="5940000" cy="684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 dirty="0">
                <a:solidFill>
                  <a:srgbClr val="C9211E"/>
                </a:solidFill>
                <a:latin typeface="Cambria"/>
              </a:rPr>
              <a:t>Мышечная ткань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616840" y="899820"/>
            <a:ext cx="7186320" cy="3494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>
              <a:rPr lang="ru-RU" sz="3200" b="0" strike="noStrike" spc="-1" dirty="0">
                <a:latin typeface="Calibri Light"/>
              </a:rPr>
              <a:t>Основной функцией  является сокращение. Благодаря им обеспечиваются все двигательные процессы в организме ( ритмическая деятельность миокарда, перистальтика пищеварительного тракта и другие, а также перемещение организма в пространстве).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</TotalTime>
  <Words>864</Words>
  <Application>Microsoft Office PowerPoint</Application>
  <PresentationFormat>Произвольный</PresentationFormat>
  <Paragraphs>126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Microsoft YaHei</vt:lpstr>
      <vt:lpstr>Alumni Sans Light</vt:lpstr>
      <vt:lpstr>Arial</vt:lpstr>
      <vt:lpstr>Calibri Light</vt:lpstr>
      <vt:lpstr>Cambria</vt:lpstr>
      <vt:lpstr>DejaVu Sans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Morgan _</dc:creator>
  <dc:description/>
  <cp:lastModifiedBy>Morgan _</cp:lastModifiedBy>
  <cp:revision>13</cp:revision>
  <dcterms:modified xsi:type="dcterms:W3CDTF">2022-12-18T13:20:14Z</dcterms:modified>
  <dc:language>ru-RU</dc:language>
</cp:coreProperties>
</file>