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9984" autoAdjust="0"/>
    <p:restoredTop sz="94660"/>
  </p:normalViewPr>
  <p:slideViewPr>
    <p:cSldViewPr snapToGrid="0">
      <p:cViewPr varScale="1">
        <p:scale>
          <a:sx n="69" d="100"/>
          <a:sy n="69" d="100"/>
        </p:scale>
        <p:origin x="-102" y="-12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EAB0777-4C60-462E-A92C-CDAFD498799C}" type="datetimeFigureOut">
              <a:rPr lang="en-US" smtClean="0"/>
              <a:pPr/>
              <a:t>2/10/2018</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9DE6EB8-52AB-45EA-A660-3E1EBFA7298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EAB0777-4C60-462E-A92C-CDAFD498799C}" type="datetimeFigureOut">
              <a:rPr lang="en-US" smtClean="0"/>
              <a:pPr/>
              <a:t>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E6EB8-52AB-45EA-A660-3E1EBFA7298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EAB0777-4C60-462E-A92C-CDAFD498799C}" type="datetimeFigureOut">
              <a:rPr lang="en-US" smtClean="0"/>
              <a:pPr/>
              <a:t>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E6EB8-52AB-45EA-A660-3E1EBFA7298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EAB0777-4C60-462E-A92C-CDAFD498799C}" type="datetimeFigureOut">
              <a:rPr lang="en-US" smtClean="0"/>
              <a:pPr/>
              <a:t>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E6EB8-52AB-45EA-A660-3E1EBFA7298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EAB0777-4C60-462E-A92C-CDAFD498799C}" type="datetimeFigureOut">
              <a:rPr lang="en-US" smtClean="0"/>
              <a:pPr/>
              <a:t>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E6EB8-52AB-45EA-A660-3E1EBFA7298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EAB0777-4C60-462E-A92C-CDAFD498799C}" type="datetimeFigureOut">
              <a:rPr lang="en-US" smtClean="0"/>
              <a:pPr/>
              <a:t>2/10/2018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DE6EB8-52AB-45EA-A660-3E1EBFA7298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EAB0777-4C60-462E-A92C-CDAFD498799C}" type="datetimeFigureOut">
              <a:rPr lang="en-US" smtClean="0"/>
              <a:pPr/>
              <a:t>2/10/2018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DE6EB8-52AB-45EA-A660-3E1EBFA7298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EAB0777-4C60-462E-A92C-CDAFD498799C}" type="datetimeFigureOut">
              <a:rPr lang="en-US" smtClean="0"/>
              <a:pPr/>
              <a:t>2/10/2018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DE6EB8-52AB-45EA-A660-3E1EBFA7298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AB0777-4C60-462E-A92C-CDAFD498799C}" type="datetimeFigureOut">
              <a:rPr lang="en-US" smtClean="0"/>
              <a:pPr/>
              <a:t>2/10/2018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DE6EB8-52AB-45EA-A660-3E1EBFA7298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EAB0777-4C60-462E-A92C-CDAFD498799C}" type="datetimeFigureOut">
              <a:rPr lang="en-US" smtClean="0"/>
              <a:pPr/>
              <a:t>2/10/2018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DE6EB8-52AB-45EA-A660-3E1EBFA7298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EAB0777-4C60-462E-A92C-CDAFD498799C}" type="datetimeFigureOut">
              <a:rPr lang="en-US" smtClean="0"/>
              <a:pPr/>
              <a:t>2/10/2018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9DE6EB8-52AB-45EA-A660-3E1EBFA72987}"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EAB0777-4C60-462E-A92C-CDAFD498799C}" type="datetimeFigureOut">
              <a:rPr lang="en-US" smtClean="0"/>
              <a:pPr/>
              <a:t>2/10/2018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9DE6EB8-52AB-45EA-A660-3E1EBFA72987}"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pishi-stihi.ru/tri-palmy-lermontov.html" TargetMode="External"/><Relationship Id="rId2" Type="http://schemas.openxmlformats.org/officeDocument/2006/relationships/hyperlink" Target="https://en.wikipedia.org/wiki/Three_Palms" TargetMode="External"/><Relationship Id="rId1" Type="http://schemas.openxmlformats.org/officeDocument/2006/relationships/slideLayout" Target="../slideLayouts/slideLayout3.xml"/><Relationship Id="rId4" Type="http://schemas.openxmlformats.org/officeDocument/2006/relationships/hyperlink" Target="https://en.wikipedia.org/wiki/Barry_Commoner"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3.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subTitle" idx="1"/>
          </p:nvPr>
        </p:nvSpPr>
        <p:spPr>
          <a:xfrm>
            <a:off x="533400" y="793750"/>
            <a:ext cx="8241632" cy="5911850"/>
          </a:xfrm>
        </p:spPr>
        <p:txBody>
          <a:bodyPr>
            <a:normAutofit/>
          </a:bodyPr>
          <a:lstStyle/>
          <a:p>
            <a:pPr algn="ctr">
              <a:buClrTx/>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000" b="1" dirty="0" smtClean="0">
                <a:solidFill>
                  <a:schemeClr val="bg1"/>
                </a:solidFill>
                <a:effectLst>
                  <a:outerShdw blurRad="38100" dist="38100" dir="2700000" algn="tl">
                    <a:srgbClr val="000000"/>
                  </a:outerShdw>
                </a:effectLst>
                <a:latin typeface="Times New Roman" pitchFamily="18" charset="0"/>
                <a:ea typeface="Microsoft YaHei" charset="-122"/>
                <a:cs typeface="Times New Roman" pitchFamily="18" charset="0"/>
              </a:rPr>
              <a:t>The ecological problems in </a:t>
            </a:r>
            <a:endParaRPr lang="ru-RU" sz="4000" b="1" dirty="0" smtClean="0">
              <a:solidFill>
                <a:schemeClr val="bg1"/>
              </a:solidFill>
              <a:effectLst>
                <a:outerShdw blurRad="38100" dist="38100" dir="2700000" algn="tl">
                  <a:srgbClr val="000000"/>
                </a:outerShdw>
              </a:effectLst>
              <a:latin typeface="Times New Roman" pitchFamily="18" charset="0"/>
              <a:ea typeface="Microsoft YaHei" charset="-122"/>
              <a:cs typeface="Times New Roman" pitchFamily="18" charset="0"/>
            </a:endParaRPr>
          </a:p>
          <a:p>
            <a:pPr algn="ctr">
              <a:buClrTx/>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000" b="1" dirty="0" smtClean="0">
                <a:solidFill>
                  <a:schemeClr val="bg1"/>
                </a:solidFill>
                <a:effectLst>
                  <a:outerShdw blurRad="38100" dist="38100" dir="2700000" algn="tl">
                    <a:srgbClr val="000000"/>
                  </a:outerShdw>
                </a:effectLst>
                <a:latin typeface="Times New Roman" pitchFamily="18" charset="0"/>
                <a:ea typeface="Microsoft YaHei" charset="-122"/>
                <a:cs typeface="Times New Roman" pitchFamily="18" charset="0"/>
              </a:rPr>
              <a:t>the world literature based on </a:t>
            </a:r>
            <a:endParaRPr lang="ru-RU" sz="4000" b="1" dirty="0" smtClean="0">
              <a:solidFill>
                <a:schemeClr val="bg1"/>
              </a:solidFill>
              <a:effectLst>
                <a:outerShdw blurRad="38100" dist="38100" dir="2700000" algn="tl">
                  <a:srgbClr val="000000"/>
                </a:outerShdw>
              </a:effectLst>
              <a:latin typeface="Times New Roman" pitchFamily="18" charset="0"/>
              <a:ea typeface="Microsoft YaHei" charset="-122"/>
              <a:cs typeface="Times New Roman" pitchFamily="18" charset="0"/>
            </a:endParaRPr>
          </a:p>
          <a:p>
            <a:pPr algn="ctr">
              <a:buClrTx/>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000" b="1" dirty="0" smtClean="0">
                <a:solidFill>
                  <a:schemeClr val="bg1"/>
                </a:solidFill>
                <a:effectLst>
                  <a:outerShdw blurRad="38100" dist="38100" dir="2700000" algn="tl">
                    <a:srgbClr val="000000"/>
                  </a:outerShdw>
                </a:effectLst>
                <a:latin typeface="Times New Roman" pitchFamily="18" charset="0"/>
                <a:ea typeface="Microsoft YaHei" charset="-122"/>
                <a:cs typeface="Times New Roman" pitchFamily="18" charset="0"/>
              </a:rPr>
              <a:t>the poem </a:t>
            </a:r>
            <a:r>
              <a:rPr lang="ru-RU" sz="4000" b="1" dirty="0" smtClean="0">
                <a:solidFill>
                  <a:schemeClr val="bg1"/>
                </a:solidFill>
                <a:effectLst>
                  <a:outerShdw blurRad="38100" dist="38100" dir="2700000" algn="tl">
                    <a:srgbClr val="000000"/>
                  </a:outerShdw>
                </a:effectLst>
                <a:latin typeface="Times New Roman" pitchFamily="18" charset="0"/>
                <a:ea typeface="Microsoft YaHei" charset="-122"/>
                <a:cs typeface="Times New Roman" pitchFamily="18" charset="0"/>
              </a:rPr>
              <a:t>«</a:t>
            </a:r>
            <a:r>
              <a:rPr lang="en-US" sz="4000" b="1" dirty="0" smtClean="0">
                <a:solidFill>
                  <a:schemeClr val="bg1"/>
                </a:solidFill>
                <a:effectLst>
                  <a:outerShdw blurRad="38100" dist="38100" dir="2700000" algn="tl">
                    <a:srgbClr val="000000"/>
                  </a:outerShdw>
                </a:effectLst>
                <a:latin typeface="Times New Roman" pitchFamily="18" charset="0"/>
                <a:ea typeface="Microsoft YaHei" charset="-122"/>
                <a:cs typeface="Times New Roman" pitchFamily="18" charset="0"/>
              </a:rPr>
              <a:t>Three Palms</a:t>
            </a:r>
            <a:r>
              <a:rPr lang="ru-RU" sz="4000" b="1" dirty="0" smtClean="0">
                <a:solidFill>
                  <a:schemeClr val="bg1"/>
                </a:solidFill>
                <a:effectLst>
                  <a:outerShdw blurRad="38100" dist="38100" dir="2700000" algn="tl">
                    <a:srgbClr val="000000"/>
                  </a:outerShdw>
                </a:effectLst>
                <a:latin typeface="Times New Roman" pitchFamily="18" charset="0"/>
                <a:ea typeface="Microsoft YaHei" charset="-122"/>
                <a:cs typeface="Times New Roman" pitchFamily="18" charset="0"/>
              </a:rPr>
              <a:t>» </a:t>
            </a:r>
            <a:r>
              <a:rPr lang="en-US" sz="4000" b="1" dirty="0" smtClean="0">
                <a:solidFill>
                  <a:schemeClr val="bg1"/>
                </a:solidFill>
                <a:effectLst>
                  <a:outerShdw blurRad="38100" dist="38100" dir="2700000" algn="tl">
                    <a:srgbClr val="000000"/>
                  </a:outerShdw>
                </a:effectLst>
                <a:latin typeface="Times New Roman" pitchFamily="18" charset="0"/>
                <a:ea typeface="Microsoft YaHei" charset="-122"/>
                <a:cs typeface="Times New Roman" pitchFamily="18" charset="0"/>
              </a:rPr>
              <a:t>written by </a:t>
            </a:r>
            <a:endParaRPr lang="ru-RU" sz="4000" b="1" dirty="0" smtClean="0">
              <a:solidFill>
                <a:schemeClr val="bg1"/>
              </a:solidFill>
              <a:effectLst>
                <a:outerShdw blurRad="38100" dist="38100" dir="2700000" algn="tl">
                  <a:srgbClr val="000000"/>
                </a:outerShdw>
              </a:effectLst>
              <a:latin typeface="Times New Roman" pitchFamily="18" charset="0"/>
              <a:ea typeface="Microsoft YaHei" charset="-122"/>
              <a:cs typeface="Times New Roman" pitchFamily="18" charset="0"/>
            </a:endParaRPr>
          </a:p>
          <a:p>
            <a:pPr algn="ctr">
              <a:buClrTx/>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000" b="1" dirty="0" smtClean="0">
                <a:solidFill>
                  <a:schemeClr val="bg1"/>
                </a:solidFill>
                <a:effectLst>
                  <a:outerShdw blurRad="38100" dist="38100" dir="2700000" algn="tl">
                    <a:srgbClr val="000000"/>
                  </a:outerShdw>
                </a:effectLst>
                <a:latin typeface="Times New Roman" pitchFamily="18" charset="0"/>
                <a:ea typeface="Microsoft YaHei" charset="-122"/>
                <a:cs typeface="Times New Roman" pitchFamily="18" charset="0"/>
              </a:rPr>
              <a:t>M. Y. Lermontov</a:t>
            </a:r>
          </a:p>
          <a:p>
            <a:pPr algn="ctr">
              <a:buClrTx/>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ru-RU" sz="4000" b="1" dirty="0">
              <a:solidFill>
                <a:schemeClr val="bg1"/>
              </a:solidFill>
              <a:effectLst>
                <a:outerShdw blurRad="38100" dist="38100" dir="2700000" algn="tl">
                  <a:srgbClr val="000000"/>
                </a:outerShdw>
              </a:effectLst>
              <a:latin typeface="Times New Roman" pitchFamily="18" charset="0"/>
              <a:ea typeface="Microsoft YaHei" charset="-122"/>
              <a:cs typeface="Times New Roman" pitchFamily="18" charset="0"/>
            </a:endParaRPr>
          </a:p>
          <a:p>
            <a:pPr algn="l">
              <a:buClrTx/>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2800" dirty="0" smtClean="0">
                <a:solidFill>
                  <a:schemeClr val="bg1"/>
                </a:solidFill>
                <a:latin typeface="Times New Roman" pitchFamily="18" charset="0"/>
                <a:ea typeface="Microsoft YaHei" charset="-122"/>
                <a:cs typeface="Times New Roman" pitchFamily="18" charset="0"/>
              </a:rPr>
              <a:t>Student                                                 Sertakova Katya</a:t>
            </a:r>
          </a:p>
          <a:p>
            <a:pPr algn="l">
              <a:buClrTx/>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2800" dirty="0" smtClean="0">
                <a:solidFill>
                  <a:schemeClr val="bg1"/>
                </a:solidFill>
                <a:latin typeface="Times New Roman" pitchFamily="18" charset="0"/>
                <a:ea typeface="Microsoft YaHei" charset="-122"/>
                <a:cs typeface="Times New Roman" pitchFamily="18" charset="0"/>
              </a:rPr>
              <a:t>Teacher                                         </a:t>
            </a:r>
            <a:r>
              <a:rPr lang="ru-RU" sz="2800" smtClean="0">
                <a:solidFill>
                  <a:schemeClr val="bg1"/>
                </a:solidFill>
                <a:latin typeface="Times New Roman" pitchFamily="18" charset="0"/>
                <a:ea typeface="Microsoft YaHei" charset="-122"/>
                <a:cs typeface="Times New Roman" pitchFamily="18" charset="0"/>
              </a:rPr>
              <a:t>   </a:t>
            </a:r>
            <a:r>
              <a:rPr lang="en-US" sz="2800" smtClean="0">
                <a:solidFill>
                  <a:schemeClr val="bg1"/>
                </a:solidFill>
                <a:latin typeface="Times New Roman" pitchFamily="18" charset="0"/>
                <a:ea typeface="Microsoft YaHei" charset="-122"/>
                <a:cs typeface="Times New Roman" pitchFamily="18" charset="0"/>
              </a:rPr>
              <a:t>     </a:t>
            </a:r>
            <a:r>
              <a:rPr lang="en-US" sz="2800" dirty="0" smtClean="0">
                <a:solidFill>
                  <a:schemeClr val="bg1"/>
                </a:solidFill>
                <a:latin typeface="Times New Roman" pitchFamily="18" charset="0"/>
                <a:ea typeface="Microsoft YaHei" charset="-122"/>
                <a:cs typeface="Times New Roman" pitchFamily="18" charset="0"/>
              </a:rPr>
              <a:t>Shplatova M. E.</a:t>
            </a:r>
          </a:p>
          <a:p>
            <a:pPr algn="l">
              <a:buClrTx/>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2800" dirty="0" smtClean="0">
                <a:solidFill>
                  <a:schemeClr val="bg1"/>
                </a:solidFill>
                <a:latin typeface="Times New Roman" pitchFamily="18" charset="0"/>
                <a:ea typeface="Microsoft YaHei" charset="-122"/>
                <a:cs typeface="Times New Roman" pitchFamily="18" charset="0"/>
              </a:rPr>
              <a:t>                                                             </a:t>
            </a:r>
            <a:endParaRPr lang="ru-RU" sz="2800" dirty="0" smtClean="0">
              <a:solidFill>
                <a:schemeClr val="bg1"/>
              </a:solidFill>
              <a:latin typeface="Times New Roman" pitchFamily="18" charset="0"/>
              <a:ea typeface="Microsoft YaHei" charset="-122"/>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890570" y="778882"/>
            <a:ext cx="7772400" cy="1509712"/>
          </a:xfrm>
        </p:spPr>
        <p:txBody>
          <a:bodyPr>
            <a:normAutofit/>
          </a:bodyPr>
          <a:lstStyle/>
          <a:p>
            <a:pPr algn="ctr"/>
            <a:r>
              <a:rPr lang="ru-RU" sz="4400" b="1" i="1" dirty="0" smtClean="0">
                <a:solidFill>
                  <a:srgbClr val="FF0000"/>
                </a:solidFill>
                <a:effectLst>
                  <a:outerShdw blurRad="38100" dist="38100" dir="2700000" algn="tl">
                    <a:srgbClr val="000000"/>
                  </a:outerShdw>
                </a:effectLst>
                <a:latin typeface="Times New Roman" pitchFamily="18" charset="0"/>
                <a:ea typeface="Microsoft YaHei" charset="-122"/>
                <a:cs typeface="Times New Roman" pitchFamily="18" charset="0"/>
              </a:rPr>
              <a:t>«</a:t>
            </a:r>
            <a:r>
              <a:rPr lang="en-US" sz="4400" b="1" i="1" dirty="0" smtClean="0">
                <a:solidFill>
                  <a:srgbClr val="FF0000"/>
                </a:solidFill>
                <a:effectLst>
                  <a:outerShdw blurRad="38100" dist="38100" dir="2700000" algn="tl">
                    <a:srgbClr val="000000"/>
                  </a:outerShdw>
                </a:effectLst>
                <a:latin typeface="Times New Roman" pitchFamily="18" charset="0"/>
                <a:ea typeface="Microsoft YaHei" charset="-122"/>
                <a:cs typeface="Times New Roman" pitchFamily="18" charset="0"/>
              </a:rPr>
              <a:t>Three Palms</a:t>
            </a:r>
            <a:r>
              <a:rPr lang="ru-RU" sz="4400" b="1" i="1" dirty="0" smtClean="0">
                <a:solidFill>
                  <a:srgbClr val="FF0000"/>
                </a:solidFill>
                <a:effectLst>
                  <a:outerShdw blurRad="38100" dist="38100" dir="2700000" algn="tl">
                    <a:srgbClr val="000000"/>
                  </a:outerShdw>
                </a:effectLst>
                <a:latin typeface="Times New Roman" pitchFamily="18" charset="0"/>
                <a:ea typeface="Microsoft YaHei" charset="-122"/>
                <a:cs typeface="Times New Roman" pitchFamily="18" charset="0"/>
              </a:rPr>
              <a:t>»</a:t>
            </a:r>
          </a:p>
          <a:p>
            <a:endParaRPr lang="ru-RU" sz="4400" dirty="0"/>
          </a:p>
        </p:txBody>
      </p:sp>
      <p:pic>
        <p:nvPicPr>
          <p:cNvPr id="4" name="Picture 2"/>
          <p:cNvPicPr>
            <a:picLocks noChangeAspect="1" noChangeArrowheads="1"/>
          </p:cNvPicPr>
          <p:nvPr/>
        </p:nvPicPr>
        <p:blipFill>
          <a:blip r:embed="rId2"/>
          <a:srcRect/>
          <a:stretch>
            <a:fillRect/>
          </a:stretch>
        </p:blipFill>
        <p:spPr bwMode="auto">
          <a:xfrm>
            <a:off x="2268538" y="1953491"/>
            <a:ext cx="4963535" cy="4601297"/>
          </a:xfrm>
          <a:prstGeom prst="rect">
            <a:avLst/>
          </a:prstGeom>
          <a:noFill/>
          <a:ln w="9525">
            <a:noFill/>
            <a:round/>
            <a:headEnd/>
            <a:tailEnd/>
          </a:ln>
          <a:scene3d>
            <a:camera prst="orthographicFront"/>
            <a:lightRig rig="threePt" dir="t"/>
          </a:scene3d>
          <a:sp3d>
            <a:bevelT/>
          </a:sp3d>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571915" y="668044"/>
            <a:ext cx="8184157" cy="5233991"/>
          </a:xfrm>
        </p:spPr>
        <p:txBody>
          <a:bodyPr>
            <a:normAutofit/>
          </a:bodyPr>
          <a:lstStyle/>
          <a:p>
            <a:pPr algn="just"/>
            <a:r>
              <a:rPr lang="en-US" sz="3600" b="1" dirty="0" smtClean="0">
                <a:solidFill>
                  <a:srgbClr val="FF0000"/>
                </a:solidFill>
                <a:latin typeface="Times New Roman" pitchFamily="16" charset="0"/>
                <a:ea typeface="Microsoft YaHei" charset="-122"/>
                <a:cs typeface="Arial" charset="0"/>
              </a:rPr>
              <a:t>The main characters of the story are three palms </a:t>
            </a:r>
            <a:r>
              <a:rPr lang="en-US" sz="3600" b="1" dirty="0" smtClean="0">
                <a:solidFill>
                  <a:schemeClr val="bg1"/>
                </a:solidFill>
                <a:latin typeface="Times New Roman" pitchFamily="16" charset="0"/>
                <a:ea typeface="Microsoft YaHei" charset="-122"/>
                <a:cs typeface="Arial" charset="0"/>
              </a:rPr>
              <a:t>that grow in the Arabian Desert. A cold stream flowing through the sands turned the lifeless world into a magical oasis, </a:t>
            </a:r>
            <a:r>
              <a:rPr lang="ru-RU" sz="3600" b="1" dirty="0" smtClean="0">
                <a:solidFill>
                  <a:schemeClr val="bg1"/>
                </a:solidFill>
                <a:latin typeface="Times New Roman" pitchFamily="16" charset="0"/>
                <a:ea typeface="Microsoft YaHei" charset="-122"/>
                <a:cs typeface="Arial" charset="0"/>
              </a:rPr>
              <a:t>«хранимый, под сенью зелёных листов, от знойных лучей и песков» (</a:t>
            </a:r>
            <a:r>
              <a:rPr lang="en-US" sz="3600" b="1" dirty="0" smtClean="0">
                <a:solidFill>
                  <a:schemeClr val="bg1"/>
                </a:solidFill>
                <a:latin typeface="Times New Roman" pitchFamily="16" charset="0"/>
                <a:ea typeface="Microsoft YaHei" charset="-122"/>
                <a:cs typeface="Arial" charset="0"/>
              </a:rPr>
              <a:t>sheltered under the shadow of green leaves from the burning sun and the sand dunes).</a:t>
            </a:r>
            <a:endParaRPr lang="ru-RU" sz="3600" b="1" dirty="0">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668896" y="765025"/>
            <a:ext cx="7893211" cy="5344829"/>
          </a:xfrm>
        </p:spPr>
        <p:txBody>
          <a:bodyPr>
            <a:noAutofit/>
          </a:bodyPr>
          <a:lstStyle/>
          <a:p>
            <a:pPr algn="just"/>
            <a:r>
              <a:rPr lang="en-US" sz="3600" b="1" dirty="0" smtClean="0">
                <a:solidFill>
                  <a:srgbClr val="FF0000"/>
                </a:solidFill>
                <a:latin typeface="Times New Roman" pitchFamily="18" charset="0"/>
              </a:rPr>
              <a:t>The action of the poem takes place</a:t>
            </a:r>
            <a:r>
              <a:rPr lang="en-US" sz="3600" b="1" dirty="0" smtClean="0">
                <a:solidFill>
                  <a:srgbClr val="FFFFFF"/>
                </a:solidFill>
                <a:latin typeface="Times New Roman" pitchFamily="18" charset="0"/>
              </a:rPr>
              <a:t> </a:t>
            </a:r>
            <a:r>
              <a:rPr lang="en-US" sz="3600" b="1" dirty="0" smtClean="0">
                <a:solidFill>
                  <a:schemeClr val="bg1"/>
                </a:solidFill>
                <a:latin typeface="Times New Roman" pitchFamily="18" charset="0"/>
              </a:rPr>
              <a:t>in the beautiful eastern nature. </a:t>
            </a:r>
            <a:r>
              <a:rPr lang="ru-RU" sz="3600" b="1" dirty="0" smtClean="0">
                <a:solidFill>
                  <a:schemeClr val="bg1"/>
                </a:solidFill>
                <a:latin typeface="Times New Roman" pitchFamily="18" charset="0"/>
              </a:rPr>
              <a:t>«В песчаных степях аравийской земли три гордые пальмы высоко росли» (</a:t>
            </a:r>
            <a:r>
              <a:rPr lang="en-US" sz="3600" b="1" dirty="0" smtClean="0">
                <a:solidFill>
                  <a:schemeClr val="bg1"/>
                </a:solidFill>
                <a:latin typeface="Times New Roman" pitchFamily="18" charset="0"/>
              </a:rPr>
              <a:t>In the sandy steppes of the Arabian land three proud palm trees grew high). Unfortunately, the idyllic picture has got</a:t>
            </a:r>
            <a:r>
              <a:rPr lang="en-US" sz="3600" dirty="0" smtClean="0">
                <a:solidFill>
                  <a:srgbClr val="FFFFFF"/>
                </a:solidFill>
                <a:latin typeface="Times New Roman" pitchFamily="18" charset="0"/>
              </a:rPr>
              <a:t> </a:t>
            </a:r>
            <a:r>
              <a:rPr lang="en-US" sz="3600" b="1" dirty="0" smtClean="0">
                <a:solidFill>
                  <a:srgbClr val="FF0000"/>
                </a:solidFill>
                <a:latin typeface="Times New Roman" pitchFamily="18" charset="0"/>
              </a:rPr>
              <a:t>one defect</a:t>
            </a:r>
            <a:r>
              <a:rPr lang="en-US" sz="3600" b="1" dirty="0" smtClean="0">
                <a:solidFill>
                  <a:schemeClr val="bg1"/>
                </a:solidFill>
                <a:latin typeface="Times New Roman" pitchFamily="18" charset="0"/>
              </a:rPr>
              <a:t>.</a:t>
            </a:r>
            <a:r>
              <a:rPr lang="en-US" sz="3600" b="1" dirty="0" smtClean="0">
                <a:solidFill>
                  <a:srgbClr val="FFFFFF"/>
                </a:solidFill>
                <a:latin typeface="Times New Roman" pitchFamily="18" charset="0"/>
              </a:rPr>
              <a:t> </a:t>
            </a:r>
            <a:r>
              <a:rPr lang="en-US" sz="3600" b="1" dirty="0" smtClean="0">
                <a:solidFill>
                  <a:schemeClr val="bg1"/>
                </a:solidFill>
                <a:latin typeface="Times New Roman" pitchFamily="18" charset="0"/>
              </a:rPr>
              <a:t>This perfect place isn’t available to people.</a:t>
            </a:r>
            <a:endParaRPr lang="ru-RU" sz="3600" b="1" dirty="0">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1"/>
          <p:cNvSpPr>
            <a:spLocks noGrp="1"/>
          </p:cNvSpPr>
          <p:nvPr>
            <p:ph type="body" idx="1"/>
          </p:nvPr>
        </p:nvSpPr>
        <p:spPr>
          <a:xfrm>
            <a:off x="415636" y="889719"/>
            <a:ext cx="8164207" cy="4762936"/>
          </a:xfrm>
        </p:spPr>
        <p:txBody>
          <a:bodyPr>
            <a:normAutofit/>
          </a:bodyPr>
          <a:lstStyle/>
          <a:p>
            <a:pPr algn="just"/>
            <a:r>
              <a:rPr lang="ru-RU" sz="1800" dirty="0" smtClean="0">
                <a:solidFill>
                  <a:srgbClr val="FFFFFF"/>
                </a:solidFill>
                <a:latin typeface="Times New Roman" pitchFamily="18" charset="0"/>
              </a:rPr>
              <a:t> </a:t>
            </a:r>
            <a:r>
              <a:rPr lang="en-US" sz="3600" b="1" dirty="0" smtClean="0">
                <a:solidFill>
                  <a:schemeClr val="bg1"/>
                </a:solidFill>
                <a:latin typeface="Times New Roman" pitchFamily="18" charset="0"/>
              </a:rPr>
              <a:t>That’s why the proud palms </a:t>
            </a:r>
            <a:r>
              <a:rPr lang="en-US" sz="3600" b="1" dirty="0" smtClean="0">
                <a:solidFill>
                  <a:srgbClr val="FF0000"/>
                </a:solidFill>
                <a:latin typeface="Times New Roman" pitchFamily="18" charset="0"/>
              </a:rPr>
              <a:t>ask the Creator to help</a:t>
            </a:r>
            <a:r>
              <a:rPr lang="en-US" sz="3600" dirty="0" smtClean="0">
                <a:solidFill>
                  <a:srgbClr val="FFFFFF"/>
                </a:solidFill>
                <a:latin typeface="Times New Roman" pitchFamily="18" charset="0"/>
              </a:rPr>
              <a:t> </a:t>
            </a:r>
            <a:r>
              <a:rPr lang="en-US" sz="3600" b="1" dirty="0" smtClean="0">
                <a:solidFill>
                  <a:schemeClr val="bg1"/>
                </a:solidFill>
                <a:latin typeface="Times New Roman" pitchFamily="18" charset="0"/>
              </a:rPr>
              <a:t>them to carry out their mission: to give shelter to a lonely stranger in the gloomy desert, </a:t>
            </a:r>
            <a:r>
              <a:rPr lang="ru-RU" sz="3600" b="1" dirty="0" smtClean="0">
                <a:solidFill>
                  <a:schemeClr val="bg1"/>
                </a:solidFill>
                <a:latin typeface="Times New Roman" pitchFamily="18" charset="0"/>
              </a:rPr>
              <a:t>«И стали три пальмы на бога роптать: «На то ль мы родились, чтоб здесь увядать?» (</a:t>
            </a:r>
            <a:r>
              <a:rPr lang="en-US" sz="3600" b="1" dirty="0" smtClean="0">
                <a:solidFill>
                  <a:srgbClr val="FF0000"/>
                </a:solidFill>
                <a:latin typeface="Times New Roman" pitchFamily="18" charset="0"/>
              </a:rPr>
              <a:t>And started</a:t>
            </a:r>
            <a:r>
              <a:rPr lang="en-US" sz="3600" b="1" dirty="0" smtClean="0">
                <a:solidFill>
                  <a:srgbClr val="FFFFFF"/>
                </a:solidFill>
                <a:latin typeface="Times New Roman" pitchFamily="18" charset="0"/>
              </a:rPr>
              <a:t> </a:t>
            </a:r>
            <a:r>
              <a:rPr lang="en-US" sz="3600" b="1" dirty="0" smtClean="0">
                <a:solidFill>
                  <a:schemeClr val="bg1"/>
                </a:solidFill>
                <a:latin typeface="Times New Roman" pitchFamily="18" charset="0"/>
              </a:rPr>
              <a:t>three palms to ask God, </a:t>
            </a:r>
            <a:r>
              <a:rPr lang="ru-RU" sz="3600" b="1" dirty="0" smtClean="0">
                <a:solidFill>
                  <a:schemeClr val="bg1"/>
                </a:solidFill>
                <a:latin typeface="Times New Roman" pitchFamily="18" charset="0"/>
              </a:rPr>
              <a:t>«</a:t>
            </a:r>
            <a:r>
              <a:rPr lang="en-US" sz="3600" b="1" dirty="0" smtClean="0">
                <a:solidFill>
                  <a:schemeClr val="bg1"/>
                </a:solidFill>
                <a:latin typeface="Times New Roman" pitchFamily="18" charset="0"/>
              </a:rPr>
              <a:t>Were we born to fade here?</a:t>
            </a:r>
            <a:r>
              <a:rPr lang="ru-RU" sz="3600" b="1" dirty="0" smtClean="0">
                <a:solidFill>
                  <a:schemeClr val="bg1"/>
                </a:solidFill>
                <a:latin typeface="Times New Roman" pitchFamily="18" charset="0"/>
              </a:rPr>
              <a:t>»)</a:t>
            </a:r>
            <a:endParaRPr lang="ru-RU" sz="3600" b="1" dirty="0">
              <a:solidFill>
                <a:schemeClr val="bg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786062" y="916698"/>
            <a:ext cx="7710653" cy="2821113"/>
          </a:xfrm>
        </p:spPr>
        <p:txBody>
          <a:bodyPr>
            <a:noAutofit/>
          </a:bodyPr>
          <a:lstStyle/>
          <a:p>
            <a:pPr algn="just"/>
            <a:r>
              <a:rPr lang="en-US" sz="3200" dirty="0" smtClean="0">
                <a:latin typeface="Times New Roman" pitchFamily="18" charset="0"/>
                <a:cs typeface="Times New Roman" pitchFamily="18" charset="0"/>
              </a:rPr>
              <a:t> </a:t>
            </a:r>
            <a:r>
              <a:rPr lang="en-US" sz="2800" b="1" dirty="0" smtClean="0">
                <a:solidFill>
                  <a:schemeClr val="bg1"/>
                </a:solidFill>
                <a:latin typeface="Times New Roman" pitchFamily="18" charset="0"/>
                <a:cs typeface="Times New Roman" pitchFamily="18" charset="0"/>
              </a:rPr>
              <a:t>And</a:t>
            </a:r>
            <a:r>
              <a:rPr lang="en-US" sz="2800" dirty="0" smtClean="0">
                <a:latin typeface="Times New Roman" pitchFamily="18" charset="0"/>
                <a:cs typeface="Times New Roman" pitchFamily="18" charset="0"/>
              </a:rPr>
              <a:t> </a:t>
            </a:r>
            <a:r>
              <a:rPr lang="en-US" sz="2800" b="1" dirty="0" smtClean="0">
                <a:solidFill>
                  <a:srgbClr val="FF0000"/>
                </a:solidFill>
                <a:latin typeface="Times New Roman" pitchFamily="18" charset="0"/>
                <a:cs typeface="Times New Roman" pitchFamily="18" charset="0"/>
              </a:rPr>
              <a:t>the Creator gives them a chance</a:t>
            </a:r>
            <a:r>
              <a:rPr lang="en-US" sz="2800" b="1" dirty="0" smtClean="0">
                <a:latin typeface="Times New Roman" pitchFamily="18" charset="0"/>
                <a:cs typeface="Times New Roman" pitchFamily="18" charset="0"/>
              </a:rPr>
              <a:t> </a:t>
            </a:r>
            <a:r>
              <a:rPr lang="en-US" sz="2800" b="1" dirty="0" smtClean="0">
                <a:solidFill>
                  <a:schemeClr val="bg1"/>
                </a:solidFill>
                <a:latin typeface="Times New Roman" pitchFamily="18" charset="0"/>
                <a:cs typeface="Times New Roman" pitchFamily="18" charset="0"/>
              </a:rPr>
              <a:t>sending a caravan of merchants who don’t like nature. They don’t care about the hopes and dreams of proud palms. Soon</a:t>
            </a:r>
            <a:r>
              <a:rPr lang="en-US" sz="2800" dirty="0" smtClean="0">
                <a:latin typeface="Times New Roman" pitchFamily="18" charset="0"/>
                <a:cs typeface="Times New Roman" pitchFamily="18" charset="0"/>
              </a:rPr>
              <a:t> </a:t>
            </a:r>
            <a:r>
              <a:rPr lang="en-US" sz="2800" b="1" dirty="0" smtClean="0">
                <a:solidFill>
                  <a:srgbClr val="FF0000"/>
                </a:solidFill>
                <a:latin typeface="Times New Roman" pitchFamily="18" charset="0"/>
                <a:cs typeface="Times New Roman" pitchFamily="18" charset="0"/>
              </a:rPr>
              <a:t>they will cut down the palms</a:t>
            </a:r>
            <a:r>
              <a:rPr lang="en-US" sz="2800" dirty="0" smtClean="0">
                <a:solidFill>
                  <a:srgbClr val="FF0000"/>
                </a:solidFill>
                <a:latin typeface="Times New Roman" pitchFamily="18" charset="0"/>
                <a:cs typeface="Times New Roman" pitchFamily="18" charset="0"/>
              </a:rPr>
              <a:t> </a:t>
            </a:r>
            <a:r>
              <a:rPr lang="en-US" sz="2800" b="1" dirty="0" smtClean="0">
                <a:solidFill>
                  <a:schemeClr val="bg1"/>
                </a:solidFill>
                <a:latin typeface="Times New Roman" pitchFamily="18" charset="0"/>
                <a:cs typeface="Times New Roman" pitchFamily="18" charset="0"/>
              </a:rPr>
              <a:t>to light fires. </a:t>
            </a:r>
            <a:r>
              <a:rPr lang="ru-RU" sz="2800" b="1" dirty="0" smtClean="0">
                <a:solidFill>
                  <a:schemeClr val="bg1"/>
                </a:solidFill>
                <a:latin typeface="Times New Roman" pitchFamily="18" charset="0"/>
                <a:cs typeface="Times New Roman" pitchFamily="18" charset="0"/>
              </a:rPr>
              <a:t>«По</a:t>
            </a:r>
            <a:r>
              <a:rPr lang="en-US" sz="2800" b="1" dirty="0" smtClean="0">
                <a:solidFill>
                  <a:schemeClr val="bg1"/>
                </a:solidFill>
                <a:latin typeface="Times New Roman" pitchFamily="18" charset="0"/>
                <a:cs typeface="Times New Roman" pitchFamily="18" charset="0"/>
              </a:rPr>
              <a:t> </a:t>
            </a:r>
            <a:r>
              <a:rPr lang="ru-RU" sz="2800" b="1" dirty="0" smtClean="0">
                <a:solidFill>
                  <a:schemeClr val="bg1"/>
                </a:solidFill>
                <a:latin typeface="Times New Roman" pitchFamily="18" charset="0"/>
                <a:cs typeface="Times New Roman" pitchFamily="18" charset="0"/>
              </a:rPr>
              <a:t>корням упругим топор застучал, и пали</a:t>
            </a:r>
            <a:r>
              <a:rPr lang="en-US" sz="2800" b="1" dirty="0" smtClean="0">
                <a:solidFill>
                  <a:schemeClr val="bg1"/>
                </a:solidFill>
                <a:latin typeface="Times New Roman" pitchFamily="18" charset="0"/>
                <a:cs typeface="Times New Roman" pitchFamily="18" charset="0"/>
              </a:rPr>
              <a:t> </a:t>
            </a:r>
            <a:r>
              <a:rPr lang="ru-RU" sz="2800" b="1" dirty="0" smtClean="0">
                <a:solidFill>
                  <a:schemeClr val="bg1"/>
                </a:solidFill>
                <a:latin typeface="Times New Roman" pitchFamily="18" charset="0"/>
                <a:cs typeface="Times New Roman" pitchFamily="18" charset="0"/>
              </a:rPr>
              <a:t>без жизни питомцы столетий!» </a:t>
            </a:r>
            <a:r>
              <a:rPr lang="en-US" sz="2800" b="1" dirty="0" smtClean="0">
                <a:solidFill>
                  <a:schemeClr val="bg1"/>
                </a:solidFill>
                <a:latin typeface="Times New Roman" pitchFamily="18" charset="0"/>
                <a:cs typeface="Times New Roman" pitchFamily="18" charset="0"/>
              </a:rPr>
              <a:t>(The ax hit the elastic roots and the age-old creatures fell lifeless!) As a result,</a:t>
            </a:r>
            <a:r>
              <a:rPr lang="en-US" sz="2800" dirty="0" smtClean="0">
                <a:latin typeface="Times New Roman" pitchFamily="18" charset="0"/>
                <a:cs typeface="Times New Roman" pitchFamily="18" charset="0"/>
              </a:rPr>
              <a:t> </a:t>
            </a:r>
            <a:r>
              <a:rPr lang="en-US" sz="2800" b="1" dirty="0" smtClean="0">
                <a:solidFill>
                  <a:srgbClr val="FF0000"/>
                </a:solidFill>
                <a:latin typeface="Times New Roman" pitchFamily="18" charset="0"/>
                <a:cs typeface="Times New Roman" pitchFamily="18" charset="0"/>
              </a:rPr>
              <a:t>the blossoming oasis will turn into a pile of grey ash</a:t>
            </a:r>
            <a:r>
              <a:rPr lang="en-US" sz="2800" b="1" dirty="0" smtClean="0">
                <a:solidFill>
                  <a:schemeClr val="bg1"/>
                </a:solidFill>
                <a:latin typeface="Times New Roman" pitchFamily="18" charset="0"/>
                <a:cs typeface="Times New Roman" pitchFamily="18" charset="0"/>
              </a:rPr>
              <a:t>,</a:t>
            </a:r>
            <a:r>
              <a:rPr lang="en-US" sz="2800" dirty="0" smtClean="0">
                <a:latin typeface="Times New Roman" pitchFamily="18" charset="0"/>
                <a:cs typeface="Times New Roman" pitchFamily="18" charset="0"/>
              </a:rPr>
              <a:t> </a:t>
            </a:r>
            <a:r>
              <a:rPr lang="en-US" sz="2800" b="1" dirty="0" smtClean="0">
                <a:solidFill>
                  <a:schemeClr val="bg1"/>
                </a:solidFill>
                <a:latin typeface="Times New Roman" pitchFamily="18" charset="0"/>
                <a:cs typeface="Times New Roman" pitchFamily="18" charset="0"/>
              </a:rPr>
              <a:t>the cold stream will dry up without the green leaves and the Arabian Desert will become a lifeless place where any man can die without fresh water and trees.   </a:t>
            </a:r>
            <a:endParaRPr lang="ru-RU" sz="2800" b="1" dirty="0">
              <a:solidFill>
                <a:schemeClr val="bg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391806" y="407963"/>
            <a:ext cx="8358299" cy="6186801"/>
          </a:xfrm>
        </p:spPr>
        <p:txBody>
          <a:bodyPr>
            <a:noAutofit/>
          </a:bodyPr>
          <a:lstStyle/>
          <a:p>
            <a:pPr algn="just"/>
            <a:r>
              <a:rPr lang="en-US" sz="3200" b="1" dirty="0" smtClean="0">
                <a:solidFill>
                  <a:schemeClr val="bg1"/>
                </a:solidFill>
              </a:rPr>
              <a:t> </a:t>
            </a:r>
            <a:r>
              <a:rPr lang="en-US" sz="3200" b="1" dirty="0" smtClean="0">
                <a:solidFill>
                  <a:schemeClr val="bg1"/>
                </a:solidFill>
                <a:latin typeface="Times New Roman" pitchFamily="18" charset="0"/>
                <a:cs typeface="Times New Roman" pitchFamily="18" charset="0"/>
              </a:rPr>
              <a:t>In the poem M. Y. Lermontov touches on the problem of the relationship between </a:t>
            </a:r>
            <a:r>
              <a:rPr lang="en-US" sz="3200" b="1" dirty="0" smtClean="0">
                <a:solidFill>
                  <a:srgbClr val="FF0000"/>
                </a:solidFill>
                <a:latin typeface="Times New Roman" pitchFamily="18" charset="0"/>
                <a:cs typeface="Times New Roman" pitchFamily="18" charset="0"/>
              </a:rPr>
              <a:t>Man and Nature.</a:t>
            </a:r>
            <a:r>
              <a:rPr lang="en-US" sz="3200" dirty="0" smtClean="0">
                <a:latin typeface="Times New Roman" pitchFamily="18" charset="0"/>
                <a:cs typeface="Times New Roman" pitchFamily="18" charset="0"/>
              </a:rPr>
              <a:t> </a:t>
            </a:r>
            <a:r>
              <a:rPr lang="en-US" sz="3200" b="1" dirty="0" smtClean="0">
                <a:solidFill>
                  <a:schemeClr val="bg1"/>
                </a:solidFill>
                <a:latin typeface="Times New Roman" pitchFamily="18" charset="0"/>
                <a:cs typeface="Times New Roman" pitchFamily="18" charset="0"/>
              </a:rPr>
              <a:t>He writes that people are cruel by nature and they rarely appreciate the world around them. Moreover, they want to destroy this fragile planet for the sake of their own benefit. People don’t’ even think that</a:t>
            </a:r>
            <a:r>
              <a:rPr lang="en-US" sz="3200" dirty="0" smtClean="0">
                <a:latin typeface="Times New Roman" pitchFamily="18" charset="0"/>
                <a:cs typeface="Times New Roman" pitchFamily="18" charset="0"/>
              </a:rPr>
              <a:t> </a:t>
            </a:r>
            <a:r>
              <a:rPr lang="en-US" sz="3200" b="1" dirty="0" smtClean="0">
                <a:solidFill>
                  <a:srgbClr val="FF0000"/>
                </a:solidFill>
                <a:latin typeface="Times New Roman" pitchFamily="18" charset="0"/>
                <a:cs typeface="Times New Roman" pitchFamily="18" charset="0"/>
              </a:rPr>
              <a:t>Nature knows</a:t>
            </a:r>
            <a:r>
              <a:rPr lang="en-US" sz="3200" dirty="0" smtClean="0">
                <a:latin typeface="Times New Roman" pitchFamily="18" charset="0"/>
                <a:cs typeface="Times New Roman" pitchFamily="18" charset="0"/>
              </a:rPr>
              <a:t> </a:t>
            </a:r>
            <a:r>
              <a:rPr lang="en-US" sz="3200" b="1" dirty="0" smtClean="0">
                <a:solidFill>
                  <a:schemeClr val="bg1"/>
                </a:solidFill>
                <a:latin typeface="Times New Roman" pitchFamily="18" charset="0"/>
                <a:cs typeface="Times New Roman" pitchFamily="18" charset="0"/>
              </a:rPr>
              <a:t>how to defend itself from abusers. And this revenge is no less cruel and ruthless than the action of people who believe that the world belongs only to them. </a:t>
            </a:r>
            <a:endParaRPr lang="ru-RU" sz="3200" b="1" dirty="0">
              <a:solidFill>
                <a:schemeClr val="bg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415637" y="457199"/>
            <a:ext cx="8340436" cy="2507673"/>
          </a:xfrm>
        </p:spPr>
        <p:txBody>
          <a:bodyPr>
            <a:normAutofit/>
          </a:bodyPr>
          <a:lstStyle/>
          <a:p>
            <a:pPr algn="just"/>
            <a:r>
              <a:rPr lang="en-US" dirty="0" smtClean="0">
                <a:latin typeface="Times New Roman" pitchFamily="18" charset="0"/>
                <a:cs typeface="Times New Roman" pitchFamily="18" charset="0"/>
              </a:rPr>
              <a:t> </a:t>
            </a:r>
            <a:r>
              <a:rPr lang="en-US" sz="3200" b="1" dirty="0" smtClean="0">
                <a:solidFill>
                  <a:schemeClr val="bg1"/>
                </a:solidFill>
                <a:latin typeface="Times New Roman" pitchFamily="18" charset="0"/>
                <a:cs typeface="Times New Roman" pitchFamily="18" charset="0"/>
              </a:rPr>
              <a:t>And the poem ends</a:t>
            </a:r>
            <a:r>
              <a:rPr lang="en-US" sz="3200" dirty="0" smtClean="0">
                <a:latin typeface="Times New Roman" pitchFamily="18" charset="0"/>
                <a:cs typeface="Times New Roman" pitchFamily="18" charset="0"/>
              </a:rPr>
              <a:t> </a:t>
            </a:r>
            <a:r>
              <a:rPr lang="en-US" sz="3200" b="1" dirty="0" smtClean="0">
                <a:solidFill>
                  <a:srgbClr val="FF0000"/>
                </a:solidFill>
                <a:latin typeface="Times New Roman" pitchFamily="18" charset="0"/>
                <a:cs typeface="Times New Roman" pitchFamily="18" charset="0"/>
              </a:rPr>
              <a:t>with an apocalyptic picture:</a:t>
            </a:r>
            <a:r>
              <a:rPr lang="en-US" sz="3200" b="1" dirty="0" smtClean="0">
                <a:latin typeface="Times New Roman" pitchFamily="18" charset="0"/>
                <a:cs typeface="Times New Roman" pitchFamily="18" charset="0"/>
              </a:rPr>
              <a:t> </a:t>
            </a:r>
            <a:r>
              <a:rPr lang="ru-RU" sz="3200" b="1" dirty="0" smtClean="0">
                <a:solidFill>
                  <a:schemeClr val="bg1"/>
                </a:solidFill>
                <a:latin typeface="Times New Roman" pitchFamily="18" charset="0"/>
                <a:cs typeface="Times New Roman" pitchFamily="18" charset="0"/>
              </a:rPr>
              <a:t>«И  ныне всё дико и пусто кругом….» (</a:t>
            </a:r>
            <a:r>
              <a:rPr lang="en-US" sz="3200" b="1" dirty="0" smtClean="0">
                <a:solidFill>
                  <a:schemeClr val="bg1"/>
                </a:solidFill>
                <a:latin typeface="Times New Roman" pitchFamily="18" charset="0"/>
                <a:cs typeface="Times New Roman" pitchFamily="18" charset="0"/>
              </a:rPr>
              <a:t>And today everything is wild and empty around…)</a:t>
            </a:r>
            <a:endParaRPr lang="ru-RU" sz="3200" b="1" dirty="0">
              <a:solidFill>
                <a:schemeClr val="bg1"/>
              </a:solidFill>
            </a:endParaRPr>
          </a:p>
        </p:txBody>
      </p:sp>
      <p:pic>
        <p:nvPicPr>
          <p:cNvPr id="4" name="Picture 2"/>
          <p:cNvPicPr>
            <a:picLocks noChangeAspect="1" noChangeArrowheads="1"/>
          </p:cNvPicPr>
          <p:nvPr/>
        </p:nvPicPr>
        <p:blipFill>
          <a:blip r:embed="rId2"/>
          <a:srcRect/>
          <a:stretch>
            <a:fillRect/>
          </a:stretch>
        </p:blipFill>
        <p:spPr bwMode="auto">
          <a:xfrm>
            <a:off x="928662" y="3286124"/>
            <a:ext cx="7429552" cy="3352801"/>
          </a:xfrm>
          <a:prstGeom prst="rect">
            <a:avLst/>
          </a:prstGeom>
          <a:noFill/>
          <a:ln w="9525">
            <a:noFill/>
            <a:round/>
            <a:headEnd/>
            <a:tailEnd/>
          </a:ln>
          <a:scene3d>
            <a:camera prst="orthographicFront"/>
            <a:lightRig rig="threePt" dir="t"/>
          </a:scene3d>
          <a:sp3d>
            <a:bevelT/>
          </a:sp3d>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717752" y="865654"/>
            <a:ext cx="7772400" cy="5198261"/>
          </a:xfrm>
        </p:spPr>
        <p:txBody>
          <a:bodyPr>
            <a:normAutofit fontScale="32500" lnSpcReduction="20000"/>
          </a:bodyPr>
          <a:lstStyle/>
          <a:p>
            <a:pPr algn="just"/>
            <a:r>
              <a:rPr lang="en-US" sz="12300" b="1" dirty="0" smtClean="0">
                <a:solidFill>
                  <a:srgbClr val="FF0000"/>
                </a:solidFill>
                <a:latin typeface="Times New Roman" pitchFamily="18" charset="0"/>
                <a:cs typeface="Times New Roman" pitchFamily="18" charset="0"/>
              </a:rPr>
              <a:t>For Russian people and for Russian literature</a:t>
            </a:r>
            <a:r>
              <a:rPr lang="en-US" sz="12300" b="1" dirty="0" smtClean="0">
                <a:latin typeface="Times New Roman" pitchFamily="18" charset="0"/>
                <a:cs typeface="Times New Roman" pitchFamily="18" charset="0"/>
              </a:rPr>
              <a:t> </a:t>
            </a:r>
            <a:r>
              <a:rPr lang="en-US" sz="12300" b="1" dirty="0" smtClean="0">
                <a:solidFill>
                  <a:schemeClr val="bg1"/>
                </a:solidFill>
                <a:latin typeface="Times New Roman" pitchFamily="18" charset="0"/>
                <a:cs typeface="Times New Roman" pitchFamily="18" charset="0"/>
              </a:rPr>
              <a:t>nature has always been a landscape forming an aesthetic taste, bringing up the idea of the beautiful. It has always talked about the naturalness of human existence and the origins of the universe</a:t>
            </a:r>
            <a:r>
              <a:rPr lang="en-US" sz="7300" b="1" dirty="0" smtClean="0">
                <a:solidFill>
                  <a:schemeClr val="bg1"/>
                </a:solidFill>
                <a:latin typeface="Times New Roman" pitchFamily="18" charset="0"/>
                <a:cs typeface="Times New Roman" pitchFamily="18" charset="0"/>
              </a:rPr>
              <a:t>. </a:t>
            </a:r>
            <a:endParaRPr lang="ru-RU" sz="7300" b="1" dirty="0">
              <a:solidFill>
                <a:schemeClr val="bg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530352" y="734291"/>
            <a:ext cx="7772400" cy="3480085"/>
          </a:xfrm>
        </p:spPr>
        <p:txBody>
          <a:bodyPr>
            <a:noAutofit/>
          </a:bodyPr>
          <a:lstStyle/>
          <a:p>
            <a:pPr algn="ctr"/>
            <a:r>
              <a:rPr lang="en-US" sz="2400" dirty="0" smtClean="0">
                <a:latin typeface="Times New Roman" pitchFamily="18" charset="0"/>
                <a:cs typeface="Times New Roman" pitchFamily="18" charset="0"/>
              </a:rPr>
              <a:t>Literature</a:t>
            </a:r>
          </a:p>
          <a:p>
            <a:pPr algn="ctr"/>
            <a:endParaRPr lang="en-US" sz="2400" dirty="0" smtClean="0">
              <a:latin typeface="Times New Roman" pitchFamily="18" charset="0"/>
              <a:cs typeface="Times New Roman" pitchFamily="18" charset="0"/>
            </a:endParaRPr>
          </a:p>
          <a:p>
            <a:pPr algn="ctr"/>
            <a:endParaRPr lang="en-US"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hlinkClick r:id="rId2"/>
              </a:rPr>
              <a:t>https://en.wikipedia.org/wiki/Three_Palms</a:t>
            </a:r>
            <a:endParaRPr lang="en-US"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hlinkClick r:id="rId3"/>
              </a:rPr>
              <a:t>http://pishi-stihi.ru/tri-palmy-lermontov.html</a:t>
            </a:r>
            <a:endParaRPr lang="en-US"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hlinkClick r:id="rId4"/>
              </a:rPr>
              <a:t>https://en.wikipedia.org/wiki/Barry_Commoner</a:t>
            </a:r>
            <a:endParaRPr lang="en-US" sz="2400" dirty="0" smtClean="0">
              <a:latin typeface="Times New Roman" pitchFamily="18" charset="0"/>
              <a:cs typeface="Times New Roman" pitchFamily="18" charset="0"/>
            </a:endParaRPr>
          </a:p>
          <a:p>
            <a:pPr algn="just"/>
            <a:endParaRPr lang="ru-RU" sz="24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530352" y="831273"/>
            <a:ext cx="7772400" cy="5555672"/>
          </a:xfrm>
        </p:spPr>
        <p:txBody>
          <a:bodyPr>
            <a:normAutofit/>
          </a:bodyPr>
          <a:lstStyle/>
          <a:p>
            <a:pPr algn="just"/>
            <a:r>
              <a:rPr lang="en-US" sz="3200" b="1" dirty="0" smtClean="0">
                <a:solidFill>
                  <a:srgbClr val="FF0000"/>
                </a:solidFill>
                <a:latin typeface="Times New Roman" pitchFamily="18" charset="0"/>
              </a:rPr>
              <a:t>Earth, air, fire and water </a:t>
            </a:r>
            <a:r>
              <a:rPr lang="en-US" sz="3200" b="1" dirty="0" smtClean="0">
                <a:solidFill>
                  <a:schemeClr val="bg1"/>
                </a:solidFill>
                <a:latin typeface="Times New Roman" pitchFamily="18" charset="0"/>
              </a:rPr>
              <a:t>are the elements of life on our planet. They have always occupied a prominent place in the artistic knowledge of Man by himself. From </a:t>
            </a:r>
            <a:r>
              <a:rPr lang="en-US" sz="3200" b="1" dirty="0" smtClean="0">
                <a:solidFill>
                  <a:srgbClr val="FF0000"/>
                </a:solidFill>
                <a:latin typeface="Times New Roman" pitchFamily="18" charset="0"/>
              </a:rPr>
              <a:t>The Tale of Igor’s Campaign to The Twelve by Alexander Blok</a:t>
            </a:r>
            <a:r>
              <a:rPr lang="en-US" sz="3200" b="1" dirty="0" smtClean="0">
                <a:solidFill>
                  <a:schemeClr val="bg1"/>
                </a:solidFill>
                <a:latin typeface="Times New Roman" pitchFamily="18" charset="0"/>
              </a:rPr>
              <a:t>, from the Russian epic about the plowman to the modern Village Prose our literature has been linking the life and fate of the Russian people with the life and destiny of nature. </a:t>
            </a:r>
            <a:endParaRPr lang="ru-RU" sz="3200" b="1"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p:txBody>
          <a:bodyPr/>
          <a:lstStyle/>
          <a:p>
            <a:endParaRPr lang="ru-RU" dirty="0"/>
          </a:p>
        </p:txBody>
      </p:sp>
      <p:pic>
        <p:nvPicPr>
          <p:cNvPr id="4" name="Picture 2"/>
          <p:cNvPicPr>
            <a:picLocks noChangeAspect="1" noChangeArrowheads="1"/>
          </p:cNvPicPr>
          <p:nvPr/>
        </p:nvPicPr>
        <p:blipFill>
          <a:blip r:embed="rId2"/>
          <a:srcRect/>
          <a:stretch>
            <a:fillRect/>
          </a:stretch>
        </p:blipFill>
        <p:spPr bwMode="auto">
          <a:xfrm>
            <a:off x="0" y="0"/>
            <a:ext cx="2928938" cy="3357563"/>
          </a:xfrm>
          <a:prstGeom prst="rect">
            <a:avLst/>
          </a:prstGeom>
          <a:noFill/>
          <a:ln w="9525">
            <a:noFill/>
            <a:round/>
            <a:headEnd/>
            <a:tailEnd/>
          </a:ln>
        </p:spPr>
      </p:pic>
      <p:pic>
        <p:nvPicPr>
          <p:cNvPr id="5" name="Picture 7"/>
          <p:cNvPicPr>
            <a:picLocks noChangeAspect="1" noChangeArrowheads="1"/>
          </p:cNvPicPr>
          <p:nvPr/>
        </p:nvPicPr>
        <p:blipFill>
          <a:blip r:embed="rId3"/>
          <a:srcRect/>
          <a:stretch>
            <a:fillRect/>
          </a:stretch>
        </p:blipFill>
        <p:spPr bwMode="auto">
          <a:xfrm>
            <a:off x="2928938" y="0"/>
            <a:ext cx="3071812" cy="3357563"/>
          </a:xfrm>
          <a:prstGeom prst="rect">
            <a:avLst/>
          </a:prstGeom>
          <a:noFill/>
          <a:ln w="9525">
            <a:noFill/>
            <a:round/>
            <a:headEnd/>
            <a:tailEnd/>
          </a:ln>
        </p:spPr>
      </p:pic>
      <p:pic>
        <p:nvPicPr>
          <p:cNvPr id="6" name="Picture 3"/>
          <p:cNvPicPr>
            <a:picLocks noChangeAspect="1" noChangeArrowheads="1"/>
          </p:cNvPicPr>
          <p:nvPr/>
        </p:nvPicPr>
        <p:blipFill>
          <a:blip r:embed="rId4"/>
          <a:srcRect/>
          <a:stretch>
            <a:fillRect/>
          </a:stretch>
        </p:blipFill>
        <p:spPr bwMode="auto">
          <a:xfrm>
            <a:off x="6000761" y="1"/>
            <a:ext cx="3143240" cy="3357561"/>
          </a:xfrm>
          <a:prstGeom prst="rect">
            <a:avLst/>
          </a:prstGeom>
          <a:noFill/>
          <a:ln w="9525" cap="flat">
            <a:noFill/>
            <a:round/>
            <a:headEnd/>
            <a:tailEnd/>
          </a:ln>
          <a:effectLst/>
          <a:scene3d>
            <a:camera prst="orthographicFront"/>
            <a:lightRig rig="threePt" dir="t"/>
          </a:scene3d>
          <a:sp3d>
            <a:bevelT/>
          </a:sp3d>
        </p:spPr>
      </p:pic>
      <p:pic>
        <p:nvPicPr>
          <p:cNvPr id="7" name="Picture 9" descr="C:\Users\Admin\Desktop\chehov_25.jpg"/>
          <p:cNvPicPr>
            <a:picLocks noChangeAspect="1" noChangeArrowheads="1"/>
          </p:cNvPicPr>
          <p:nvPr/>
        </p:nvPicPr>
        <p:blipFill>
          <a:blip r:embed="rId5"/>
          <a:srcRect/>
          <a:stretch>
            <a:fillRect/>
          </a:stretch>
        </p:blipFill>
        <p:spPr bwMode="auto">
          <a:xfrm>
            <a:off x="0" y="3357562"/>
            <a:ext cx="2928926" cy="3500438"/>
          </a:xfrm>
          <a:prstGeom prst="rect">
            <a:avLst/>
          </a:prstGeom>
          <a:noFill/>
          <a:scene3d>
            <a:camera prst="orthographicFront"/>
            <a:lightRig rig="threePt" dir="t"/>
          </a:scene3d>
          <a:sp3d>
            <a:bevelT/>
          </a:sp3d>
        </p:spPr>
      </p:pic>
      <p:pic>
        <p:nvPicPr>
          <p:cNvPr id="8" name="Picture 6"/>
          <p:cNvPicPr>
            <a:picLocks noChangeAspect="1" noChangeArrowheads="1"/>
          </p:cNvPicPr>
          <p:nvPr/>
        </p:nvPicPr>
        <p:blipFill>
          <a:blip r:embed="rId6"/>
          <a:srcRect/>
          <a:stretch>
            <a:fillRect/>
          </a:stretch>
        </p:blipFill>
        <p:spPr bwMode="auto">
          <a:xfrm>
            <a:off x="2928926" y="3357563"/>
            <a:ext cx="3071834" cy="3500438"/>
          </a:xfrm>
          <a:prstGeom prst="rect">
            <a:avLst/>
          </a:prstGeom>
          <a:noFill/>
          <a:ln w="9525" cap="flat">
            <a:noFill/>
            <a:round/>
            <a:headEnd/>
            <a:tailEnd/>
          </a:ln>
          <a:effectLst/>
          <a:scene3d>
            <a:camera prst="orthographicFront"/>
            <a:lightRig rig="threePt" dir="t"/>
          </a:scene3d>
          <a:sp3d>
            <a:bevelT/>
          </a:sp3d>
        </p:spPr>
      </p:pic>
      <p:pic>
        <p:nvPicPr>
          <p:cNvPr id="10" name="Picture 1"/>
          <p:cNvPicPr>
            <a:picLocks noChangeAspect="1" noChangeArrowheads="1"/>
          </p:cNvPicPr>
          <p:nvPr/>
        </p:nvPicPr>
        <p:blipFill>
          <a:blip r:embed="rId7"/>
          <a:srcRect/>
          <a:stretch>
            <a:fillRect/>
          </a:stretch>
        </p:blipFill>
        <p:spPr bwMode="auto">
          <a:xfrm>
            <a:off x="6000760" y="3357562"/>
            <a:ext cx="3143240" cy="3500438"/>
          </a:xfrm>
          <a:prstGeom prst="rect">
            <a:avLst/>
          </a:prstGeom>
          <a:noFill/>
          <a:ln w="9525" cap="flat">
            <a:noFill/>
            <a:round/>
            <a:headEnd/>
            <a:tailEnd/>
          </a:ln>
          <a:effectLst/>
          <a:scene3d>
            <a:camera prst="orthographicFront"/>
            <a:lightRig rig="threePt" dir="t"/>
          </a:scene3d>
          <a:sp3d>
            <a:bevelT/>
          </a:sp3d>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290945" y="1801091"/>
            <a:ext cx="4087091" cy="2413285"/>
          </a:xfrm>
        </p:spPr>
        <p:txBody>
          <a:bodyPr>
            <a:noAutofit/>
          </a:bodyPr>
          <a:lstStyle/>
          <a:p>
            <a:pPr algn="ctr">
              <a:buClrTx/>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800" b="1" dirty="0" smtClean="0">
                <a:solidFill>
                  <a:schemeClr val="bg1"/>
                </a:solidFill>
                <a:effectLst>
                  <a:outerShdw blurRad="38100" dist="38100" dir="2700000" algn="tl">
                    <a:srgbClr val="000000"/>
                  </a:outerShdw>
                </a:effectLst>
                <a:latin typeface="Times New Roman" pitchFamily="18" charset="0"/>
                <a:ea typeface="Microsoft YaHei" charset="-122"/>
                <a:cs typeface="Times New Roman" pitchFamily="18" charset="0"/>
              </a:rPr>
              <a:t>Man </a:t>
            </a:r>
          </a:p>
          <a:p>
            <a:pPr algn="ctr">
              <a:buClrTx/>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800" b="1" dirty="0" smtClean="0">
                <a:solidFill>
                  <a:schemeClr val="bg1"/>
                </a:solidFill>
                <a:effectLst>
                  <a:outerShdw blurRad="38100" dist="38100" dir="2700000" algn="tl">
                    <a:srgbClr val="000000"/>
                  </a:outerShdw>
                </a:effectLst>
                <a:latin typeface="Times New Roman" pitchFamily="18" charset="0"/>
                <a:ea typeface="Microsoft YaHei" charset="-122"/>
                <a:cs typeface="Times New Roman" pitchFamily="18" charset="0"/>
              </a:rPr>
              <a:t>and Nature</a:t>
            </a:r>
            <a:endParaRPr lang="ru-RU" sz="4800" b="1" dirty="0">
              <a:solidFill>
                <a:schemeClr val="bg1"/>
              </a:solidFill>
            </a:endParaRPr>
          </a:p>
        </p:txBody>
      </p:sp>
      <p:pic>
        <p:nvPicPr>
          <p:cNvPr id="4" name="Picture 2"/>
          <p:cNvPicPr>
            <a:picLocks noChangeAspect="1" noChangeArrowheads="1"/>
          </p:cNvPicPr>
          <p:nvPr/>
        </p:nvPicPr>
        <p:blipFill>
          <a:blip r:embed="rId2"/>
          <a:srcRect/>
          <a:stretch>
            <a:fillRect/>
          </a:stretch>
        </p:blipFill>
        <p:spPr bwMode="auto">
          <a:xfrm>
            <a:off x="4500562" y="0"/>
            <a:ext cx="4643438" cy="6858000"/>
          </a:xfrm>
          <a:prstGeom prst="rect">
            <a:avLst/>
          </a:prstGeom>
          <a:noFill/>
          <a:ln w="9525" cap="flat">
            <a:noFill/>
            <a:round/>
            <a:headEnd/>
            <a:tailEnd/>
          </a:ln>
          <a:effectLst/>
          <a:scene3d>
            <a:camera prst="orthographicFront"/>
            <a:lightRig rig="threePt" dir="t"/>
          </a:scene3d>
          <a:sp3d>
            <a:bevelT/>
          </a:sp3d>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530351" y="1011382"/>
            <a:ext cx="8294993" cy="4835236"/>
          </a:xfrm>
        </p:spPr>
        <p:txBody>
          <a:bodyPr>
            <a:noAutofit/>
          </a:bodyPr>
          <a:lstStyle/>
          <a:p>
            <a:pPr algn="just"/>
            <a:r>
              <a:rPr lang="en-US" sz="4000" b="1" dirty="0" smtClean="0">
                <a:solidFill>
                  <a:schemeClr val="bg1"/>
                </a:solidFill>
                <a:latin typeface="Times New Roman" pitchFamily="18" charset="0"/>
                <a:cs typeface="Times New Roman" pitchFamily="18" charset="0"/>
              </a:rPr>
              <a:t>Knowing the world, </a:t>
            </a:r>
            <a:r>
              <a:rPr lang="en-US" sz="4000" b="1" dirty="0" smtClean="0">
                <a:solidFill>
                  <a:srgbClr val="FF0000"/>
                </a:solidFill>
                <a:latin typeface="Times New Roman" pitchFamily="18" charset="0"/>
                <a:cs typeface="Times New Roman" pitchFamily="18" charset="0"/>
              </a:rPr>
              <a:t>Mankind</a:t>
            </a:r>
            <a:r>
              <a:rPr lang="en-US" sz="4000" b="1" dirty="0" smtClean="0">
                <a:solidFill>
                  <a:schemeClr val="bg1"/>
                </a:solidFill>
                <a:latin typeface="Times New Roman" pitchFamily="18" charset="0"/>
                <a:cs typeface="Times New Roman" pitchFamily="18" charset="0"/>
              </a:rPr>
              <a:t> has accumulated practical knowledge of communication with </a:t>
            </a:r>
            <a:r>
              <a:rPr lang="en-US" sz="4000" b="1" dirty="0" smtClean="0">
                <a:solidFill>
                  <a:srgbClr val="FF0000"/>
                </a:solidFill>
                <a:latin typeface="Times New Roman" pitchFamily="18" charset="0"/>
                <a:cs typeface="Times New Roman" pitchFamily="18" charset="0"/>
              </a:rPr>
              <a:t>Nature</a:t>
            </a:r>
            <a:r>
              <a:rPr lang="en-US" sz="4000" b="1" dirty="0" smtClean="0">
                <a:solidFill>
                  <a:schemeClr val="bg1"/>
                </a:solidFill>
                <a:latin typeface="Times New Roman" pitchFamily="18" charset="0"/>
                <a:cs typeface="Times New Roman" pitchFamily="18" charset="0"/>
              </a:rPr>
              <a:t>. Little by little, there was a clear idea about the kinds of plants and animals, their habitats and conditions of life. These were the first steps of the creation and development of Ecology as a science.</a:t>
            </a:r>
            <a:endParaRPr lang="ru-RU" sz="4000" b="1"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585771" y="415636"/>
            <a:ext cx="8073320" cy="6068291"/>
          </a:xfrm>
        </p:spPr>
        <p:txBody>
          <a:bodyPr>
            <a:noAutofit/>
          </a:bodyPr>
          <a:lstStyle/>
          <a:p>
            <a:pPr algn="just">
              <a:buClrTx/>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dirty="0" smtClean="0">
                <a:solidFill>
                  <a:schemeClr val="bg1"/>
                </a:solidFill>
                <a:latin typeface="Times New Roman" pitchFamily="18" charset="0"/>
                <a:cs typeface="Times New Roman" pitchFamily="18" charset="0"/>
              </a:rPr>
              <a:t>We are the children of nature. So we must know and respect its laws. There is no other way; not today, in this interdependent, ever globalizing world. And interacting with Nature we must always remember </a:t>
            </a:r>
            <a:r>
              <a:rPr lang="en-US" sz="3200" b="1" dirty="0" smtClean="0">
                <a:solidFill>
                  <a:srgbClr val="FF0000"/>
                </a:solidFill>
                <a:latin typeface="Times New Roman" pitchFamily="18" charset="0"/>
                <a:cs typeface="Times New Roman" pitchFamily="18" charset="0"/>
              </a:rPr>
              <a:t>Four laws of ecology</a:t>
            </a:r>
            <a:r>
              <a:rPr lang="en-US" sz="3200" b="1" dirty="0" smtClean="0">
                <a:solidFill>
                  <a:schemeClr val="bg1"/>
                </a:solidFill>
                <a:latin typeface="Times New Roman" pitchFamily="18" charset="0"/>
                <a:cs typeface="Times New Roman" pitchFamily="18" charset="0"/>
              </a:rPr>
              <a:t> written by an American ecologist Barry Commoner:  </a:t>
            </a:r>
          </a:p>
          <a:p>
            <a:pPr algn="just">
              <a:buClrTx/>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dirty="0" smtClean="0">
                <a:solidFill>
                  <a:schemeClr val="bg1"/>
                </a:solidFill>
                <a:latin typeface="Times New Roman" pitchFamily="18" charset="0"/>
                <a:cs typeface="Times New Roman" pitchFamily="18" charset="0"/>
              </a:rPr>
              <a:t>Everything is connected to everything else</a:t>
            </a:r>
          </a:p>
          <a:p>
            <a:pPr algn="just">
              <a:buClrTx/>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dirty="0" smtClean="0">
                <a:solidFill>
                  <a:schemeClr val="bg1"/>
                </a:solidFill>
                <a:latin typeface="Times New Roman" pitchFamily="18" charset="0"/>
                <a:cs typeface="Times New Roman" pitchFamily="18" charset="0"/>
              </a:rPr>
              <a:t>Everything must go somewhere</a:t>
            </a:r>
          </a:p>
          <a:p>
            <a:pPr algn="just">
              <a:buClrTx/>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dirty="0" smtClean="0">
                <a:solidFill>
                  <a:schemeClr val="bg1"/>
                </a:solidFill>
                <a:latin typeface="Times New Roman" pitchFamily="18" charset="0"/>
                <a:cs typeface="Times New Roman" pitchFamily="18" charset="0"/>
              </a:rPr>
              <a:t>Nature knows best</a:t>
            </a:r>
          </a:p>
          <a:p>
            <a:pPr algn="just">
              <a:buClrTx/>
              <a:buFontTx/>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1" dirty="0" smtClean="0">
                <a:solidFill>
                  <a:schemeClr val="bg1"/>
                </a:solidFill>
                <a:latin typeface="Times New Roman" pitchFamily="18" charset="0"/>
                <a:cs typeface="Times New Roman" pitchFamily="18" charset="0"/>
              </a:rPr>
              <a:t> There is no such thing as a free lunch</a:t>
            </a:r>
            <a:endParaRPr lang="ru-RU" sz="3200" b="1" dirty="0" smtClean="0">
              <a:solidFill>
                <a:schemeClr val="bg1"/>
              </a:solidFill>
              <a:latin typeface="Times New Roman" pitchFamily="18" charset="0"/>
              <a:cs typeface="Times New Roman" pitchFamily="18" charset="0"/>
            </a:endParaRPr>
          </a:p>
          <a:p>
            <a:endParaRPr lang="ru-RU"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530352" y="637309"/>
            <a:ext cx="7772400" cy="6054436"/>
          </a:xfrm>
        </p:spPr>
        <p:txBody>
          <a:bodyPr>
            <a:normAutofit/>
          </a:bodyPr>
          <a:lstStyle/>
          <a:p>
            <a:pPr algn="just" eaLnBrk="0" hangingPunct="0">
              <a:buClrTx/>
              <a:buSzTx/>
              <a:buFontTx/>
              <a:buChar char="•"/>
              <a:tabLst>
                <a:tab pos="457200" algn="l"/>
              </a:tabLst>
            </a:pPr>
            <a:r>
              <a:rPr lang="ru-RU" sz="2400" b="1" dirty="0" smtClean="0">
                <a:solidFill>
                  <a:srgbClr val="FF0000"/>
                </a:solidFill>
                <a:latin typeface="Times New Roman" pitchFamily="18" charset="0"/>
                <a:cs typeface="Times New Roman" pitchFamily="18" charset="0"/>
              </a:rPr>
              <a:t>Всё связано со всем</a:t>
            </a:r>
            <a:r>
              <a:rPr lang="ru-RU" sz="2400" b="1" dirty="0" smtClean="0">
                <a:latin typeface="Times New Roman" pitchFamily="18" charset="0"/>
                <a:cs typeface="Times New Roman" pitchFamily="18" charset="0"/>
              </a:rPr>
              <a:t> </a:t>
            </a:r>
            <a:r>
              <a:rPr lang="ru-RU" sz="2400" b="1" dirty="0" smtClean="0">
                <a:solidFill>
                  <a:schemeClr val="bg1"/>
                </a:solidFill>
                <a:latin typeface="Times New Roman" pitchFamily="18" charset="0"/>
                <a:cs typeface="Times New Roman" pitchFamily="18" charset="0"/>
              </a:rPr>
              <a:t>— в законе отражён экологический принцип холизма (целостности), он основан на законе больших чисел</a:t>
            </a:r>
          </a:p>
          <a:p>
            <a:pPr algn="just" eaLnBrk="0" hangingPunct="0">
              <a:buClrTx/>
              <a:buSzTx/>
              <a:buFontTx/>
              <a:buChar char="•"/>
              <a:tabLst>
                <a:tab pos="457200" algn="l"/>
              </a:tabLst>
            </a:pPr>
            <a:r>
              <a:rPr lang="ru-RU" sz="2400" b="1" dirty="0" smtClean="0">
                <a:solidFill>
                  <a:srgbClr val="FF0000"/>
                </a:solidFill>
                <a:latin typeface="Times New Roman" pitchFamily="18" charset="0"/>
                <a:cs typeface="Times New Roman" pitchFamily="18" charset="0"/>
              </a:rPr>
              <a:t>Всё должно куда-то деваться</a:t>
            </a:r>
            <a:r>
              <a:rPr lang="ru-RU" sz="2400" dirty="0" smtClean="0">
                <a:solidFill>
                  <a:srgbClr val="FF0000"/>
                </a:solidFill>
                <a:latin typeface="Times New Roman" pitchFamily="18" charset="0"/>
                <a:cs typeface="Times New Roman" pitchFamily="18" charset="0"/>
              </a:rPr>
              <a:t> </a:t>
            </a:r>
            <a:r>
              <a:rPr lang="ru-RU" sz="2400" b="1" dirty="0" smtClean="0">
                <a:solidFill>
                  <a:schemeClr val="bg1"/>
                </a:solidFill>
                <a:latin typeface="Times New Roman" pitchFamily="18" charset="0"/>
                <a:cs typeface="Times New Roman" pitchFamily="18" charset="0"/>
              </a:rPr>
              <a:t>— закон говорит о необходимости замкнутого круговорота веществ и обеспечения стабильного существования биосферы.</a:t>
            </a:r>
          </a:p>
          <a:p>
            <a:pPr algn="just" eaLnBrk="0" hangingPunct="0">
              <a:buClrTx/>
              <a:buSzTx/>
              <a:buFontTx/>
              <a:buChar char="•"/>
              <a:tabLst>
                <a:tab pos="457200" algn="l"/>
              </a:tabLst>
            </a:pPr>
            <a:r>
              <a:rPr lang="ru-RU" sz="2400" b="1" dirty="0" smtClean="0">
                <a:solidFill>
                  <a:srgbClr val="FF0000"/>
                </a:solidFill>
                <a:latin typeface="Times New Roman" pitchFamily="18" charset="0"/>
                <a:cs typeface="Times New Roman" pitchFamily="18" charset="0"/>
              </a:rPr>
              <a:t>Природа знает лучше</a:t>
            </a:r>
            <a:r>
              <a:rPr lang="ru-RU" sz="2400" dirty="0" smtClean="0">
                <a:latin typeface="Times New Roman" pitchFamily="18" charset="0"/>
                <a:cs typeface="Times New Roman" pitchFamily="18" charset="0"/>
              </a:rPr>
              <a:t> </a:t>
            </a:r>
            <a:r>
              <a:rPr lang="ru-RU" sz="2400" b="1" dirty="0" smtClean="0">
                <a:solidFill>
                  <a:schemeClr val="bg1"/>
                </a:solidFill>
                <a:latin typeface="Times New Roman" pitchFamily="18" charset="0"/>
                <a:cs typeface="Times New Roman" pitchFamily="18" charset="0"/>
              </a:rPr>
              <a:t>— закон имеет двойной смысл — одновременно призыв сблизиться с природой и призыв крайне осторожно обращаться с природными системами.</a:t>
            </a:r>
          </a:p>
          <a:p>
            <a:pPr algn="just" eaLnBrk="0" hangingPunct="0">
              <a:buClrTx/>
              <a:buSzTx/>
              <a:buFontTx/>
              <a:buChar char="•"/>
              <a:tabLst>
                <a:tab pos="457200" algn="l"/>
              </a:tabLst>
            </a:pPr>
            <a:r>
              <a:rPr lang="ru-RU" sz="2400" b="1" dirty="0" smtClean="0">
                <a:solidFill>
                  <a:srgbClr val="FF0000"/>
                </a:solidFill>
                <a:latin typeface="Times New Roman" pitchFamily="18" charset="0"/>
                <a:cs typeface="Times New Roman" pitchFamily="18" charset="0"/>
              </a:rPr>
              <a:t>Ничто не даётся даром</a:t>
            </a:r>
            <a:r>
              <a:rPr lang="ru-RU" sz="2400" dirty="0" smtClean="0">
                <a:latin typeface="Times New Roman" pitchFamily="18" charset="0"/>
                <a:cs typeface="Times New Roman" pitchFamily="18" charset="0"/>
              </a:rPr>
              <a:t> </a:t>
            </a:r>
            <a:r>
              <a:rPr lang="ru-RU" sz="2400" b="1" dirty="0" smtClean="0">
                <a:solidFill>
                  <a:schemeClr val="bg1"/>
                </a:solidFill>
                <a:latin typeface="Times New Roman" pitchFamily="18" charset="0"/>
                <a:cs typeface="Times New Roman" pitchFamily="18" charset="0"/>
              </a:rPr>
              <a:t>— закон говорит о том, что каждое новое достижение неизбежно сопровождается утратой чего-то прежнего</a:t>
            </a:r>
          </a:p>
          <a:p>
            <a:pPr algn="just"/>
            <a:endParaRPr lang="ru-RU" sz="24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613479" y="443346"/>
            <a:ext cx="7772400" cy="5527963"/>
          </a:xfrm>
        </p:spPr>
        <p:txBody>
          <a:bodyPr>
            <a:normAutofit lnSpcReduction="10000"/>
          </a:bodyPr>
          <a:lstStyle/>
          <a:p>
            <a:pPr algn="just"/>
            <a:r>
              <a:rPr lang="ru-RU" sz="2400" dirty="0" smtClean="0">
                <a:solidFill>
                  <a:srgbClr val="E3E3FF"/>
                </a:solidFill>
                <a:effectLst>
                  <a:outerShdw blurRad="38100" dist="38100" dir="2700000" algn="tl">
                    <a:srgbClr val="000000"/>
                  </a:outerShdw>
                </a:effectLst>
                <a:ea typeface="Microsoft YaHei" charset="-122"/>
                <a:cs typeface="Arial" charset="0"/>
              </a:rPr>
              <a:t> </a:t>
            </a:r>
            <a:r>
              <a:rPr lang="en-US" sz="3200" b="1" dirty="0" smtClean="0">
                <a:solidFill>
                  <a:srgbClr val="FF0000"/>
                </a:solidFill>
                <a:effectLst>
                  <a:outerShdw blurRad="38100" dist="38100" dir="2700000" algn="tl">
                    <a:srgbClr val="000000"/>
                  </a:outerShdw>
                </a:effectLst>
                <a:latin typeface="Times New Roman" pitchFamily="16" charset="0"/>
                <a:ea typeface="Microsoft YaHei" charset="-122"/>
                <a:cs typeface="Times New Roman" pitchFamily="16" charset="0"/>
              </a:rPr>
              <a:t>M. Lermontov</a:t>
            </a:r>
            <a:r>
              <a:rPr lang="en-US" sz="3200" b="1" dirty="0" smtClean="0">
                <a:solidFill>
                  <a:schemeClr val="bg1"/>
                </a:solidFill>
                <a:effectLst>
                  <a:outerShdw blurRad="38100" dist="38100" dir="2700000" algn="tl">
                    <a:srgbClr val="000000"/>
                  </a:outerShdw>
                </a:effectLst>
                <a:latin typeface="Times New Roman" pitchFamily="16" charset="0"/>
                <a:ea typeface="Microsoft YaHei" charset="-122"/>
                <a:cs typeface="Times New Roman" pitchFamily="16" charset="0"/>
              </a:rPr>
              <a:t>,</a:t>
            </a:r>
            <a:r>
              <a:rPr lang="en-US" sz="3200" b="1" dirty="0" smtClean="0">
                <a:solidFill>
                  <a:srgbClr val="E3E3FF"/>
                </a:solidFill>
                <a:effectLst>
                  <a:outerShdw blurRad="38100" dist="38100" dir="2700000" algn="tl">
                    <a:srgbClr val="000000"/>
                  </a:outerShdw>
                </a:effectLst>
                <a:latin typeface="Times New Roman" pitchFamily="16" charset="0"/>
                <a:ea typeface="Microsoft YaHei" charset="-122"/>
                <a:cs typeface="Times New Roman" pitchFamily="16" charset="0"/>
              </a:rPr>
              <a:t> </a:t>
            </a:r>
            <a:r>
              <a:rPr lang="en-US" sz="3200" b="1" dirty="0" smtClean="0">
                <a:solidFill>
                  <a:schemeClr val="bg1"/>
                </a:solidFill>
                <a:effectLst>
                  <a:outerShdw blurRad="38100" dist="38100" dir="2700000" algn="tl">
                    <a:srgbClr val="000000"/>
                  </a:outerShdw>
                </a:effectLst>
                <a:latin typeface="Times New Roman" pitchFamily="16" charset="0"/>
                <a:ea typeface="Microsoft YaHei" charset="-122"/>
                <a:cs typeface="Times New Roman" pitchFamily="16" charset="0"/>
              </a:rPr>
              <a:t>one of the greatest Russian poets of the 19</a:t>
            </a:r>
            <a:r>
              <a:rPr lang="en-US" sz="3200" b="1" baseline="30000" dirty="0" smtClean="0">
                <a:solidFill>
                  <a:schemeClr val="bg1"/>
                </a:solidFill>
                <a:effectLst>
                  <a:outerShdw blurRad="38100" dist="38100" dir="2700000" algn="tl">
                    <a:srgbClr val="000000"/>
                  </a:outerShdw>
                </a:effectLst>
                <a:latin typeface="Times New Roman" pitchFamily="16" charset="0"/>
                <a:ea typeface="Microsoft YaHei" charset="-122"/>
                <a:cs typeface="Times New Roman" pitchFamily="16" charset="0"/>
              </a:rPr>
              <a:t>th</a:t>
            </a:r>
            <a:r>
              <a:rPr lang="en-US" sz="3200" b="1" dirty="0" smtClean="0">
                <a:solidFill>
                  <a:schemeClr val="bg1"/>
                </a:solidFill>
                <a:effectLst>
                  <a:outerShdw blurRad="38100" dist="38100" dir="2700000" algn="tl">
                    <a:srgbClr val="000000"/>
                  </a:outerShdw>
                </a:effectLst>
                <a:latin typeface="Times New Roman" pitchFamily="16" charset="0"/>
                <a:ea typeface="Microsoft YaHei" charset="-122"/>
                <a:cs typeface="Times New Roman" pitchFamily="16" charset="0"/>
              </a:rPr>
              <a:t> century, wrote about the protection of the environment in the poem Three Palms. The poem was created </a:t>
            </a:r>
            <a:r>
              <a:rPr lang="en-US" sz="3200" b="1" dirty="0" smtClean="0">
                <a:solidFill>
                  <a:srgbClr val="FF0000"/>
                </a:solidFill>
                <a:effectLst>
                  <a:outerShdw blurRad="38100" dist="38100" dir="2700000" algn="tl">
                    <a:srgbClr val="000000"/>
                  </a:outerShdw>
                </a:effectLst>
                <a:latin typeface="Times New Roman" pitchFamily="16" charset="0"/>
                <a:ea typeface="Microsoft YaHei" charset="-122"/>
                <a:cs typeface="Times New Roman" pitchFamily="16" charset="0"/>
              </a:rPr>
              <a:t>in 1839</a:t>
            </a:r>
            <a:r>
              <a:rPr lang="en-US" sz="3200" b="1" dirty="0" smtClean="0">
                <a:solidFill>
                  <a:schemeClr val="bg1"/>
                </a:solidFill>
                <a:effectLst>
                  <a:outerShdw blurRad="38100" dist="38100" dir="2700000" algn="tl">
                    <a:srgbClr val="000000"/>
                  </a:outerShdw>
                </a:effectLst>
                <a:latin typeface="Times New Roman" pitchFamily="16" charset="0"/>
                <a:ea typeface="Microsoft YaHei" charset="-122"/>
                <a:cs typeface="Times New Roman" pitchFamily="16" charset="0"/>
              </a:rPr>
              <a:t>. It is a short simple story that teachers us a moral lesson. His poetry is characterized by proud aloofness from existence, contempt for social being, gravitation to eternity and God. The feelings of joyful happiness and moral harmony with nature visited the poet in his wish to reach eternity. </a:t>
            </a:r>
            <a:endParaRPr lang="ru-RU" sz="3200" b="1" dirty="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noChangeArrowheads="1"/>
          </p:cNvPicPr>
          <p:nvPr/>
        </p:nvPicPr>
        <p:blipFill>
          <a:blip r:embed="rId2"/>
          <a:srcRect/>
          <a:stretch>
            <a:fillRect/>
          </a:stretch>
        </p:blipFill>
        <p:spPr bwMode="auto">
          <a:xfrm>
            <a:off x="382701" y="977592"/>
            <a:ext cx="4143404" cy="4572008"/>
          </a:xfrm>
          <a:prstGeom prst="rect">
            <a:avLst/>
          </a:prstGeom>
          <a:noFill/>
          <a:ln w="9525" cap="flat">
            <a:noFill/>
            <a:round/>
            <a:headEnd/>
            <a:tailEnd/>
          </a:ln>
          <a:effectLst/>
          <a:scene3d>
            <a:camera prst="orthographicFront"/>
            <a:lightRig rig="threePt" dir="t"/>
          </a:scene3d>
          <a:sp3d>
            <a:bevelT/>
          </a:sp3d>
        </p:spPr>
      </p:pic>
      <p:pic>
        <p:nvPicPr>
          <p:cNvPr id="5" name="Picture 3" descr="C:\Users\Admin\Desktop\Barry_Commoner.jpg"/>
          <p:cNvPicPr>
            <a:picLocks noChangeAspect="1" noChangeArrowheads="1"/>
          </p:cNvPicPr>
          <p:nvPr/>
        </p:nvPicPr>
        <p:blipFill>
          <a:blip r:embed="rId3"/>
          <a:srcRect/>
          <a:stretch>
            <a:fillRect/>
          </a:stretch>
        </p:blipFill>
        <p:spPr bwMode="auto">
          <a:xfrm>
            <a:off x="4526105" y="977592"/>
            <a:ext cx="4000528" cy="4572032"/>
          </a:xfrm>
          <a:prstGeom prst="rect">
            <a:avLst/>
          </a:prstGeom>
          <a:noFill/>
          <a:scene3d>
            <a:camera prst="orthographicFront"/>
            <a:lightRig rig="threePt" dir="t"/>
          </a:scene3d>
          <a:sp3d>
            <a:bevelT/>
          </a:sp3d>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84</TotalTime>
  <Words>822</Words>
  <Application>Microsoft Office PowerPoint</Application>
  <PresentationFormat>Экран (4:3)</PresentationFormat>
  <Paragraphs>36</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Flow</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38</cp:revision>
  <dcterms:created xsi:type="dcterms:W3CDTF">2014-09-16T21:34:59Z</dcterms:created>
  <dcterms:modified xsi:type="dcterms:W3CDTF">2018-02-10T10:30:53Z</dcterms:modified>
</cp:coreProperties>
</file>