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61" r:id="rId4"/>
    <p:sldId id="263" r:id="rId5"/>
    <p:sldId id="264" r:id="rId6"/>
    <p:sldId id="259" r:id="rId7"/>
    <p:sldId id="260" r:id="rId8"/>
    <p:sldId id="266" r:id="rId9"/>
    <p:sldId id="265" r:id="rId10"/>
    <p:sldId id="272" r:id="rId11"/>
    <p:sldId id="267" r:id="rId12"/>
    <p:sldId id="284" r:id="rId13"/>
    <p:sldId id="285" r:id="rId14"/>
    <p:sldId id="286" r:id="rId15"/>
    <p:sldId id="281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CC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D8AF-1CEA-4CA6-841A-B4628EBFB9C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E75-6750-4386-B2BB-EAA59EDC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D8AF-1CEA-4CA6-841A-B4628EBFB9C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E75-6750-4386-B2BB-EAA59EDC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D8AF-1CEA-4CA6-841A-B4628EBFB9C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E75-6750-4386-B2BB-EAA59EDC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D8AF-1CEA-4CA6-841A-B4628EBFB9C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E75-6750-4386-B2BB-EAA59EDC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D8AF-1CEA-4CA6-841A-B4628EBFB9C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E75-6750-4386-B2BB-EAA59EDC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D8AF-1CEA-4CA6-841A-B4628EBFB9C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E75-6750-4386-B2BB-EAA59EDC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D8AF-1CEA-4CA6-841A-B4628EBFB9C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E75-6750-4386-B2BB-EAA59EDC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D8AF-1CEA-4CA6-841A-B4628EBFB9C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E75-6750-4386-B2BB-EAA59EDC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D8AF-1CEA-4CA6-841A-B4628EBFB9C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E75-6750-4386-B2BB-EAA59EDC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D8AF-1CEA-4CA6-841A-B4628EBFB9C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E75-6750-4386-B2BB-EAA59EDC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D8AF-1CEA-4CA6-841A-B4628EBFB9C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E75-6750-4386-B2BB-EAA59EDC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1D8AF-1CEA-4CA6-841A-B4628EBFB9C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9E75-6750-4386-B2BB-EAA59EDC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14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1.wav"/><Relationship Id="rId5" Type="http://schemas.openxmlformats.org/officeDocument/2006/relationships/image" Target="../media/image14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4.wav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5.wav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6.wav"/><Relationship Id="rId1" Type="http://schemas.openxmlformats.org/officeDocument/2006/relationships/audio" Target="file:///C:\Users\user\Desktop\Shtraus-Val_s-cvetov(muzofon.com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8.wav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.wav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14489"/>
            <a:ext cx="7886728" cy="188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по учебному предмету «Биология» в 6 классе на тему «Цветковые растения»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Составитель: </a:t>
            </a:r>
            <a:r>
              <a:rPr lang="ru-RU" dirty="0" smtClean="0"/>
              <a:t>методист по биологии ГБУ ИМЦ Калининского </a:t>
            </a:r>
            <a:r>
              <a:rPr lang="ru-RU" smtClean="0"/>
              <a:t>района </a:t>
            </a:r>
          </a:p>
          <a:p>
            <a:r>
              <a:rPr lang="ru-RU" smtClean="0"/>
              <a:t>Санкт-Петербурга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err="1" smtClean="0"/>
              <a:t>Бабичева</a:t>
            </a:r>
            <a:r>
              <a:rPr lang="ru-RU" dirty="0" smtClean="0"/>
              <a:t> Нина Сергеевна</a:t>
            </a:r>
            <a:endParaRPr lang="ru-RU" dirty="0"/>
          </a:p>
        </p:txBody>
      </p:sp>
      <p:pic>
        <p:nvPicPr>
          <p:cNvPr id="5" name="~PP2163.WAV">
            <a:hlinkClick r:id="" action="ppaction://media"/>
          </p:cNvPr>
          <p:cNvPicPr>
            <a:picLocks noRot="1" noChangeAspect="1"/>
          </p:cNvPicPr>
          <p:nvPr>
            <a:wavAudioFile r:embed="rId1" name="~PP2163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468313" y="333375"/>
            <a:ext cx="8424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Рекордсмены среди Покрытосеменных</a:t>
            </a:r>
            <a:endParaRPr lang="ru-RU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395536" y="4725144"/>
            <a:ext cx="33845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Рис.5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Поседония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океаническая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(до 12 000 м)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9157" name="Прямоугольник 3"/>
          <p:cNvSpPr>
            <a:spLocks noChangeArrowheads="1"/>
          </p:cNvSpPr>
          <p:nvPr/>
        </p:nvSpPr>
        <p:spPr bwMode="auto">
          <a:xfrm>
            <a:off x="3995936" y="5657671"/>
            <a:ext cx="54360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Рис.6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Вольфия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бескорневая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(диаметр 0,5-2 мм)</a:t>
            </a:r>
          </a:p>
          <a:p>
            <a:endParaRPr lang="ru-RU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2532" name="Picture 4" descr="&amp;Scy;&amp;acy;&amp;mcy;&amp;ocy;&amp;iecy; &amp;mcy;&amp;acy;&amp;lcy;&amp;iecy;&amp;ncy;&amp;softcy;&amp;kcy;&amp;ocy;&amp;iecy; &amp;rcy;&amp;acy;&amp;scy;&amp;tcy;&amp;iecy;&amp;ncy;&amp;icy;&amp;iecy; &amp;vcy; &amp;mcy;&amp;icy;&amp;r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4392488" cy="4374918"/>
          </a:xfrm>
          <a:prstGeom prst="rect">
            <a:avLst/>
          </a:prstGeom>
          <a:noFill/>
        </p:spPr>
      </p:pic>
      <p:pic>
        <p:nvPicPr>
          <p:cNvPr id="12" name="Picture 2" descr="http://en.academic.ru/pictures/enwiki/80/Posidonia_2_Alberto_Rom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4128458" cy="3096344"/>
          </a:xfrm>
          <a:prstGeom prst="rect">
            <a:avLst/>
          </a:prstGeom>
          <a:noFill/>
        </p:spPr>
      </p:pic>
      <p:pic>
        <p:nvPicPr>
          <p:cNvPr id="7" name="~PP498.WAV">
            <a:hlinkClick r:id="" action="ppaction://media"/>
          </p:cNvPr>
          <p:cNvPicPr>
            <a:picLocks noRot="1" noChangeAspect="1"/>
          </p:cNvPicPr>
          <p:nvPr>
            <a:wavAudioFile r:embed="rId1" name="~PP498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77px-Amorphophallus_Wilhelm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908720"/>
            <a:ext cx="3024336" cy="4570009"/>
          </a:xfrm>
        </p:spPr>
      </p:pic>
      <p:pic>
        <p:nvPicPr>
          <p:cNvPr id="10" name="Содержимое 8" descr="75608337_Platystele_ovatilabi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95936" y="1556792"/>
            <a:ext cx="4725505" cy="3147187"/>
          </a:xfr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8313" y="333375"/>
            <a:ext cx="8424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Цветковые рекордсмены</a:t>
            </a:r>
            <a:endParaRPr lang="ru-RU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445224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Рис.7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Аморфофаллус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титанический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(высота до 2,5 м)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4725144"/>
            <a:ext cx="5292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Рис.8 Орхидея 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(в диаметре цветок  не превышает 2,1 мм)</a:t>
            </a:r>
          </a:p>
        </p:txBody>
      </p:sp>
      <p:pic>
        <p:nvPicPr>
          <p:cNvPr id="8" name="~PP2989.WAV">
            <a:hlinkClick r:id="" action="ppaction://media"/>
          </p:cNvPr>
          <p:cNvPicPr>
            <a:picLocks noRot="1" noChangeAspect="1"/>
          </p:cNvPicPr>
          <p:nvPr>
            <a:wavAudioFile r:embed="rId1" name="~PP2989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7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Самый яркий цветок в мире</a:t>
            </a:r>
            <a:endParaRPr lang="ru-RU" sz="2800" b="1" i="1" dirty="0">
              <a:solidFill>
                <a:srgbClr val="C0000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3315" name="Содержимое 6" descr="89069890_Papaver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1125538"/>
            <a:ext cx="6034088" cy="4525962"/>
          </a:xfrm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2843213" y="5876925"/>
            <a:ext cx="3898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Bookman Old Style" pitchFamily="18" charset="0"/>
              </a:rPr>
              <a:t>Рис.9 Мак восточный</a:t>
            </a:r>
          </a:p>
        </p:txBody>
      </p:sp>
      <p:pic>
        <p:nvPicPr>
          <p:cNvPr id="6" name="~PP257.WAV">
            <a:hlinkClick r:id="" action="ppaction://media"/>
          </p:cNvPr>
          <p:cNvPicPr>
            <a:picLocks noRot="1" noChangeAspect="1"/>
          </p:cNvPicPr>
          <p:nvPr>
            <a:wavAudioFile r:embed="rId1" name="~PP257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3" descr="20132970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0"/>
            <a:ext cx="3600450" cy="5110163"/>
          </a:xfrm>
        </p:spPr>
      </p:pic>
      <p:pic>
        <p:nvPicPr>
          <p:cNvPr id="14339" name="Picture 2" descr="http://www.med-rast.ru/pics/valeria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508500"/>
            <a:ext cx="165258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s001.radikal.ru/i193/1103/8a/a43b1ba0bc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4508500"/>
            <a:ext cx="1912937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http://www.e-pitanie.ru/pic/lekarstvennie_travi/prostre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4941888"/>
            <a:ext cx="2232025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http://molbiol.ru/forums/uploads/a001/b009/post-17068-117043827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4508500"/>
            <a:ext cx="15970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http://img.amigos.lv/img/blog/0/36/606/cT7U8ToULLH8oSgfa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188913"/>
            <a:ext cx="23050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4" descr="http://www.tvoyhram.ru/img_travnik/yase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0"/>
            <a:ext cx="18716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6" descr="http://fr.shram.kiev.ua/img/health/images/stories/travnik/viburnum_opulus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11413" y="2492375"/>
            <a:ext cx="292417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" descr="http://lechimsya.org/uploads/taginator/Oct-2012/krushin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3850" y="1916113"/>
            <a:ext cx="18319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~PP2768.WAV">
            <a:hlinkClick r:id="" action="ppaction://media"/>
          </p:cNvPr>
          <p:cNvPicPr>
            <a:picLocks noRot="1" noChangeAspect="1"/>
          </p:cNvPicPr>
          <p:nvPr>
            <a:wavAudioFile r:embed="rId1" name="~PP2768.WAV"/>
          </p:nvPr>
        </p:nvPicPr>
        <p:blipFill>
          <a:blip r:embed="rId12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6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476250"/>
            <a:ext cx="8496300" cy="5649913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336666"/>
                </a:solidFill>
                <a:latin typeface="Times New Roman" pitchFamily="18" charset="0"/>
                <a:cs typeface="Times New Roman" pitchFamily="18" charset="0"/>
              </a:rPr>
              <a:t>Задание 3.  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Заполните таблицу </a:t>
            </a:r>
            <a:endParaRPr lang="ru-RU" sz="2000" dirty="0" smtClean="0">
              <a:solidFill>
                <a:srgbClr val="3366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644900"/>
            <a:ext cx="40195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950" y="1196975"/>
          <a:ext cx="8712970" cy="165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6"/>
                <a:gridCol w="2189042"/>
                <a:gridCol w="1483364"/>
                <a:gridCol w="2001824"/>
                <a:gridCol w="17425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растений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Дерево, кустарник, травянистое растение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Однолетние, двулетние, многолетние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Где растет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 в жизни человека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i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~PP2103.WAV">
            <a:hlinkClick r:id="" action="ppaction://media"/>
          </p:cNvPr>
          <p:cNvPicPr>
            <a:picLocks noRot="1" noChangeAspect="1"/>
          </p:cNvPicPr>
          <p:nvPr>
            <a:wavAudioFile r:embed="rId2" name="~PP2103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4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0"/>
            <a:ext cx="4327928" cy="16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1700808"/>
            <a:ext cx="84969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Лекарственные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—применяются в медицине.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.Зерновые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основные сельскохозяйственные культуры.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Овощи и фрукты —  источник  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витаминов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макроэлементов.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Масличные — ценный продукт детского питания (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подсолнечник, олива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Сырье для промышленности (лен, 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хлопчатник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Элементы декоративной  росписи  ( 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хохлома  и  гжель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    посуды и мебели.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Цветы символы (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городов, праздников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~PP2051.WAV">
            <a:hlinkClick r:id="" action="ppaction://media"/>
          </p:cNvPr>
          <p:cNvPicPr>
            <a:picLocks noRot="1" noChangeAspect="1"/>
          </p:cNvPicPr>
          <p:nvPr>
            <a:wavAudioFile r:embed="rId2" name="~PP205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53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i1106.photobucket.com/albums/h377/Tatyana_Seryh/c4e8f6be61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060848"/>
            <a:ext cx="6059171" cy="45515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64219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8 июля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B050"/>
                </a:solidFill>
              </a:rPr>
              <a:t>Всероссийский День семьи, любви и верности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7" name="Shtraus-Val_s-cvetov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236296" y="6237312"/>
            <a:ext cx="244475" cy="244475"/>
          </a:xfrm>
          <a:prstGeom prst="rect">
            <a:avLst/>
          </a:prstGeom>
        </p:spPr>
      </p:pic>
      <p:pic>
        <p:nvPicPr>
          <p:cNvPr id="5" name="~PP1020.WAV">
            <a:hlinkClick r:id="" action="ppaction://media"/>
          </p:cNvPr>
          <p:cNvPicPr>
            <a:picLocks noRot="1" noChangeAspect="1"/>
          </p:cNvPicPr>
          <p:nvPr>
            <a:wavAudioFile r:embed="rId2" name="~PP1020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79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Объект 3"/>
          <p:cNvSpPr>
            <a:spLocks noGrp="1"/>
          </p:cNvSpPr>
          <p:nvPr>
            <p:ph sz="half" idx="4294967295"/>
          </p:nvPr>
        </p:nvSpPr>
        <p:spPr>
          <a:xfrm>
            <a:off x="4859338" y="1989138"/>
            <a:ext cx="1868487" cy="287337"/>
          </a:xfrm>
        </p:spPr>
        <p:txBody>
          <a:bodyPr>
            <a:normAutofit fontScale="47500" lnSpcReduction="20000"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449263" y="361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 sz="1200"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79512" y="404664"/>
            <a:ext cx="8839200" cy="2674938"/>
            <a:chOff x="301625" y="3254375"/>
            <a:chExt cx="8839200" cy="2674938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301625" y="3254375"/>
              <a:ext cx="8839200" cy="2674938"/>
              <a:chOff x="301625" y="3254375"/>
              <a:chExt cx="8839200" cy="2674938"/>
            </a:xfrm>
          </p:grpSpPr>
          <p:pic>
            <p:nvPicPr>
              <p:cNvPr id="92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625" y="3841750"/>
                <a:ext cx="2611438" cy="2087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228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3038" t="50000" r="39819" b="8417"/>
              <a:stretch>
                <a:fillRect/>
              </a:stretch>
            </p:blipFill>
            <p:spPr bwMode="auto">
              <a:xfrm>
                <a:off x="5062538" y="3379788"/>
                <a:ext cx="436562" cy="488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229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13063" y="4005263"/>
                <a:ext cx="2832100" cy="1924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230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50000"/>
              <a:stretch>
                <a:fillRect/>
              </a:stretch>
            </p:blipFill>
            <p:spPr bwMode="auto">
              <a:xfrm>
                <a:off x="1476375" y="3254375"/>
                <a:ext cx="1174750" cy="587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231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0805" t="14972" r="13647" b="11716"/>
              <a:stretch>
                <a:fillRect/>
              </a:stretch>
            </p:blipFill>
            <p:spPr bwMode="auto">
              <a:xfrm>
                <a:off x="6070600" y="3511550"/>
                <a:ext cx="3070225" cy="2382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923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 l="34154" t="21259" r="31694"/>
            <a:stretch>
              <a:fillRect/>
            </a:stretch>
          </p:blipFill>
          <p:spPr bwMode="auto">
            <a:xfrm>
              <a:off x="7138988" y="4967288"/>
              <a:ext cx="344487" cy="52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899592" y="620688"/>
            <a:ext cx="7723912" cy="6237312"/>
            <a:chOff x="323528" y="260648"/>
            <a:chExt cx="7723912" cy="6237312"/>
          </a:xfrm>
        </p:grpSpPr>
        <p:pic>
          <p:nvPicPr>
            <p:cNvPr id="13" name="Picture 2" descr="http://cs1.livemaster.ru/foto/400/3/8/4/3279978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48064" y="260648"/>
              <a:ext cx="2899376" cy="6237312"/>
            </a:xfrm>
            <a:prstGeom prst="rect">
              <a:avLst/>
            </a:prstGeom>
            <a:noFill/>
          </p:spPr>
        </p:pic>
        <p:grpSp>
          <p:nvGrpSpPr>
            <p:cNvPr id="14" name="Группа 6"/>
            <p:cNvGrpSpPr/>
            <p:nvPr/>
          </p:nvGrpSpPr>
          <p:grpSpPr>
            <a:xfrm>
              <a:off x="323528" y="836712"/>
              <a:ext cx="4680520" cy="4392488"/>
              <a:chOff x="323528" y="836712"/>
              <a:chExt cx="4680520" cy="4392488"/>
            </a:xfrm>
          </p:grpSpPr>
          <p:sp>
            <p:nvSpPr>
              <p:cNvPr id="15" name="Облако 4"/>
              <p:cNvSpPr/>
              <p:nvPr/>
            </p:nvSpPr>
            <p:spPr>
              <a:xfrm>
                <a:off x="323528" y="836712"/>
                <a:ext cx="4680520" cy="4392488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0460910">
                <a:off x="1114550" y="2028306"/>
                <a:ext cx="31683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i="1" dirty="0" smtClean="0">
                    <a:latin typeface="Times New Roman" pitchFamily="18" charset="0"/>
                    <a:cs typeface="Times New Roman" pitchFamily="18" charset="0"/>
                  </a:rPr>
                  <a:t>Ребус от Флоры</a:t>
                </a:r>
                <a:endParaRPr lang="ru-RU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611560" y="378904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</a:rPr>
              <a:t>Цветковые</a:t>
            </a:r>
            <a:endParaRPr lang="ru-RU" sz="4800" i="1" dirty="0">
              <a:solidFill>
                <a:srgbClr val="FF0000"/>
              </a:solidFill>
            </a:endParaRPr>
          </a:p>
        </p:txBody>
      </p:sp>
      <p:pic>
        <p:nvPicPr>
          <p:cNvPr id="21" name="~PP1830.WAV">
            <a:hlinkClick r:id="" action="ppaction://media"/>
          </p:cNvPr>
          <p:cNvPicPr>
            <a:picLocks noRot="1" noChangeAspect="1"/>
          </p:cNvPicPr>
          <p:nvPr>
            <a:wavAudioFile r:embed="rId2" name="~PP1830.WAV"/>
          </p:nvPr>
        </p:nvPicPr>
        <p:blipFill>
          <a:blip r:embed="rId10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3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av-114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36912"/>
            <a:ext cx="2160240" cy="21264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691680" y="188640"/>
            <a:ext cx="5184576" cy="1512168"/>
            <a:chOff x="112807060" y="106943867"/>
            <a:chExt cx="1922037" cy="1489722"/>
          </a:xfrm>
        </p:grpSpPr>
        <p:sp>
          <p:nvSpPr>
            <p:cNvPr id="1027" name="Oval 3"/>
            <p:cNvSpPr>
              <a:spLocks noChangeArrowheads="1" noChangeShapeType="1"/>
            </p:cNvSpPr>
            <p:nvPr/>
          </p:nvSpPr>
          <p:spPr bwMode="auto">
            <a:xfrm>
              <a:off x="113380078" y="106943867"/>
              <a:ext cx="738330" cy="446731"/>
            </a:xfrm>
            <a:prstGeom prst="ellipse">
              <a:avLst/>
            </a:prstGeom>
            <a:solidFill>
              <a:srgbClr val="336666"/>
            </a:solidFill>
            <a:ln w="317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028" name="Oval 4"/>
            <p:cNvSpPr>
              <a:spLocks noChangeArrowheads="1" noChangeShapeType="1"/>
            </p:cNvSpPr>
            <p:nvPr/>
          </p:nvSpPr>
          <p:spPr bwMode="auto">
            <a:xfrm>
              <a:off x="113402227" y="106966202"/>
              <a:ext cx="694029" cy="402059"/>
            </a:xfrm>
            <a:prstGeom prst="ellipse">
              <a:avLst/>
            </a:prstGeom>
            <a:solidFill>
              <a:srgbClr val="336666"/>
            </a:solidFill>
            <a:ln w="12700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pic>
          <p:nvPicPr>
            <p:cNvPr id="1029" name="Picture 5" descr="DD01015_"/>
            <p:cNvPicPr preferRelativeResize="0">
              <a:picLocks noChangeArrowheads="1" noChangeShapeType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635821" y="107002939"/>
              <a:ext cx="224014" cy="167438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</p:pic>
        <p:sp>
          <p:nvSpPr>
            <p:cNvPr id="1030" name="Rectangle 6"/>
            <p:cNvSpPr>
              <a:spLocks noChangeArrowheads="1" noChangeShapeType="1"/>
            </p:cNvSpPr>
            <p:nvPr/>
          </p:nvSpPr>
          <p:spPr bwMode="auto">
            <a:xfrm>
              <a:off x="112807060" y="107184771"/>
              <a:ext cx="1922037" cy="1248818"/>
            </a:xfrm>
            <a:prstGeom prst="rect">
              <a:avLst/>
            </a:prstGeom>
            <a:solidFill>
              <a:srgbClr val="FFFFFF"/>
            </a:solidFill>
            <a:ln w="50800" algn="in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031" name="Text Box 7"/>
            <p:cNvSpPr txBox="1">
              <a:spLocks noChangeArrowheads="1" noChangeShapeType="1"/>
            </p:cNvSpPr>
            <p:nvPr/>
          </p:nvSpPr>
          <p:spPr bwMode="auto">
            <a:xfrm>
              <a:off x="112913840" y="107184771"/>
              <a:ext cx="1737638" cy="847739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Book Antiqua" pitchFamily="18" charset="0"/>
                  <a:cs typeface="Arial" pitchFamily="34" charset="0"/>
                </a:rPr>
                <a:t>Тема урока: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2" name="Text Box 8"/>
          <p:cNvSpPr txBox="1">
            <a:spLocks noChangeArrowheads="1" noChangeShapeType="1"/>
          </p:cNvSpPr>
          <p:nvPr/>
        </p:nvSpPr>
        <p:spPr bwMode="auto">
          <a:xfrm>
            <a:off x="1187624" y="1628800"/>
            <a:ext cx="6552728" cy="1080120"/>
          </a:xfrm>
          <a:prstGeom prst="rect">
            <a:avLst/>
          </a:prstGeom>
          <a:solidFill>
            <a:srgbClr val="FFFFCC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Цветковые растения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99592" y="4653136"/>
            <a:ext cx="7632848" cy="187220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F65A14"/>
                </a:solidFill>
                <a:effectLst/>
                <a:latin typeface="Times New Roman" pitchFamily="18" charset="0"/>
                <a:cs typeface="Arial" pitchFamily="34" charset="0"/>
              </a:rPr>
              <a:t>Девиз урока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A9030"/>
                </a:solidFill>
                <a:effectLst/>
                <a:latin typeface="Times New Roman" pitchFamily="18" charset="0"/>
                <a:cs typeface="Arial" pitchFamily="34" charset="0"/>
              </a:rPr>
              <a:t>Этот путь к познанию Цветковых ведет,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A9030"/>
                </a:solidFill>
                <a:effectLst/>
                <a:latin typeface="Times New Roman" pitchFamily="18" charset="0"/>
                <a:cs typeface="Arial" pitchFamily="34" charset="0"/>
              </a:rPr>
              <a:t>Как бы ни был  он труден –  Вперед!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~PP3908.WAV">
            <a:hlinkClick r:id="" action="ppaction://media"/>
          </p:cNvPr>
          <p:cNvPicPr>
            <a:picLocks noRot="1" noChangeAspect="1"/>
          </p:cNvPicPr>
          <p:nvPr>
            <a:wavAudioFile r:embed="rId2" name="~PP3908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6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80728"/>
            <a:ext cx="42862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514850" y="908720"/>
            <a:ext cx="4629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Орган 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семенного размножения – </a:t>
            </a:r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</a:rPr>
              <a:t>цветок.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51520" y="5085184"/>
            <a:ext cx="403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</a:rPr>
              <a:t>Семя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 развивается внутри </a:t>
            </a:r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</a:rPr>
              <a:t>плода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, т.е.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защищено (</a:t>
            </a: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покрыто).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0" y="188640"/>
            <a:ext cx="914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Цветковые = Покрытосеменные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2210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Рис.1 Цветок яблони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4139952" y="2132856"/>
            <a:ext cx="1188132" cy="6120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499992" y="2996952"/>
            <a:ext cx="4392488" cy="3681700"/>
            <a:chOff x="4499992" y="2996952"/>
            <a:chExt cx="4392488" cy="3681700"/>
          </a:xfrm>
        </p:grpSpPr>
        <p:pic>
          <p:nvPicPr>
            <p:cNvPr id="18434" name="Picture 2" descr="C:\Users\user\Desktop\путь в профессию\image.ashx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9992" y="2996952"/>
              <a:ext cx="4392488" cy="3291357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148064" y="6309320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Рис.2 Плод яблони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~PP651.WAV">
            <a:hlinkClick r:id="" action="ppaction://media"/>
          </p:cNvPr>
          <p:cNvPicPr>
            <a:picLocks noRot="1" noChangeAspect="1"/>
          </p:cNvPicPr>
          <p:nvPr>
            <a:wavAudioFile r:embed="rId2" name="~PP651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76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9461" grpId="0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0"/>
            <a:ext cx="4121824" cy="156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556792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Цветковые растения, как считают ученые, произошли от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Голосеменных</a:t>
            </a:r>
            <a:r>
              <a:rPr lang="ru-RU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самая молодая и в тоже время самая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многочисленная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царства Растения.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включает около 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видов,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произрастающих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 всех климатических зонах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Цветок-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семенного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размножения Цветковых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После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отцветания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образуется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плод,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находятся 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Главная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плода 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защита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семян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Цветковые = 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Покрытосеменные</a:t>
            </a:r>
            <a:endParaRPr lang="ru-RU" sz="2400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~PP3430.WAV">
            <a:hlinkClick r:id="" action="ppaction://media"/>
          </p:cNvPr>
          <p:cNvPicPr>
            <a:picLocks noRot="1" noChangeAspect="1"/>
          </p:cNvPicPr>
          <p:nvPr>
            <a:wavAudioFile r:embed="rId2" name="~PP343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40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0" y="188640"/>
            <a:ext cx="9243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Рис.3 Особенности </a:t>
            </a:r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строения цветкового растения.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03313"/>
            <a:ext cx="3262312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7888" y="1103313"/>
            <a:ext cx="4078287" cy="5370512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6788" y="1768475"/>
            <a:ext cx="1341437" cy="1004888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555875" y="2997200"/>
            <a:ext cx="3024188" cy="2016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708400" y="2997200"/>
            <a:ext cx="3959225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132138" y="5373688"/>
            <a:ext cx="4535487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88" name="TextBox 12"/>
          <p:cNvSpPr txBox="1">
            <a:spLocks noChangeArrowheads="1"/>
          </p:cNvSpPr>
          <p:nvPr/>
        </p:nvSpPr>
        <p:spPr bwMode="auto">
          <a:xfrm>
            <a:off x="2951163" y="739775"/>
            <a:ext cx="13176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Verdana" pitchFamily="34" charset="0"/>
              </a:rPr>
              <a:t>Плод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906713" y="1109663"/>
            <a:ext cx="658812" cy="1162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~PP747.WAV">
            <a:hlinkClick r:id="" action="ppaction://media"/>
          </p:cNvPr>
          <p:cNvPicPr>
            <a:picLocks noRot="1" noChangeAspect="1"/>
          </p:cNvPicPr>
          <p:nvPr>
            <a:wavAudioFile r:embed="rId1" name="~PP747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3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0"/>
            <a:ext cx="43176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7504" y="1660158"/>
            <a:ext cx="8640961" cy="111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6666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 1.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Распределите органы растений по группам, на основе выполняемой ими функции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66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03648" y="2655004"/>
          <a:ext cx="6120680" cy="2862228"/>
        </p:xfrm>
        <a:graphic>
          <a:graphicData uri="http://schemas.openxmlformats.org/drawingml/2006/table">
            <a:tbl>
              <a:tblPr/>
              <a:tblGrid>
                <a:gridCol w="3093024"/>
                <a:gridCol w="3027656"/>
              </a:tblGrid>
              <a:tr h="139782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 Генеративные (главная функция размножение)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59994" marR="0" indent="-359994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 Лист</a:t>
                      </a:r>
                    </a:p>
                    <a:p>
                      <a:pPr marL="359994" marR="0" indent="-359994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 Корень</a:t>
                      </a:r>
                    </a:p>
                    <a:p>
                      <a:pPr marL="359994" marR="0" indent="-359994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 Плод</a:t>
                      </a:r>
                    </a:p>
                    <a:p>
                      <a:pPr marL="359994" marR="0" indent="-359994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 Семя</a:t>
                      </a:r>
                    </a:p>
                    <a:p>
                      <a:pPr marL="359994" marR="0" indent="-359994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 Стебель</a:t>
                      </a:r>
                    </a:p>
                    <a:p>
                      <a:pPr marL="359994" marR="0" indent="-359994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 Цветок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44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Б. Вегетативные (главная функция рост и питание организма)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662" y="5733256"/>
          <a:ext cx="5904660" cy="1085088"/>
        </p:xfrm>
        <a:graphic>
          <a:graphicData uri="http://schemas.openxmlformats.org/drawingml/2006/table">
            <a:tbl>
              <a:tblPr/>
              <a:tblGrid>
                <a:gridCol w="984110"/>
                <a:gridCol w="984110"/>
                <a:gridCol w="984110"/>
                <a:gridCol w="984110"/>
                <a:gridCol w="984110"/>
                <a:gridCol w="984110"/>
              </a:tblGrid>
              <a:tr h="43881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2800" b="1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2800" b="1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2800" b="1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2800" b="1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2800" b="1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2800" b="1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28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~PP1668.WAV">
            <a:hlinkClick r:id="" action="ppaction://media"/>
          </p:cNvPr>
          <p:cNvPicPr>
            <a:picLocks noRot="1" noChangeAspect="1"/>
          </p:cNvPicPr>
          <p:nvPr>
            <a:wavAudioFile r:embed="rId3" name="~PP1668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29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323528" y="332656"/>
            <a:ext cx="84481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Рис.4 Многообразие  форм цветковых растений</a:t>
            </a:r>
            <a:endParaRPr lang="ru-RU" sz="24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484" name="Picture 4" descr="http://img0.liveinternet.ru/images/attach/c/0/40/582/40582672_1236267984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7560840" cy="510546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179512" y="1700808"/>
            <a:ext cx="1296144" cy="1008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012160" y="1340768"/>
            <a:ext cx="1440160" cy="165618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991872" y="4293096"/>
            <a:ext cx="828600" cy="13681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~PP2030.WAV">
            <a:hlinkClick r:id="" action="ppaction://media"/>
          </p:cNvPr>
          <p:cNvPicPr>
            <a:picLocks noRot="1" noChangeAspect="1"/>
          </p:cNvPicPr>
          <p:nvPr>
            <a:wavAudioFile r:embed="rId2" name="~PP203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35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0"/>
            <a:ext cx="43176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628800"/>
            <a:ext cx="8640961" cy="91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6666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 2.  </a:t>
            </a:r>
          </a:p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Подбери название группам цветковых растений</a:t>
            </a:r>
            <a:r>
              <a:rPr lang="ru-RU" sz="2800" b="1" i="1" dirty="0" smtClean="0"/>
              <a:t>.</a:t>
            </a:r>
            <a:endParaRPr lang="ru-RU" sz="2800" b="1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528" y="2708920"/>
            <a:ext cx="2664296" cy="252028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_____________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Дуб, Осина, Липа, Яблоня, Клен, Береза, Рябина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131840" y="3356992"/>
            <a:ext cx="5616624" cy="1800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________________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Шиповник,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Сирень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Малина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Боярышник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Барбарис, Калина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1520" y="5229200"/>
            <a:ext cx="8892480" cy="144016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________________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Подорожник, валерьяна, ромашка, одуванчик,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Венерин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башмачок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2636912"/>
            <a:ext cx="2448272" cy="533673"/>
            <a:chOff x="467544" y="2636912"/>
            <a:chExt cx="2448272" cy="533673"/>
          </a:xfrm>
        </p:grpSpPr>
        <p:sp>
          <p:nvSpPr>
            <p:cNvPr id="7" name="Блок-схема: типовой процесс 6"/>
            <p:cNvSpPr/>
            <p:nvPr/>
          </p:nvSpPr>
          <p:spPr>
            <a:xfrm>
              <a:off x="467544" y="2636912"/>
              <a:ext cx="2448272" cy="504056"/>
            </a:xfrm>
            <a:prstGeom prst="flowChartPredefinedProcess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9592" y="2708920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Деревья</a:t>
              </a:r>
              <a:endPara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427984" y="3356992"/>
            <a:ext cx="3024336" cy="504056"/>
            <a:chOff x="4427984" y="3356992"/>
            <a:chExt cx="3024336" cy="504056"/>
          </a:xfrm>
        </p:grpSpPr>
        <p:sp>
          <p:nvSpPr>
            <p:cNvPr id="9" name="Блок-схема: типовой процесс 8"/>
            <p:cNvSpPr/>
            <p:nvPr/>
          </p:nvSpPr>
          <p:spPr>
            <a:xfrm>
              <a:off x="4427984" y="3356992"/>
              <a:ext cx="3024336" cy="504056"/>
            </a:xfrm>
            <a:prstGeom prst="flowChartPredefinedProcess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4048" y="3356992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Кустарники</a:t>
              </a:r>
              <a:endPara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347864" y="5229200"/>
            <a:ext cx="2448272" cy="533673"/>
            <a:chOff x="3347864" y="5229200"/>
            <a:chExt cx="2448272" cy="533673"/>
          </a:xfrm>
        </p:grpSpPr>
        <p:sp>
          <p:nvSpPr>
            <p:cNvPr id="11" name="Блок-схема: типовой процесс 10"/>
            <p:cNvSpPr/>
            <p:nvPr/>
          </p:nvSpPr>
          <p:spPr>
            <a:xfrm>
              <a:off x="3347864" y="5229200"/>
              <a:ext cx="2448272" cy="504056"/>
            </a:xfrm>
            <a:prstGeom prst="flowChartPredefinedProcess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9912" y="5301208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Травы</a:t>
              </a:r>
              <a:endPara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~PP3574.WAV">
            <a:hlinkClick r:id="" action="ppaction://media"/>
          </p:cNvPr>
          <p:cNvPicPr>
            <a:picLocks noRot="1" noChangeAspect="1"/>
          </p:cNvPicPr>
          <p:nvPr>
            <a:wavAudioFile r:embed="rId2" name="~PP3574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2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2.7|15.7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4.4|4.5|1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2.4|6.8|5.9|3.9|5.5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3.9|1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5.6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5.7|6.1|4.1|5.7|3.9|10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409</Words>
  <Application>Microsoft Office PowerPoint</Application>
  <PresentationFormat>Экран (4:3)</PresentationFormat>
  <Paragraphs>93</Paragraphs>
  <Slides>16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к уроку по учебному предмету «Биология» в 6 классе на тему «Цветковые растения»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Самый яркий цветок в мире</vt:lpstr>
      <vt:lpstr>Слайд 13</vt:lpstr>
      <vt:lpstr>Слайд 14</vt:lpstr>
      <vt:lpstr>Слайд 15</vt:lpstr>
      <vt:lpstr>8 июля  Всероссийский День семьи, любви и верности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84</cp:revision>
  <dcterms:created xsi:type="dcterms:W3CDTF">2013-12-01T08:04:07Z</dcterms:created>
  <dcterms:modified xsi:type="dcterms:W3CDTF">2022-10-10T20:40:43Z</dcterms:modified>
</cp:coreProperties>
</file>