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1" r:id="rId15"/>
    <p:sldId id="261" r:id="rId16"/>
  </p:sldIdLst>
  <p:sldSz cx="9144000" cy="6858000" type="screen4x3"/>
  <p:notesSz cx="6858000" cy="9144000"/>
  <p:embeddedFontLst>
    <p:embeddedFont>
      <p:font typeface="Matilda" charset="0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5100"/>
    <a:srgbClr val="A50021"/>
    <a:srgbClr val="D05400"/>
    <a:srgbClr val="002776"/>
    <a:srgbClr val="990033"/>
    <a:srgbClr val="3C689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2072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706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318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212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151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8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929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95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627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97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60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244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zagadki-dlya-detej.ru/zagadki-pro-losya/" TargetMode="External"/><Relationship Id="rId3" Type="http://schemas.openxmlformats.org/officeDocument/2006/relationships/hyperlink" Target="https://pngtree.com/freepng/natural-products_1926630.html" TargetMode="External"/><Relationship Id="rId7" Type="http://schemas.openxmlformats.org/officeDocument/2006/relationships/hyperlink" Target="http://elenaranko.ucoz.ru/" TargetMode="External"/><Relationship Id="rId2" Type="http://schemas.openxmlformats.org/officeDocument/2006/relationships/hyperlink" Target="https://img1.liveinternet.ru/images/attach/c/7/97/562/97562345_S__7_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amyatnik-saratov.ru/wp-content/plugins/cornerpeel/peel.png" TargetMode="External"/><Relationship Id="rId5" Type="http://schemas.openxmlformats.org/officeDocument/2006/relationships/hyperlink" Target="https://img-fotki.yandex.ru/get/9222/20573769.3a/0_9207c_a2c87d60_orig" TargetMode="External"/><Relationship Id="rId4" Type="http://schemas.openxmlformats.org/officeDocument/2006/relationships/hyperlink" Target="https://img-fotki.yandex.ru/get/6505/139440740.26/0_795d6_1bc727c2_ori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08421" y="1410676"/>
            <a:ext cx="6118888" cy="1948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Изложение «Багульник»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с.46упр.99 «Русский язык»  В.П.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Канакина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часть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(«Школа России»)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normalizeH="0" baseline="0" noProof="0" dirty="0">
              <a:ln w="11430"/>
              <a:gradFill>
                <a:gsLst>
                  <a:gs pos="33000">
                    <a:srgbClr val="A50021"/>
                  </a:gs>
                  <a:gs pos="50000">
                    <a:schemeClr val="accent6">
                      <a:lumMod val="75000"/>
                    </a:schemeClr>
                  </a:gs>
                  <a:gs pos="67000">
                    <a:srgbClr val="A50021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1132" y="3212976"/>
            <a:ext cx="3919518" cy="163711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Удовикова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Виктория Анатольевна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</a:t>
            </a: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>
              <a:spcBef>
                <a:spcPts val="0"/>
              </a:spcBef>
            </a:pP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 № 604 Пушкинского района </a:t>
            </a:r>
          </a:p>
          <a:p>
            <a:pPr>
              <a:spcBef>
                <a:spcPts val="0"/>
              </a:spcBef>
            </a:pP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г.Санкт-Петербурга</a:t>
            </a:r>
            <a:endParaRPr lang="ru-RU" sz="1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07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Пересказ    текста    по     опорным словам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7000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2. Веточки зацвели.</a:t>
            </a:r>
          </a:p>
          <a:p>
            <a:pPr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6B44B87-94C1-443E-AEC3-039B89CC48D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3197546"/>
            <a:ext cx="6552728" cy="260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36904" cy="15121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Пересказ   текста    по    опорным словам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7000" dirty="0" smtClean="0"/>
          </a:p>
          <a:p>
            <a:pPr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3. Любопытство ребят.</a:t>
            </a:r>
          </a:p>
          <a:p>
            <a:pPr algn="ctr"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C3F4CAE-2AC6-4F2B-AD66-114E5320CE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717033"/>
            <a:ext cx="7811944" cy="20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36904" cy="15121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Орфографическая минутка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844824"/>
            <a:ext cx="8568952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00B050"/>
                </a:solidFill>
              </a:rPr>
              <a:t>и</a:t>
            </a:r>
            <a:r>
              <a:rPr lang="ru-RU" sz="3600" dirty="0" smtClean="0"/>
              <a:t>нёс, пуч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к, прут</a:t>
            </a:r>
            <a:r>
              <a:rPr lang="ru-RU" sz="3600" dirty="0" smtClean="0">
                <a:solidFill>
                  <a:srgbClr val="00B050"/>
                </a:solidFill>
              </a:rPr>
              <a:t>и</a:t>
            </a:r>
            <a:r>
              <a:rPr lang="ru-RU" sz="3600" dirty="0" smtClean="0"/>
              <a:t>ки б</a:t>
            </a:r>
            <a:r>
              <a:rPr lang="ru-RU" sz="3600" dirty="0" smtClean="0">
                <a:solidFill>
                  <a:srgbClr val="00B050"/>
                </a:solidFill>
              </a:rPr>
              <a:t>а</a:t>
            </a:r>
            <a:r>
              <a:rPr lang="ru-RU" sz="3600" dirty="0" smtClean="0"/>
              <a:t>гульн</a:t>
            </a:r>
            <a:r>
              <a:rPr lang="ru-RU" sz="3600" dirty="0" smtClean="0">
                <a:solidFill>
                  <a:srgbClr val="00B050"/>
                </a:solidFill>
              </a:rPr>
              <a:t>и</a:t>
            </a:r>
            <a:r>
              <a:rPr lang="ru-RU" sz="3600" dirty="0" smtClean="0"/>
              <a:t>ка, 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днажды, з</a:t>
            </a:r>
            <a:r>
              <a:rPr lang="ru-RU" sz="3600" dirty="0" smtClean="0">
                <a:solidFill>
                  <a:srgbClr val="00B050"/>
                </a:solidFill>
              </a:rPr>
              <a:t>а</a:t>
            </a:r>
            <a:r>
              <a:rPr lang="ru-RU" sz="3600" dirty="0" smtClean="0"/>
              <a:t>цв</a:t>
            </a:r>
            <a:r>
              <a:rPr lang="ru-RU" sz="3600" dirty="0" smtClean="0">
                <a:solidFill>
                  <a:srgbClr val="00B050"/>
                </a:solidFill>
              </a:rPr>
              <a:t>е</a:t>
            </a:r>
            <a:r>
              <a:rPr lang="ru-RU" sz="3600" dirty="0" smtClean="0"/>
              <a:t>ли, п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крылись, светл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-л</a:t>
            </a:r>
            <a:r>
              <a:rPr lang="ru-RU" sz="3600" dirty="0" smtClean="0">
                <a:solidFill>
                  <a:srgbClr val="00B050"/>
                </a:solidFill>
              </a:rPr>
              <a:t>и</a:t>
            </a:r>
            <a:r>
              <a:rPr lang="ru-RU" sz="3600" dirty="0" smtClean="0"/>
              <a:t>ловые цв</a:t>
            </a:r>
            <a:r>
              <a:rPr lang="ru-RU" sz="3600" dirty="0" smtClean="0">
                <a:solidFill>
                  <a:srgbClr val="00B050"/>
                </a:solidFill>
              </a:rPr>
              <a:t>е</a:t>
            </a:r>
            <a:r>
              <a:rPr lang="ru-RU" sz="3600" dirty="0" smtClean="0"/>
              <a:t>ты, по</a:t>
            </a:r>
            <a:r>
              <a:rPr lang="ru-RU" sz="3600" dirty="0" smtClean="0">
                <a:solidFill>
                  <a:srgbClr val="00B050"/>
                </a:solidFill>
              </a:rPr>
              <a:t>чк</a:t>
            </a:r>
            <a:r>
              <a:rPr lang="ru-RU" sz="3600" dirty="0" smtClean="0"/>
              <a:t>и-уз</a:t>
            </a:r>
            <a:r>
              <a:rPr lang="ru-RU" sz="3600" dirty="0" smtClean="0">
                <a:solidFill>
                  <a:srgbClr val="00B050"/>
                </a:solidFill>
              </a:rPr>
              <a:t>е</a:t>
            </a:r>
            <a:r>
              <a:rPr lang="ru-RU" sz="3600" dirty="0" smtClean="0"/>
              <a:t>лки, пр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рез</a:t>
            </a:r>
            <a:r>
              <a:rPr lang="ru-RU" sz="3600" dirty="0" smtClean="0">
                <a:solidFill>
                  <a:srgbClr val="00B050"/>
                </a:solidFill>
              </a:rPr>
              <a:t>а</a:t>
            </a:r>
            <a:r>
              <a:rPr lang="ru-RU" sz="3600" dirty="0" smtClean="0"/>
              <a:t>лись, светл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-з</a:t>
            </a:r>
            <a:r>
              <a:rPr lang="ru-RU" sz="3600" dirty="0" smtClean="0">
                <a:solidFill>
                  <a:srgbClr val="00B050"/>
                </a:solidFill>
              </a:rPr>
              <a:t>е</a:t>
            </a:r>
            <a:r>
              <a:rPr lang="ru-RU" sz="3600" dirty="0" smtClean="0"/>
              <a:t>лёные, лож</a:t>
            </a:r>
            <a:r>
              <a:rPr lang="ru-RU" sz="3600" dirty="0" smtClean="0">
                <a:solidFill>
                  <a:srgbClr val="00B050"/>
                </a:solidFill>
              </a:rPr>
              <a:t>ечк</a:t>
            </a:r>
            <a:r>
              <a:rPr lang="ru-RU" sz="3600" dirty="0" smtClean="0"/>
              <a:t>а, п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блёск</a:t>
            </a:r>
            <a:r>
              <a:rPr lang="ru-RU" sz="3600" dirty="0" smtClean="0">
                <a:solidFill>
                  <a:srgbClr val="00B050"/>
                </a:solidFill>
              </a:rPr>
              <a:t>и</a:t>
            </a:r>
            <a:r>
              <a:rPr lang="ru-RU" sz="3600" dirty="0" smtClean="0"/>
              <a:t>вали, кр</a:t>
            </a:r>
            <a:r>
              <a:rPr lang="ru-RU" sz="3600" dirty="0" smtClean="0">
                <a:solidFill>
                  <a:srgbClr val="00B050"/>
                </a:solidFill>
              </a:rPr>
              <a:t>и</a:t>
            </a:r>
            <a:r>
              <a:rPr lang="ru-RU" sz="3600" dirty="0" smtClean="0"/>
              <a:t>ста</a:t>
            </a:r>
            <a:r>
              <a:rPr lang="ru-RU" sz="3600" dirty="0" smtClean="0">
                <a:solidFill>
                  <a:srgbClr val="00B050"/>
                </a:solidFill>
              </a:rPr>
              <a:t>лл</a:t>
            </a:r>
            <a:r>
              <a:rPr lang="ru-RU" sz="3600" dirty="0" smtClean="0"/>
              <a:t>ики, р</a:t>
            </a:r>
            <a:r>
              <a:rPr lang="ru-RU" sz="3600" dirty="0" smtClean="0">
                <a:solidFill>
                  <a:srgbClr val="00B050"/>
                </a:solidFill>
              </a:rPr>
              <a:t>аз</a:t>
            </a:r>
            <a:r>
              <a:rPr lang="ru-RU" sz="3600" dirty="0" smtClean="0"/>
              <a:t>гл</a:t>
            </a:r>
            <a:r>
              <a:rPr lang="ru-RU" sz="3600" dirty="0" smtClean="0">
                <a:solidFill>
                  <a:srgbClr val="00B050"/>
                </a:solidFill>
              </a:rPr>
              <a:t>я</a:t>
            </a:r>
            <a:r>
              <a:rPr lang="ru-RU" sz="3600" dirty="0" smtClean="0"/>
              <a:t>дывали, сла</a:t>
            </a:r>
            <a:r>
              <a:rPr lang="ru-RU" sz="3600" dirty="0" smtClean="0">
                <a:solidFill>
                  <a:srgbClr val="00B050"/>
                </a:solidFill>
              </a:rPr>
              <a:t>д</a:t>
            </a:r>
            <a:r>
              <a:rPr lang="ru-RU" sz="3600" dirty="0" smtClean="0"/>
              <a:t>кий </a:t>
            </a:r>
            <a:r>
              <a:rPr lang="ru-RU" sz="3600" dirty="0" smtClean="0">
                <a:solidFill>
                  <a:srgbClr val="00B050"/>
                </a:solidFill>
              </a:rPr>
              <a:t>а</a:t>
            </a:r>
            <a:r>
              <a:rPr lang="ru-RU" sz="3600" dirty="0" smtClean="0"/>
              <a:t>р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мат, р</a:t>
            </a:r>
            <a:r>
              <a:rPr lang="ru-RU" sz="3600" dirty="0" smtClean="0">
                <a:solidFill>
                  <a:srgbClr val="00B050"/>
                </a:solidFill>
              </a:rPr>
              <a:t>а</a:t>
            </a:r>
            <a:r>
              <a:rPr lang="ru-RU" sz="3600" dirty="0" smtClean="0"/>
              <a:t>стен</a:t>
            </a:r>
            <a:r>
              <a:rPr lang="ru-RU" sz="3600" dirty="0" smtClean="0">
                <a:solidFill>
                  <a:srgbClr val="00B050"/>
                </a:solidFill>
              </a:rPr>
              <a:t>ие</a:t>
            </a:r>
            <a:r>
              <a:rPr lang="ru-RU" sz="3600" dirty="0" smtClean="0"/>
              <a:t>, цв</a:t>
            </a:r>
            <a:r>
              <a:rPr lang="ru-RU" sz="3600" dirty="0" smtClean="0">
                <a:solidFill>
                  <a:srgbClr val="00B050"/>
                </a:solidFill>
              </a:rPr>
              <a:t>е</a:t>
            </a:r>
            <a:r>
              <a:rPr lang="ru-RU" sz="3600" dirty="0" smtClean="0"/>
              <a:t>тёт, в</a:t>
            </a:r>
            <a:r>
              <a:rPr lang="ru-RU" sz="3600" dirty="0" smtClean="0">
                <a:solidFill>
                  <a:srgbClr val="00B050"/>
                </a:solidFill>
              </a:rPr>
              <a:t>о</a:t>
            </a:r>
            <a:r>
              <a:rPr lang="ru-RU" sz="3600" dirty="0" smtClean="0"/>
              <a:t>лшебник.</a:t>
            </a:r>
          </a:p>
        </p:txBody>
      </p:sp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36904" cy="15121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Самостоятельная работа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Запись текста  по памяти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844824"/>
            <a:ext cx="8568952" cy="410445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План</a:t>
            </a:r>
          </a:p>
          <a:p>
            <a:pPr marL="742950" indent="-742950">
              <a:buAutoNum type="arabicPeriod"/>
            </a:pPr>
            <a:r>
              <a:rPr lang="ru-RU" dirty="0" smtClean="0"/>
              <a:t>Необычные прутики. (</a:t>
            </a:r>
            <a:r>
              <a:rPr lang="ru-RU" sz="2800" dirty="0" smtClean="0">
                <a:solidFill>
                  <a:srgbClr val="7030A0"/>
                </a:solidFill>
              </a:rPr>
              <a:t>принёс, пучок прутиков, поставил, менял</a:t>
            </a:r>
            <a:r>
              <a:rPr lang="ru-RU" dirty="0" smtClean="0"/>
              <a:t>)</a:t>
            </a:r>
          </a:p>
          <a:p>
            <a:pPr marL="742950" indent="-742950">
              <a:buAutoNum type="arabicPeriod"/>
            </a:pPr>
            <a:r>
              <a:rPr lang="ru-RU" dirty="0" smtClean="0"/>
              <a:t>Веточки зацвели.(</a:t>
            </a:r>
            <a:r>
              <a:rPr lang="ru-RU" sz="2800" dirty="0" smtClean="0">
                <a:solidFill>
                  <a:srgbClr val="7030A0"/>
                </a:solidFill>
              </a:rPr>
              <a:t>однажды, зацвели, покрылись, светло-лиловыми цветами, прорезались листики, поблёскивали кристаллики снега</a:t>
            </a:r>
            <a:r>
              <a:rPr lang="ru-RU" sz="2800" dirty="0" smtClean="0"/>
              <a:t>)</a:t>
            </a:r>
            <a:endParaRPr lang="ru-RU" dirty="0" smtClean="0"/>
          </a:p>
          <a:p>
            <a:pPr marL="742950" indent="-742950">
              <a:buAutoNum type="arabicPeriod"/>
            </a:pPr>
            <a:r>
              <a:rPr lang="ru-RU" dirty="0" smtClean="0"/>
              <a:t>Любопытство ребят. </a:t>
            </a:r>
            <a:r>
              <a:rPr lang="ru-RU" sz="2800" dirty="0" smtClean="0">
                <a:solidFill>
                  <a:srgbClr val="7030A0"/>
                </a:solidFill>
              </a:rPr>
              <a:t>(толпились, разглядывали, сладкий аромат, спрашивали, волшебник)</a:t>
            </a:r>
          </a:p>
        </p:txBody>
      </p:sp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36904" cy="15121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Итог урока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844824"/>
            <a:ext cx="8568952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1. Что нового узнали на уроке?</a:t>
            </a:r>
          </a:p>
          <a:p>
            <a:pPr>
              <a:buNone/>
            </a:pPr>
            <a:r>
              <a:rPr lang="ru-RU" sz="3600" dirty="0" smtClean="0"/>
              <a:t>    2. Чему  учит  текст изложения?</a:t>
            </a:r>
          </a:p>
          <a:p>
            <a:pPr>
              <a:buNone/>
            </a:pPr>
            <a:r>
              <a:rPr lang="ru-RU" sz="3600" dirty="0" smtClean="0"/>
              <a:t>    3. Какие трудности вызвало написание    изложения?</a:t>
            </a:r>
          </a:p>
        </p:txBody>
      </p:sp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7280" y="1196752"/>
            <a:ext cx="8352928" cy="318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i="1" dirty="0" smtClean="0"/>
              <a:t>Тетрадный лист: </a:t>
            </a:r>
          </a:p>
          <a:p>
            <a:pPr>
              <a:lnSpc>
                <a:spcPct val="114000"/>
              </a:lnSpc>
            </a:pPr>
            <a:r>
              <a:rPr lang="en-US" sz="1600" i="1" dirty="0" smtClean="0">
                <a:hlinkClick r:id="rId2"/>
              </a:rPr>
              <a:t>https</a:t>
            </a:r>
            <a:r>
              <a:rPr lang="en-US" sz="1600" i="1" dirty="0">
                <a:hlinkClick r:id="rId2"/>
              </a:rPr>
              <a:t>://img1.liveinternet.ru/images/attach/c/7/97/562/97562345_S__7_.</a:t>
            </a:r>
            <a:r>
              <a:rPr lang="en-US" sz="1600" i="1" dirty="0" smtClean="0">
                <a:hlinkClick r:id="rId2"/>
              </a:rPr>
              <a:t>jpg</a:t>
            </a:r>
            <a:r>
              <a:rPr lang="ru-RU" sz="1600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sz="1600" b="1" i="1" dirty="0" smtClean="0"/>
              <a:t>Веточка с листьями (скачивается с сайта): </a:t>
            </a:r>
          </a:p>
          <a:p>
            <a:pPr>
              <a:lnSpc>
                <a:spcPct val="114000"/>
              </a:lnSpc>
            </a:pPr>
            <a:r>
              <a:rPr lang="en-US" sz="1600" i="1" dirty="0" smtClean="0">
                <a:hlinkClick r:id="rId3"/>
              </a:rPr>
              <a:t>https</a:t>
            </a:r>
            <a:r>
              <a:rPr lang="en-US" sz="1600" i="1" dirty="0">
                <a:hlinkClick r:id="rId3"/>
              </a:rPr>
              <a:t>://</a:t>
            </a:r>
            <a:r>
              <a:rPr lang="en-US" sz="1600" i="1" dirty="0" smtClean="0">
                <a:hlinkClick r:id="rId3"/>
              </a:rPr>
              <a:t>pngtree.com/freepng/natural-products_1926630.html</a:t>
            </a:r>
            <a:r>
              <a:rPr lang="ru-RU" sz="1600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sz="1600" b="1" i="1" dirty="0" smtClean="0"/>
              <a:t>Деревья:  </a:t>
            </a:r>
          </a:p>
          <a:p>
            <a:pPr>
              <a:lnSpc>
                <a:spcPct val="114000"/>
              </a:lnSpc>
            </a:pPr>
            <a:r>
              <a:rPr lang="en-US" sz="1600" i="1" dirty="0" smtClean="0">
                <a:hlinkClick r:id="rId4"/>
              </a:rPr>
              <a:t>https</a:t>
            </a:r>
            <a:r>
              <a:rPr lang="en-US" sz="1600" i="1" dirty="0">
                <a:hlinkClick r:id="rId4"/>
              </a:rPr>
              <a:t>://</a:t>
            </a:r>
            <a:r>
              <a:rPr lang="en-US" sz="1600" i="1" dirty="0" smtClean="0">
                <a:hlinkClick r:id="rId4"/>
              </a:rPr>
              <a:t>img-fotki.yandex.ru/get/6505/139440740.26/0_795d6_1bc727c2_orig</a:t>
            </a:r>
            <a:r>
              <a:rPr lang="ru-RU" sz="1600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sz="1600" b="1" i="1" dirty="0" smtClean="0"/>
              <a:t>Осенний декор</a:t>
            </a:r>
            <a:r>
              <a:rPr lang="ru-RU" sz="1600" i="1" dirty="0" smtClean="0"/>
              <a:t>: </a:t>
            </a:r>
          </a:p>
          <a:p>
            <a:pPr>
              <a:lnSpc>
                <a:spcPct val="114000"/>
              </a:lnSpc>
            </a:pPr>
            <a:r>
              <a:rPr lang="en-US" sz="1600" i="1" dirty="0" smtClean="0">
                <a:hlinkClick r:id="rId5"/>
              </a:rPr>
              <a:t>https</a:t>
            </a:r>
            <a:r>
              <a:rPr lang="en-US" sz="1600" i="1" dirty="0">
                <a:hlinkClick r:id="rId5"/>
              </a:rPr>
              <a:t>://</a:t>
            </a:r>
            <a:r>
              <a:rPr lang="en-US" sz="1600" i="1" dirty="0" smtClean="0">
                <a:hlinkClick r:id="rId5"/>
              </a:rPr>
              <a:t>img-fotki.yandex.ru/get/9222/20573769.3a/0_9207c_a2c87d60_orig</a:t>
            </a:r>
            <a:r>
              <a:rPr lang="ru-RU" sz="1600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sz="1600" b="1" i="1" dirty="0"/>
              <a:t>Уголок:</a:t>
            </a:r>
          </a:p>
          <a:p>
            <a:pPr>
              <a:lnSpc>
                <a:spcPct val="114000"/>
              </a:lnSpc>
            </a:pPr>
            <a:r>
              <a:rPr lang="en-US" sz="1600" i="1" dirty="0">
                <a:hlinkClick r:id="rId6"/>
              </a:rPr>
              <a:t>http://</a:t>
            </a:r>
            <a:r>
              <a:rPr lang="en-US" sz="1600" i="1" dirty="0" smtClean="0">
                <a:hlinkClick r:id="rId6"/>
              </a:rPr>
              <a:t>pamyatnik-saratov.ru/wp-content/plugins/cornerpeel/peel.png</a:t>
            </a:r>
            <a:endParaRPr lang="ru-RU" sz="1600" i="1" dirty="0" smtClean="0"/>
          </a:p>
          <a:p>
            <a:pPr>
              <a:lnSpc>
                <a:spcPct val="114000"/>
              </a:lnSpc>
            </a:pPr>
            <a:endParaRPr lang="ru-RU" sz="1600" i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198921" y="3830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cs typeface="Arial" pitchFamily="34" charset="0"/>
              </a:rPr>
              <a:t>Интернет – ресурсы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982998"/>
            <a:ext cx="58758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 smtClean="0"/>
              <a:t>Фон презентации – автор: 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Ранько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Елена Алексеевна </a:t>
            </a:r>
          </a:p>
          <a:p>
            <a:r>
              <a:rPr lang="ru-RU" i="1" dirty="0" smtClean="0"/>
              <a:t> </a:t>
            </a:r>
            <a:r>
              <a:rPr lang="ru-RU" b="1" i="1" dirty="0" smtClean="0"/>
              <a:t>Сайт:</a:t>
            </a:r>
            <a:r>
              <a:rPr lang="ru-RU" i="1" dirty="0" smtClean="0"/>
              <a:t> </a:t>
            </a:r>
            <a:r>
              <a:rPr lang="en-US" i="1" dirty="0" smtClean="0">
                <a:hlinkClick r:id="rId7"/>
              </a:rPr>
              <a:t>http://elenaranko.ucoz.ru/</a:t>
            </a:r>
            <a:r>
              <a:rPr lang="ru-RU" i="1" dirty="0" smtClean="0"/>
              <a:t>   </a:t>
            </a:r>
          </a:p>
          <a:p>
            <a:r>
              <a:rPr lang="ru-RU" i="1" dirty="0" smtClean="0"/>
              <a:t>    </a:t>
            </a:r>
            <a:endParaRPr lang="ru-RU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581128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ru-RU" sz="1600" u="sng" dirty="0" smtClean="0">
                <a:solidFill>
                  <a:srgbClr val="0563C1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https://zagadki-dlya-detej.ru/zagadki-pro-losya/</a:t>
            </a:r>
            <a:endParaRPr lang="ru-RU" sz="1600" u="sng" dirty="0" smtClean="0">
              <a:solidFill>
                <a:srgbClr val="0563C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-228600"/>
            <a:r>
              <a:rPr lang="en-US" sz="1600" u="sng" dirty="0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https://bigpicture.ru/cvetenie-bagulnika-udivitelnoe-i-chudesnoe-zrelishhe/</a:t>
            </a:r>
            <a:endParaRPr lang="ru-RU" sz="1600" u="sng" dirty="0">
              <a:solidFill>
                <a:schemeClr val="accent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060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36904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Цель    и    </a:t>
            </a:r>
            <a:r>
              <a:rPr lang="ru-RU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задачи   урока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268760"/>
            <a:ext cx="8136904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 передать  содержание текста, используя  план и опорные слова.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ru-RU" dirty="0" smtClean="0"/>
              <a:t>Учимся определять тему и основную мысль текста.</a:t>
            </a:r>
          </a:p>
          <a:p>
            <a:pPr marL="0" indent="0"/>
            <a:r>
              <a:rPr lang="ru-RU" dirty="0" smtClean="0"/>
              <a:t> Учимся составлять план текста.</a:t>
            </a:r>
          </a:p>
          <a:p>
            <a:pPr marL="0" indent="0"/>
            <a:r>
              <a:rPr lang="ru-RU" dirty="0" smtClean="0"/>
              <a:t> Учимся пересказывать текст с опорой на слова.</a:t>
            </a:r>
          </a:p>
          <a:p>
            <a:pPr marL="0" indent="0"/>
            <a:r>
              <a:rPr lang="ru-RU" dirty="0" smtClean="0"/>
              <a:t> </a:t>
            </a:r>
            <a:r>
              <a:rPr lang="ru-RU" smtClean="0"/>
              <a:t>Развиваем речь.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386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Подумай, о каком растении   идёт речь?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700808"/>
            <a:ext cx="5616624" cy="4752528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Пахучий кустарник на кочке растёт,</a:t>
            </a:r>
          </a:p>
          <a:p>
            <a:pPr>
              <a:buNone/>
            </a:pPr>
            <a:r>
              <a:rPr lang="ru-RU" sz="2800" b="1" dirty="0" smtClean="0"/>
              <a:t>Не ярко, но пышно летом цветёт.</a:t>
            </a:r>
          </a:p>
          <a:p>
            <a:pPr>
              <a:buNone/>
            </a:pPr>
            <a:r>
              <a:rPr lang="ru-RU" sz="2800" b="1" dirty="0" smtClean="0"/>
              <a:t>Название он рододендрону дал,</a:t>
            </a:r>
          </a:p>
          <a:p>
            <a:pPr>
              <a:buNone/>
            </a:pPr>
            <a:r>
              <a:rPr lang="ru-RU" sz="2800" b="1" dirty="0" smtClean="0"/>
              <a:t>А сам незнакомцем для жителей стал.</a:t>
            </a:r>
            <a:r>
              <a:rPr lang="ru-RU" sz="2800" dirty="0" smtClean="0">
                <a:solidFill>
                  <a:srgbClr val="7030A0"/>
                </a:solidFill>
              </a:rPr>
              <a:t>                                                                    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Багульник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 descr="C:\Users\Юрий\Desktop\чертушкина\2387093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221089"/>
            <a:ext cx="3005542" cy="2316684"/>
          </a:xfrm>
          <a:prstGeom prst="rect">
            <a:avLst/>
          </a:prstGeom>
          <a:noFill/>
        </p:spPr>
      </p:pic>
      <p:pic>
        <p:nvPicPr>
          <p:cNvPr id="1028" name="Picture 4" descr="C:\Users\Юрий\Desktop\чертушкина\EYIEil7XkAAJID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6148" y="1844824"/>
            <a:ext cx="2976331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404664"/>
            <a:ext cx="8208912" cy="590465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7030A0"/>
                </a:solidFill>
              </a:rPr>
              <a:t>                </a:t>
            </a: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7544" y="808106"/>
            <a:ext cx="81369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Русское название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«багульник»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возникло от старого названия болота -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багно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. Народные названия: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лесной розмарин, болотная одурь,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головолом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, клоповник,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багун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Багульник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- кустарник невысокий (от 20 до 125 см). Корневище достигает 10 м в длину.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Цветки (белые или розовые) собраны в щитки на концах веток. Пчёлы собирают с них нектар и пыльцу. Однако багульник -- растение ядовитое. Одна из особенностей багульника - специфический тяжёлый запах. Пахнут все надземные органы растения, но особенно - цветки. Хорошо ощущается запах при растирании листьев. Долгое пребывание в зарослях багульника вызывает головокружение.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Цветёт багульник с мая по июль. Семена находятся в продолговатых коробочках. При созревании коробочка растрескивается и выбрасывает многочисленные золотистые семена.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Трава багульника используется в медицине в течение последних двух веков, особенно в Швеции и Германии. В конце XIX века растение стало применяться в России. Для приготовления лекарств используют молодые побеги, листья и плоды. Растение используют для лечения домашних животных. Помещения окуривают багульником от тараканов, клопов, моли, так как растение обладает сильным запахом.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Музыка\EWnVColU4AEO_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3600400" cy="2880320"/>
          </a:xfrm>
          <a:prstGeom prst="rect">
            <a:avLst/>
          </a:prstGeom>
          <a:noFill/>
        </p:spPr>
      </p:pic>
      <p:pic>
        <p:nvPicPr>
          <p:cNvPr id="4098" name="Picture 2" descr="C:\Музыка\0583364e517444dfb145878ebcb8545d.max-1200x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20688"/>
            <a:ext cx="3960440" cy="2972188"/>
          </a:xfrm>
          <a:prstGeom prst="rect">
            <a:avLst/>
          </a:prstGeom>
          <a:noFill/>
        </p:spPr>
      </p:pic>
      <p:pic>
        <p:nvPicPr>
          <p:cNvPr id="4099" name="Picture 3" descr="C:\Музыка\40215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3573016"/>
            <a:ext cx="3528392" cy="2744788"/>
          </a:xfrm>
          <a:prstGeom prst="rect">
            <a:avLst/>
          </a:prstGeom>
          <a:noFill/>
        </p:spPr>
      </p:pic>
      <p:pic>
        <p:nvPicPr>
          <p:cNvPr id="4101" name="Picture 5" descr="C:\Музыка\40216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645024"/>
            <a:ext cx="2592288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190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12241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Прочитайте текст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700808"/>
            <a:ext cx="7776864" cy="4752528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                                     </a:t>
            </a:r>
            <a:endParaRPr lang="ru-RU" b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19F79E3-4C32-46B2-963A-90D02DE82A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-566" t="1036" r="566" b="1005"/>
          <a:stretch/>
        </p:blipFill>
        <p:spPr>
          <a:xfrm>
            <a:off x="185932" y="1124744"/>
            <a:ext cx="863454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12241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Работа с текстом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268760"/>
            <a:ext cx="7776864" cy="468052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                                     </a:t>
            </a:r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sz="7000" dirty="0" smtClean="0"/>
              <a:t>Определите тип текста.</a:t>
            </a:r>
          </a:p>
          <a:p>
            <a:r>
              <a:rPr lang="ru-RU" sz="7000" dirty="0" smtClean="0"/>
              <a:t>Назовите тему текста, основную мысль.</a:t>
            </a:r>
          </a:p>
          <a:p>
            <a:r>
              <a:rPr lang="ru-RU" sz="7000" dirty="0" smtClean="0"/>
              <a:t>Что Костя принёс в класс?</a:t>
            </a:r>
          </a:p>
          <a:p>
            <a:r>
              <a:rPr lang="ru-RU" sz="7000" dirty="0" smtClean="0"/>
              <a:t>Как мальчик ухаживал за растением?</a:t>
            </a:r>
          </a:p>
          <a:p>
            <a:r>
              <a:rPr lang="ru-RU" sz="7000" dirty="0" smtClean="0"/>
              <a:t>Что дальше случилось с веточками?</a:t>
            </a:r>
          </a:p>
          <a:p>
            <a:r>
              <a:rPr lang="ru-RU" sz="7000" dirty="0" smtClean="0"/>
              <a:t>Как повели себя одноклассники Кости?</a:t>
            </a:r>
          </a:p>
          <a:p>
            <a:r>
              <a:rPr lang="ru-RU" sz="7000" dirty="0" smtClean="0"/>
              <a:t>Как назвали Костю? Почему?</a:t>
            </a:r>
          </a:p>
          <a:p>
            <a:r>
              <a:rPr lang="ru-RU" sz="7000" dirty="0" smtClean="0"/>
              <a:t>Озаглавьте текст.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12241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Составление    плана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268760"/>
            <a:ext cx="7776864" cy="46805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                                     </a:t>
            </a:r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sz="3000" dirty="0" smtClean="0"/>
              <a:t>На сколько частей разделён текст?</a:t>
            </a:r>
          </a:p>
          <a:p>
            <a:r>
              <a:rPr lang="ru-RU" sz="3000" dirty="0" smtClean="0"/>
              <a:t>О чём говорится в 1 части?</a:t>
            </a:r>
          </a:p>
          <a:p>
            <a:r>
              <a:rPr lang="ru-RU" sz="3000" dirty="0" smtClean="0"/>
              <a:t>О чём говорится во 2 части?</a:t>
            </a:r>
          </a:p>
          <a:p>
            <a:r>
              <a:rPr lang="ru-RU" sz="3000" dirty="0" smtClean="0"/>
              <a:t>О чём говорится в 3 части?</a:t>
            </a:r>
          </a:p>
          <a:p>
            <a:pPr algn="ctr">
              <a:buNone/>
            </a:pPr>
            <a:r>
              <a:rPr lang="ru-RU" sz="3000" b="1" dirty="0" smtClean="0"/>
              <a:t>Составим план.</a:t>
            </a:r>
          </a:p>
          <a:p>
            <a:pPr marL="514350" indent="-514350">
              <a:buAutoNum type="arabicPeriod"/>
            </a:pPr>
            <a:r>
              <a:rPr lang="ru-RU" sz="3000" dirty="0" smtClean="0"/>
              <a:t>Необычные прутики.</a:t>
            </a:r>
          </a:p>
          <a:p>
            <a:pPr marL="514350" indent="-514350">
              <a:buAutoNum type="arabicPeriod"/>
            </a:pPr>
            <a:r>
              <a:rPr lang="ru-RU" sz="3000" dirty="0" smtClean="0"/>
              <a:t>Веточки зацвели.</a:t>
            </a:r>
          </a:p>
          <a:p>
            <a:pPr marL="514350" indent="-514350">
              <a:buAutoNum type="arabicPeriod"/>
            </a:pPr>
            <a:r>
              <a:rPr lang="ru-RU" sz="3000" dirty="0" smtClean="0"/>
              <a:t>Любопытство ребят.</a:t>
            </a:r>
          </a:p>
          <a:p>
            <a:endParaRPr lang="ru-RU" sz="7000" dirty="0" smtClean="0"/>
          </a:p>
          <a:p>
            <a:pPr>
              <a:buNone/>
            </a:pPr>
            <a:endParaRPr lang="ru-RU" sz="7000" dirty="0" smtClean="0"/>
          </a:p>
        </p:txBody>
      </p:sp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36904" cy="15841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Пересказ   текста  по    опорным словам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18457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1.  Необычные прутики.</a:t>
            </a:r>
          </a:p>
          <a:p>
            <a:pPr>
              <a:buNone/>
            </a:pPr>
            <a:endParaRPr lang="ru-RU" sz="7000" dirty="0" smtClean="0"/>
          </a:p>
          <a:p>
            <a:pPr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599DE7C-F3F0-496C-8B91-0F2CBB31B3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534" y="3356992"/>
            <a:ext cx="784421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CC660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569</Words>
  <Application>Microsoft Office PowerPoint</Application>
  <PresentationFormat>Экран (4:3)</PresentationFormat>
  <Paragraphs>92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Matilda</vt:lpstr>
      <vt:lpstr>Times New Roman</vt:lpstr>
      <vt:lpstr>Calibri</vt:lpstr>
      <vt:lpstr>Тема Office</vt:lpstr>
      <vt:lpstr>Слайд 1</vt:lpstr>
      <vt:lpstr>Цель    и    задачи   урока</vt:lpstr>
      <vt:lpstr>Подумай, о каком растении   идёт речь?</vt:lpstr>
      <vt:lpstr>Слайд 4</vt:lpstr>
      <vt:lpstr>Слайд 5</vt:lpstr>
      <vt:lpstr>Прочитайте текст</vt:lpstr>
      <vt:lpstr>Работа с текстом</vt:lpstr>
      <vt:lpstr>Составление    плана</vt:lpstr>
      <vt:lpstr>Пересказ   текста  по    опорным словам </vt:lpstr>
      <vt:lpstr> Пересказ    текста    по     опорным словам</vt:lpstr>
      <vt:lpstr>Пересказ   текста    по    опорным словам</vt:lpstr>
      <vt:lpstr>Орфографическая минутка</vt:lpstr>
      <vt:lpstr>Самостоятельная работа Запись текста  по памяти</vt:lpstr>
      <vt:lpstr>Итог урока</vt:lpstr>
      <vt:lpstr>Слайд 15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Юрий Удовиков</cp:lastModifiedBy>
  <cp:revision>32</cp:revision>
  <dcterms:created xsi:type="dcterms:W3CDTF">2019-08-10T19:30:32Z</dcterms:created>
  <dcterms:modified xsi:type="dcterms:W3CDTF">2021-11-07T02:36:57Z</dcterms:modified>
</cp:coreProperties>
</file>