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305" r:id="rId3"/>
    <p:sldId id="306" r:id="rId4"/>
    <p:sldId id="333" r:id="rId5"/>
    <p:sldId id="288" r:id="rId6"/>
    <p:sldId id="330" r:id="rId7"/>
    <p:sldId id="256" r:id="rId8"/>
    <p:sldId id="320" r:id="rId9"/>
    <p:sldId id="319" r:id="rId10"/>
    <p:sldId id="257" r:id="rId11"/>
    <p:sldId id="336" r:id="rId12"/>
    <p:sldId id="307" r:id="rId13"/>
    <p:sldId id="322" r:id="rId14"/>
    <p:sldId id="295" r:id="rId15"/>
    <p:sldId id="337" r:id="rId16"/>
    <p:sldId id="309" r:id="rId17"/>
    <p:sldId id="324" r:id="rId18"/>
    <p:sldId id="323" r:id="rId19"/>
    <p:sldId id="308" r:id="rId20"/>
    <p:sldId id="312" r:id="rId21"/>
    <p:sldId id="313" r:id="rId22"/>
    <p:sldId id="314" r:id="rId23"/>
    <p:sldId id="315" r:id="rId24"/>
    <p:sldId id="316" r:id="rId25"/>
    <p:sldId id="317" r:id="rId26"/>
    <p:sldId id="334" r:id="rId27"/>
    <p:sldId id="286" r:id="rId28"/>
    <p:sldId id="33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C"/>
    <a:srgbClr val="000070"/>
    <a:srgbClr val="E7E7FF"/>
    <a:srgbClr val="9D9DE7"/>
    <a:srgbClr val="D5D5FF"/>
    <a:srgbClr val="9797FF"/>
    <a:srgbClr val="00003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6" autoAdjust="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21D90-54B3-4ADD-AF99-0D18EE2098C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1CB0-00D0-4050-A005-857CAEC14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81CB0-00D0-4050-A005-857CAEC141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конца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XVIII века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мастерские Гжели начали производить многоцветную майолику,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 привычная нам сине-белая расцветка появится лишь в первой трети XIX в..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81CB0-00D0-4050-A005-857CAEC141C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Совсем недавно Гжельский промысел отметил свое 650-летие.  Но на самом деле, никто не знает, когда он возник, ведь первое упоминание о Гжели нашлось в завещании Ивана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Калиты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от 1328 года.</a:t>
            </a:r>
          </a:p>
          <a:p>
            <a:pPr fontAlgn="base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протяжении столетий гжельские крестьяне изготавливали предметы домашнего обихода, посуду, изразцы, черепицу.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81CB0-00D0-4050-A005-857CAEC141C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17713-AF6A-429B-8F28-2A619BA4E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2F43-0A07-4879-9534-92FB649FC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69E7-1B95-4A85-B8CC-E5E8E3335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311D-DDDE-4C8D-9E7D-B3273318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D792A-B7A3-420B-8108-925E6789F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646B-70A7-4C6F-8A6A-41171A420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279F5-6E3A-4CDC-9A34-16250603A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B6065-72DC-47B7-AEEE-B465C769F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1C1D-D33B-4F84-9C6D-E55C7D800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4650-7C52-4EFF-B6ED-DAC2268A7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9CFB-65BC-459F-A3D2-CDD9D41F6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509038-5832-4D7A-BBF3-5CD59409B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  <a:t>Домашнее  задание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5C"/>
                </a:solidFill>
              </a:rPr>
              <a:t>Закончить творческую работу по теме урока.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5C"/>
                </a:solidFill>
              </a:rPr>
              <a:t>Вырезать рисунок посуды по форме и подписать на оборотной стороне.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5C"/>
                </a:solidFill>
              </a:rPr>
              <a:t>Стр. 82-85 прочитать, найти особенности росписи (родина промысла, материал изготовления, сюжеты росписи, цвет и т.д.).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5C"/>
                </a:solidFill>
              </a:rPr>
              <a:t>На следующий урок необходимо принести: гуашевые или акварельные краски, 2 кисти - №№ 2, 6, простой карандаш, непроливайку, палитру, салфетку.</a:t>
            </a:r>
            <a:endParaRPr lang="ru-RU" sz="2600" b="1" dirty="0" smtClean="0">
              <a:solidFill>
                <a:srgbClr val="0000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кадий Александрович Рылов. В голубом просторе. 1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00199"/>
            <a:ext cx="6912767" cy="5032697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9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  <a:t>Аркадий Рылов.</a:t>
            </a:r>
            <a:b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</a:b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  <a:t>В голубом просторе. 1918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«Гжель»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Синие </a:t>
            </a:r>
            <a:r>
              <a:rPr lang="ru-RU" i="1" u="sng" dirty="0" smtClean="0">
                <a:solidFill>
                  <a:srgbClr val="00005C"/>
                </a:solidFill>
              </a:rPr>
              <a:t>цветы</a:t>
            </a:r>
            <a:r>
              <a:rPr lang="ru-RU" i="1" dirty="0" smtClean="0">
                <a:solidFill>
                  <a:srgbClr val="00005C"/>
                </a:solidFill>
              </a:rPr>
              <a:t> по белому </a:t>
            </a:r>
            <a:r>
              <a:rPr lang="ru-RU" i="1" u="sng" dirty="0" smtClean="0">
                <a:solidFill>
                  <a:srgbClr val="00005C"/>
                </a:solidFill>
              </a:rPr>
              <a:t>небу</a:t>
            </a:r>
            <a:r>
              <a:rPr lang="ru-RU" i="1" dirty="0" smtClean="0">
                <a:solidFill>
                  <a:srgbClr val="00005C"/>
                </a:solidFill>
              </a:rPr>
              <a:t>,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u="sng" dirty="0" smtClean="0">
                <a:solidFill>
                  <a:srgbClr val="00005C"/>
                </a:solidFill>
              </a:rPr>
              <a:t>Море</a:t>
            </a:r>
            <a:r>
              <a:rPr lang="ru-RU" i="1" dirty="0" smtClean="0">
                <a:solidFill>
                  <a:srgbClr val="00005C"/>
                </a:solidFill>
              </a:rPr>
              <a:t> цветов голубых,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u="sng" dirty="0" smtClean="0">
                <a:solidFill>
                  <a:srgbClr val="00005C"/>
                </a:solidFill>
              </a:rPr>
              <a:t>Кувшины и кружки</a:t>
            </a:r>
            <a:r>
              <a:rPr lang="ru-RU" i="1" dirty="0" smtClean="0">
                <a:solidFill>
                  <a:srgbClr val="00005C"/>
                </a:solidFill>
              </a:rPr>
              <a:t> - быль или небыль?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- Изделия рук золотых.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Синяя сказка - глазам загляденье,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Словно </a:t>
            </a:r>
            <a:r>
              <a:rPr lang="ru-RU" i="1" u="sng" dirty="0" smtClean="0">
                <a:solidFill>
                  <a:srgbClr val="00005C"/>
                </a:solidFill>
              </a:rPr>
              <a:t>весною капель</a:t>
            </a:r>
            <a:r>
              <a:rPr lang="ru-RU" i="1" dirty="0" smtClean="0">
                <a:solidFill>
                  <a:srgbClr val="00005C"/>
                </a:solidFill>
              </a:rPr>
              <a:t>.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Ласка, забота, тепло и творенье -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- Русская звонкая Гжель.</a:t>
            </a:r>
            <a:endParaRPr lang="ru-RU" dirty="0">
              <a:solidFill>
                <a:srgbClr val="00005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27584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</a:t>
            </a:r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9/1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91680" y="0"/>
            <a:ext cx="57353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Народные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  <a:r>
              <a:rPr lang="ru-RU" sz="2400" b="1" dirty="0">
                <a:solidFill>
                  <a:srgbClr val="CC3300"/>
                </a:solidFill>
              </a:rPr>
              <a:t>промыслы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67544" y="1628800"/>
            <a:ext cx="8280920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5C"/>
                </a:solidFill>
              </a:rPr>
              <a:t> цвет синий с белым,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5C"/>
                </a:solidFill>
              </a:rPr>
              <a:t> основной мотив – гжельская роза,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5C"/>
                </a:solidFill>
              </a:rPr>
              <a:t> источник образов – природа.</a:t>
            </a:r>
            <a:endParaRPr lang="ru-RU" sz="2800" dirty="0">
              <a:solidFill>
                <a:srgbClr val="00005C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Гжель и её особенности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852936"/>
            <a:ext cx="3485309" cy="34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893251"/>
            <a:ext cx="3096344" cy="296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10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852936"/>
            <a:ext cx="3485309" cy="34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91680" y="0"/>
            <a:ext cx="57353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Народные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  <a:r>
              <a:rPr lang="ru-RU" sz="2400" b="1" dirty="0">
                <a:solidFill>
                  <a:srgbClr val="CC3300"/>
                </a:solidFill>
              </a:rPr>
              <a:t>промыслы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67544" y="1628800"/>
            <a:ext cx="8280920" cy="23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5C"/>
                </a:solidFill>
              </a:rPr>
              <a:t> цвет синий с белым,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5C"/>
                </a:solidFill>
              </a:rPr>
              <a:t> основной мотив – гжельская роза,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5C"/>
                </a:solidFill>
              </a:rPr>
              <a:t> источник образов – природа,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5C"/>
                </a:solidFill>
              </a:rPr>
              <a:t> это керамика, выполняется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00005C"/>
                </a:solidFill>
              </a:rPr>
              <a:t>  из глины.</a:t>
            </a:r>
            <a:endParaRPr lang="ru-RU" sz="2800" dirty="0">
              <a:solidFill>
                <a:srgbClr val="00005C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  <a:t>Гжель и её особенности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Georgia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893251"/>
            <a:ext cx="3096344" cy="296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11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  <a:t>Гжельская майолика</a:t>
            </a:r>
            <a:endParaRPr lang="ru-RU" dirty="0">
              <a:solidFill>
                <a:srgbClr val="000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Кумган. Майолика, роспись по эмали. Гжель. Конец 18 века maiolika1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2" b="2234"/>
          <a:stretch>
            <a:fillRect/>
          </a:stretch>
        </p:blipFill>
        <p:spPr>
          <a:xfrm>
            <a:off x="539552" y="1484784"/>
            <a:ext cx="3240359" cy="4612657"/>
          </a:xfrm>
        </p:spPr>
      </p:pic>
      <p:pic>
        <p:nvPicPr>
          <p:cNvPr id="8" name="Содержимое 7" descr="Квасник. Майолика. Конец XVIII век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8" t="5251" r="12704" b="4776"/>
          <a:stretch>
            <a:fillRect/>
          </a:stretch>
        </p:blipFill>
        <p:spPr>
          <a:xfrm>
            <a:off x="4067944" y="1700808"/>
            <a:ext cx="4788024" cy="4380533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6165304"/>
            <a:ext cx="3988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5C"/>
                </a:solidFill>
              </a:rPr>
              <a:t>Квасник. Гжель. </a:t>
            </a:r>
            <a:r>
              <a:rPr lang="en-US" sz="2000" b="1" i="1" dirty="0" smtClean="0">
                <a:solidFill>
                  <a:srgbClr val="00005C"/>
                </a:solidFill>
              </a:rPr>
              <a:t>XVIII </a:t>
            </a:r>
            <a:r>
              <a:rPr lang="ru-RU" sz="2000" b="1" i="1" dirty="0" smtClean="0">
                <a:solidFill>
                  <a:srgbClr val="00005C"/>
                </a:solidFill>
              </a:rPr>
              <a:t>век</a:t>
            </a:r>
            <a:endParaRPr lang="ru-RU" sz="2000" b="1" i="1" dirty="0">
              <a:solidFill>
                <a:srgbClr val="00005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61653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5C"/>
                </a:solidFill>
              </a:rPr>
              <a:t>Блюдо. XVIII в. Майолика. Гжель.</a:t>
            </a:r>
            <a:endParaRPr lang="ru-RU" sz="2000" b="1" dirty="0">
              <a:solidFill>
                <a:srgbClr val="00005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12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Иван I Данилович Калита. ок. 1283 или 1288 - 1340 или 13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88172"/>
            <a:ext cx="3672647" cy="467713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kern="1200" dirty="0" smtClean="0">
                <a:solidFill>
                  <a:srgbClr val="00005C"/>
                </a:solidFill>
                <a:cs typeface="Times New Roman" pitchFamily="18" charset="0"/>
              </a:rPr>
              <a:t>Первое упоминание о Гжели нашлось в завещании Ивана </a:t>
            </a:r>
            <a:r>
              <a:rPr lang="ru-RU" kern="1200" dirty="0" err="1" smtClean="0">
                <a:solidFill>
                  <a:srgbClr val="00005C"/>
                </a:solidFill>
                <a:cs typeface="Times New Roman" pitchFamily="18" charset="0"/>
              </a:rPr>
              <a:t>Калиты</a:t>
            </a:r>
            <a:r>
              <a:rPr lang="ru-RU" kern="1200" dirty="0" smtClean="0">
                <a:solidFill>
                  <a:srgbClr val="00005C"/>
                </a:solidFill>
                <a:cs typeface="Times New Roman" pitchFamily="18" charset="0"/>
              </a:rPr>
              <a:t> от 1328 года.</a:t>
            </a:r>
            <a:endParaRPr lang="ru-RU" dirty="0">
              <a:solidFill>
                <a:srgbClr val="00005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150114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5C"/>
                </a:solidFill>
              </a:rPr>
              <a:t>Иван I Данилович </a:t>
            </a:r>
            <a:r>
              <a:rPr lang="ru-RU" sz="2000" b="1" i="1" dirty="0" err="1" smtClean="0">
                <a:solidFill>
                  <a:srgbClr val="00005C"/>
                </a:solidFill>
              </a:rPr>
              <a:t>Калита</a:t>
            </a:r>
            <a:r>
              <a:rPr lang="ru-RU" sz="2000" b="1" i="1" dirty="0" smtClean="0">
                <a:solidFill>
                  <a:srgbClr val="00005C"/>
                </a:solidFill>
              </a:rPr>
              <a:t>. (</a:t>
            </a:r>
            <a:r>
              <a:rPr lang="ru-RU" sz="2000" b="1" i="1" dirty="0" err="1" smtClean="0">
                <a:solidFill>
                  <a:srgbClr val="00005C"/>
                </a:solidFill>
              </a:rPr>
              <a:t>Ок</a:t>
            </a:r>
            <a:r>
              <a:rPr lang="ru-RU" sz="2000" b="1" i="1" dirty="0" smtClean="0">
                <a:solidFill>
                  <a:srgbClr val="00005C"/>
                </a:solidFill>
              </a:rPr>
              <a:t>. 1283 или 1288 - 1340 или 1341 гг.)</a:t>
            </a:r>
            <a:endParaRPr lang="ru-RU" sz="2000" b="1" i="1" dirty="0">
              <a:solidFill>
                <a:srgbClr val="00005C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Georgia"/>
              </a:rPr>
              <a:t>Гжель. Историческая справка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827584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12/1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1508" y="1484784"/>
            <a:ext cx="1932492" cy="402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  <a:t>Посуда и предметы  Гжели</a:t>
            </a:r>
            <a:endParaRPr lang="ru-RU" sz="4000" b="1" dirty="0">
              <a:solidFill>
                <a:srgbClr val="000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9672" y="1196752"/>
            <a:ext cx="614022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13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  <p:pic>
        <p:nvPicPr>
          <p:cNvPr id="10" name="Picture 2" descr="ваза виктор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" r="6541"/>
          <a:stretch>
            <a:fillRect/>
          </a:stretch>
        </p:blipFill>
        <p:spPr bwMode="auto">
          <a:xfrm>
            <a:off x="0" y="1484784"/>
            <a:ext cx="2555776" cy="44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1622" t="29827" r="64864" b="9613"/>
          <a:stretch>
            <a:fillRect/>
          </a:stretch>
        </p:blipFill>
        <p:spPr bwMode="auto">
          <a:xfrm>
            <a:off x="3995936" y="5173942"/>
            <a:ext cx="3600400" cy="168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157192"/>
            <a:ext cx="2448272" cy="145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5339" t="5060" r="18987"/>
          <a:stretch>
            <a:fillRect/>
          </a:stretch>
        </p:blipFill>
        <p:spPr bwMode="auto">
          <a:xfrm>
            <a:off x="0" y="1688510"/>
            <a:ext cx="1944216" cy="516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  <a:t>Современная Гжель</a:t>
            </a:r>
            <a:endParaRPr lang="ru-RU" sz="4000" b="1" dirty="0">
              <a:solidFill>
                <a:srgbClr val="000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596" t="21920" r="1576"/>
          <a:stretch>
            <a:fillRect/>
          </a:stretch>
        </p:blipFill>
        <p:spPr bwMode="auto">
          <a:xfrm>
            <a:off x="2872783" y="3573016"/>
            <a:ext cx="6271217" cy="32849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17" b="9756"/>
          <a:stretch>
            <a:fillRect/>
          </a:stretch>
        </p:blipFill>
        <p:spPr bwMode="auto">
          <a:xfrm>
            <a:off x="1331640" y="5013176"/>
            <a:ext cx="2224641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2" r="48480"/>
          <a:stretch>
            <a:fillRect/>
          </a:stretch>
        </p:blipFill>
        <p:spPr bwMode="auto">
          <a:xfrm>
            <a:off x="5292080" y="1196752"/>
            <a:ext cx="1393588" cy="230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548680"/>
            <a:ext cx="2361513" cy="29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651"/>
          <a:stretch>
            <a:fillRect/>
          </a:stretch>
        </p:blipFill>
        <p:spPr bwMode="auto">
          <a:xfrm>
            <a:off x="1691681" y="1628800"/>
            <a:ext cx="3400218" cy="260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14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Закончите предложение…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  <a:noFill/>
          <a:ln>
            <a:noFill/>
          </a:ln>
        </p:spPr>
        <p:txBody>
          <a:bodyPr/>
          <a:lstStyle/>
          <a:p>
            <a:pPr>
              <a:spcBef>
                <a:spcPts val="1400"/>
              </a:spcBef>
            </a:pPr>
            <a:r>
              <a:rPr lang="ru-RU" dirty="0" smtClean="0">
                <a:solidFill>
                  <a:srgbClr val="000070"/>
                </a:solidFill>
              </a:rPr>
              <a:t>Сегодня на уроке я узнал (узнала)…</a:t>
            </a: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51520" y="404664"/>
            <a:ext cx="8568952" cy="821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28575">
                <a:noFill/>
                <a:round/>
                <a:headEnd/>
                <a:tailEnd/>
              </a:ln>
              <a:solidFill>
                <a:srgbClr val="000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15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12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Азбука росписи Гжель</a:t>
            </a:r>
            <a:endParaRPr lang="ru-RU" dirty="0">
              <a:solidFill>
                <a:srgbClr val="000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5656" y="1484784"/>
            <a:ext cx="6290433" cy="49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16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52928" cy="2736304"/>
          </a:xfrm>
        </p:spPr>
        <p:txBody>
          <a:bodyPr>
            <a:prstTxWarp prst="textDeflateBottom">
              <a:avLst>
                <a:gd name="adj" fmla="val 69705"/>
              </a:avLst>
            </a:prstTxWarp>
          </a:bodyPr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Продолжая традиции</a:t>
            </a:r>
            <a:b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</a:b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родной старины…</a:t>
            </a:r>
            <a:endParaRPr lang="ru-RU" sz="4000" dirty="0">
              <a:solidFill>
                <a:srgbClr val="000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1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Гжель - плакаты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2700"/>
            <a:ext cx="6985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Гжель - плакаты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9050"/>
            <a:ext cx="6985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 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Гжель - плакаты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31750"/>
            <a:ext cx="69723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Гжель - плакаты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31750"/>
            <a:ext cx="69596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Гжель - плакаты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-14288"/>
            <a:ext cx="6911975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жель - плакаты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2700"/>
            <a:ext cx="6985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Закончите предложение…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  <a:noFill/>
          <a:ln>
            <a:noFill/>
          </a:ln>
        </p:spPr>
        <p:txBody>
          <a:bodyPr/>
          <a:lstStyle/>
          <a:p>
            <a:pPr>
              <a:spcBef>
                <a:spcPts val="1400"/>
              </a:spcBef>
            </a:pPr>
            <a:r>
              <a:rPr lang="ru-RU" dirty="0" smtClean="0">
                <a:solidFill>
                  <a:srgbClr val="00005C"/>
                </a:solidFill>
              </a:rPr>
              <a:t>Сегодня на уроке я научился (научилась)…</a:t>
            </a:r>
          </a:p>
          <a:p>
            <a:pPr lvl="0">
              <a:spcBef>
                <a:spcPts val="1400"/>
              </a:spcBef>
            </a:pPr>
            <a:r>
              <a:rPr lang="ru-RU" dirty="0" smtClean="0">
                <a:solidFill>
                  <a:srgbClr val="00005C"/>
                </a:solidFill>
              </a:rPr>
              <a:t>Сегодня на уроке мне было трудно…</a:t>
            </a:r>
          </a:p>
          <a:p>
            <a:pPr>
              <a:spcBef>
                <a:spcPts val="1400"/>
              </a:spcBef>
            </a:pPr>
            <a:r>
              <a:rPr lang="ru-RU" dirty="0" smtClean="0">
                <a:solidFill>
                  <a:srgbClr val="00005C"/>
                </a:solidFill>
              </a:rPr>
              <a:t>Сегодня на уроке мне понравилось…</a:t>
            </a: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51520" y="404664"/>
            <a:ext cx="8568952" cy="821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28575">
                <a:noFill/>
                <a:round/>
                <a:headEnd/>
                <a:tailEnd/>
              </a:ln>
              <a:solidFill>
                <a:srgbClr val="000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17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12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Спасибо за внимание!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18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52928" cy="2736304"/>
          </a:xfrm>
        </p:spPr>
        <p:txBody>
          <a:bodyPr>
            <a:prstTxWarp prst="textDeflateBottom">
              <a:avLst>
                <a:gd name="adj" fmla="val 69705"/>
              </a:avLst>
            </a:prstTxWarp>
          </a:bodyPr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Продолжая традиции</a:t>
            </a:r>
            <a:b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</a:b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родной старины…</a:t>
            </a:r>
            <a:endParaRPr lang="ru-RU" sz="4000" dirty="0">
              <a:solidFill>
                <a:srgbClr val="000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19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91680" y="0"/>
            <a:ext cx="57353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Народные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  <a:r>
              <a:rPr lang="ru-RU" sz="2400" b="1" dirty="0">
                <a:solidFill>
                  <a:srgbClr val="CC3300"/>
                </a:solidFill>
              </a:rPr>
              <a:t>промыслы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052736"/>
            <a:ext cx="313184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Филимоновская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игрушка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9872" y="1052736"/>
            <a:ext cx="273630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Каргопольская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игрушка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479704" y="1052736"/>
            <a:ext cx="266429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Дымковская игрушка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2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9" t="1999" r="11883" b="3479"/>
          <a:stretch>
            <a:fillRect/>
          </a:stretch>
        </p:blipFill>
        <p:spPr bwMode="auto">
          <a:xfrm>
            <a:off x="0" y="1988840"/>
            <a:ext cx="2875940" cy="48691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91680" y="0"/>
            <a:ext cx="57353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Народные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  <a:r>
              <a:rPr lang="ru-RU" sz="2400" b="1" dirty="0">
                <a:solidFill>
                  <a:srgbClr val="CC3300"/>
                </a:solidFill>
              </a:rPr>
              <a:t>промыслы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052736"/>
            <a:ext cx="313184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Филимоновская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игрушка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9872" y="1052736"/>
            <a:ext cx="273630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Каргопольская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игрушка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479704" y="1052736"/>
            <a:ext cx="266429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Дымковская игрушка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4" descr="Картинка 217 из 8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1920" y="3212976"/>
            <a:ext cx="1753274" cy="36450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9" name="Picture 7" descr="123_narjdna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979"/>
          <a:stretch>
            <a:fillRect/>
          </a:stretch>
        </p:blipFill>
        <p:spPr bwMode="auto">
          <a:xfrm flipH="1">
            <a:off x="6806338" y="2492895"/>
            <a:ext cx="2337662" cy="4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3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u="sng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Словарь:</a:t>
            </a:r>
            <a:r>
              <a:rPr lang="ru-RU" b="1" kern="10" dirty="0" smtClean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</a:t>
            </a:r>
            <a:r>
              <a:rPr lang="ru-RU" b="1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Промысел –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  <a:noFill/>
          <a:ln>
            <a:noFill/>
          </a:ln>
        </p:spPr>
        <p:txBody>
          <a:bodyPr/>
          <a:lstStyle/>
          <a:p>
            <a:pPr marL="504000" indent="0">
              <a:spcBef>
                <a:spcPts val="400"/>
              </a:spcBef>
              <a:buNone/>
            </a:pPr>
            <a:r>
              <a:rPr lang="ru-RU" sz="2800" dirty="0" smtClean="0">
                <a:solidFill>
                  <a:srgbClr val="00005C"/>
                </a:solidFill>
              </a:rPr>
              <a:t>Кустарный промысел - производство бытовых изделий ручным способом. </a:t>
            </a:r>
            <a:r>
              <a:rPr lang="ru-RU" sz="2400" i="1" dirty="0" smtClean="0">
                <a:solidFill>
                  <a:srgbClr val="00005C"/>
                </a:solidFill>
              </a:rPr>
              <a:t>(</a:t>
            </a:r>
            <a:r>
              <a:rPr lang="ru-RU" sz="2400" i="1" u="sng" dirty="0" smtClean="0">
                <a:solidFill>
                  <a:srgbClr val="00005C"/>
                </a:solidFill>
              </a:rPr>
              <a:t>Например</a:t>
            </a:r>
            <a:r>
              <a:rPr lang="ru-RU" sz="2400" i="1" dirty="0" smtClean="0">
                <a:solidFill>
                  <a:srgbClr val="00005C"/>
                </a:solidFill>
              </a:rPr>
              <a:t>. Народные кустарные промыслы.)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764704"/>
            <a:ext cx="82809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5633864"/>
            <a:ext cx="8229600" cy="12241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Ожегов С.И.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Толковый словарь русского языка</a:t>
            </a:r>
            <a:endParaRPr kumimoji="0" lang="ru-RU" sz="2400" b="0" i="1" u="none" strike="noStrike" kern="0" cap="none" spc="0" normalizeH="0" baseline="0" noProof="0" dirty="0">
              <a:ln>
                <a:noFill/>
              </a:ln>
              <a:solidFill>
                <a:srgbClr val="00005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4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67544" y="3068960"/>
            <a:ext cx="8229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400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Художественный промысел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изготовление народных художественных изделий.</a:t>
            </a:r>
          </a:p>
          <a:p>
            <a:pPr marL="50400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Например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Народные художественные промыслы. Косторезный художественный промысел.)</a:t>
            </a:r>
          </a:p>
        </p:txBody>
      </p:sp>
    </p:spTree>
    <p:extLst>
      <p:ext uri="{BB962C8B-B14F-4D97-AF65-F5344CB8AC3E}">
        <p14:creationId xmlns="" xmlns:p14="http://schemas.microsoft.com/office/powerpoint/2010/main" val="266861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91680" y="0"/>
            <a:ext cx="57353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Народные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  <a:r>
              <a:rPr lang="ru-RU" sz="2400" b="1" dirty="0">
                <a:solidFill>
                  <a:srgbClr val="CC3300"/>
                </a:solidFill>
              </a:rPr>
              <a:t>промыслы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339752" y="836712"/>
            <a:ext cx="439248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3600" dirty="0" smtClean="0">
                <a:solidFill>
                  <a:srgbClr val="00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Керамика Гжель</a:t>
            </a:r>
            <a:endParaRPr lang="ru-RU" sz="3600" dirty="0">
              <a:solidFill>
                <a:srgbClr val="00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4" descr="Картинка 217 из 8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8DC"/>
              </a:clrFrom>
              <a:clrTo>
                <a:srgbClr val="D3D8DC">
                  <a:alpha val="0"/>
                </a:srgbClr>
              </a:clrTo>
            </a:clrChange>
          </a:blip>
          <a:srcRect t="3858" b="6442"/>
          <a:stretch>
            <a:fillRect/>
          </a:stretch>
        </p:blipFill>
        <p:spPr bwMode="auto">
          <a:xfrm>
            <a:off x="2483768" y="1700808"/>
            <a:ext cx="4104456" cy="4896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5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 descr="3"/>
          <p:cNvSpPr>
            <a:spLocks noChangeArrowheads="1" noChangeShapeType="1" noTextEdit="1"/>
          </p:cNvSpPr>
          <p:nvPr/>
        </p:nvSpPr>
        <p:spPr bwMode="auto">
          <a:xfrm>
            <a:off x="395536" y="1700808"/>
            <a:ext cx="8352928" cy="1582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Искусство  Гжели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Georgia"/>
            </a:endParaRPr>
          </a:p>
        </p:txBody>
      </p:sp>
      <p:pic>
        <p:nvPicPr>
          <p:cNvPr id="2052" name="Picture 6" descr="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0"/>
            <a:ext cx="583264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6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91680" y="0"/>
            <a:ext cx="57353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Народные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  <a:r>
              <a:rPr lang="ru-RU" sz="2400" b="1" dirty="0">
                <a:solidFill>
                  <a:srgbClr val="CC3300"/>
                </a:solidFill>
              </a:rPr>
              <a:t>промыслы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67544" y="1628800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5C"/>
                </a:solidFill>
              </a:rPr>
              <a:t> цвет синий с белым,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2800" dirty="0">
              <a:solidFill>
                <a:srgbClr val="00005C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Гжель и её особенности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852936"/>
            <a:ext cx="3485309" cy="34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893251"/>
            <a:ext cx="3096344" cy="296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7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«Гжель»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Синие цветы по белому небу,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Море цветов голубых,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Кувшины и кружки - быль или небыль?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- Изделия рук золотых.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Синяя сказка - глазам загляденье,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Словно весною капель.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Ласка, забота, тепло и творенье -</a:t>
            </a:r>
            <a:endParaRPr lang="ru-RU" dirty="0" smtClean="0">
              <a:solidFill>
                <a:srgbClr val="00005C"/>
              </a:solidFill>
            </a:endParaRPr>
          </a:p>
          <a:p>
            <a:pPr marL="432000" indent="0">
              <a:spcBef>
                <a:spcPts val="600"/>
              </a:spcBef>
              <a:buNone/>
            </a:pPr>
            <a:r>
              <a:rPr lang="ru-RU" i="1" dirty="0" smtClean="0">
                <a:solidFill>
                  <a:srgbClr val="00005C"/>
                </a:solidFill>
              </a:rPr>
              <a:t>- Русская звонкая Гжель.</a:t>
            </a:r>
            <a:endParaRPr lang="ru-RU" dirty="0">
              <a:solidFill>
                <a:srgbClr val="00005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8356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5C"/>
                </a:solidFill>
                <a:latin typeface="+mn-lt"/>
              </a:rPr>
              <a:t>  8</a:t>
            </a:r>
            <a:endParaRPr lang="ru-RU" sz="2000" b="1" dirty="0">
              <a:solidFill>
                <a:srgbClr val="00005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489</Words>
  <Application>Microsoft Office PowerPoint</Application>
  <PresentationFormat>Экран (4:3)</PresentationFormat>
  <Paragraphs>108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Домашнее  задание</vt:lpstr>
      <vt:lpstr>Продолжая традиции родной старины…</vt:lpstr>
      <vt:lpstr>Слайд 3</vt:lpstr>
      <vt:lpstr>Слайд 4</vt:lpstr>
      <vt:lpstr>Словарь:   Промысел – это</vt:lpstr>
      <vt:lpstr>Слайд 6</vt:lpstr>
      <vt:lpstr>Слайд 7</vt:lpstr>
      <vt:lpstr>Гжель и её особенности</vt:lpstr>
      <vt:lpstr>«Гжель»</vt:lpstr>
      <vt:lpstr>Аркадий Рылов. В голубом просторе. 1918</vt:lpstr>
      <vt:lpstr>«Гжель»</vt:lpstr>
      <vt:lpstr>Гжель и её особенности</vt:lpstr>
      <vt:lpstr>Гжель и её особенности</vt:lpstr>
      <vt:lpstr>Гжельская майолика</vt:lpstr>
      <vt:lpstr>Гжель. Историческая справка</vt:lpstr>
      <vt:lpstr>Посуда и предметы  Гжели</vt:lpstr>
      <vt:lpstr>Современная Гжель</vt:lpstr>
      <vt:lpstr>Закончите предложение…</vt:lpstr>
      <vt:lpstr>Азбука росписи Гжель</vt:lpstr>
      <vt:lpstr>Слайд 20</vt:lpstr>
      <vt:lpstr>Слайд 21</vt:lpstr>
      <vt:lpstr>Слайд 22</vt:lpstr>
      <vt:lpstr>Слайд 23</vt:lpstr>
      <vt:lpstr>Слайд 24</vt:lpstr>
      <vt:lpstr>Слайд 25</vt:lpstr>
      <vt:lpstr>Закончите предложение…</vt:lpstr>
      <vt:lpstr>Спасибо за внимание!</vt:lpstr>
      <vt:lpstr>Продолжая традиции родной старины…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Наталия</cp:lastModifiedBy>
  <cp:revision>131</cp:revision>
  <dcterms:created xsi:type="dcterms:W3CDTF">2007-11-28T05:49:30Z</dcterms:created>
  <dcterms:modified xsi:type="dcterms:W3CDTF">2017-11-29T10:14:41Z</dcterms:modified>
</cp:coreProperties>
</file>