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1"/>
  </p:notesMasterIdLst>
  <p:sldIdLst>
    <p:sldId id="310" r:id="rId2"/>
    <p:sldId id="286" r:id="rId3"/>
    <p:sldId id="282" r:id="rId4"/>
    <p:sldId id="296" r:id="rId5"/>
    <p:sldId id="298" r:id="rId6"/>
    <p:sldId id="281" r:id="rId7"/>
    <p:sldId id="278" r:id="rId8"/>
    <p:sldId id="300" r:id="rId9"/>
    <p:sldId id="264" r:id="rId10"/>
    <p:sldId id="307" r:id="rId11"/>
    <p:sldId id="308" r:id="rId12"/>
    <p:sldId id="294" r:id="rId13"/>
    <p:sldId id="303" r:id="rId14"/>
    <p:sldId id="306" r:id="rId15"/>
    <p:sldId id="289" r:id="rId16"/>
    <p:sldId id="305" r:id="rId17"/>
    <p:sldId id="297" r:id="rId18"/>
    <p:sldId id="287" r:id="rId19"/>
    <p:sldId id="309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без заголовка" id="{1761CAF5-2D2A-410D-B5F3-977BAF9186C1}">
          <p14:sldIdLst>
            <p14:sldId id="260"/>
            <p14:sldId id="279"/>
            <p14:sldId id="278"/>
            <p14:sldId id="277"/>
            <p14:sldId id="261"/>
            <p14:sldId id="263"/>
            <p14:sldId id="274"/>
            <p14:sldId id="270"/>
            <p14:sldId id="273"/>
            <p14:sldId id="264"/>
            <p14:sldId id="265"/>
            <p14:sldId id="276"/>
            <p14:sldId id="266"/>
            <p14:sldId id="27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6600"/>
    <a:srgbClr val="FFFF79"/>
    <a:srgbClr val="FFFF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11" autoAdjust="0"/>
  </p:normalViewPr>
  <p:slideViewPr>
    <p:cSldViewPr>
      <p:cViewPr varScale="1">
        <p:scale>
          <a:sx n="64" d="100"/>
          <a:sy n="64" d="100"/>
        </p:scale>
        <p:origin x="-147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5B2C2-3271-45A0-9E9E-17A60BFE5EC4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107C03-1EB6-449F-BE40-6D0D27185C7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ru-RU" sz="1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Роспись возникла</a:t>
            </a:r>
            <a:r>
              <a:rPr lang="ru-RU" sz="1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на берегу Волги недалеко от Городца.</a:t>
            </a:r>
          </a:p>
          <a:p>
            <a:pPr>
              <a:spcBef>
                <a:spcPts val="1200"/>
              </a:spcBef>
            </a:pPr>
            <a:r>
              <a:rPr lang="ru-RU" sz="1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Золотая хохлома</a:t>
            </a:r>
            <a:r>
              <a:rPr lang="ru-RU" sz="1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называют её в </a:t>
            </a:r>
            <a:r>
              <a:rPr lang="ru-RU" sz="1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народе.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07C03-1EB6-449F-BE40-6D0D27185C73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Разукрашенная посуда создаёт праздник, олицетворяет мечту людей о счастье.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07C03-1EB6-449F-BE40-6D0D27185C73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Разукрашенная посуда создаёт праздник, олицетворяет мечту людей о счастье.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07C03-1EB6-449F-BE40-6D0D27185C73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07C03-1EB6-449F-BE40-6D0D27185C73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2" descr="C:\Users\Наталия\Desktop\Рисунок1.pn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336" cy="6858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650182289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91451336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41939319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09566659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45476938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66984174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0004458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26" name="Picture 2" descr="C:\Users\Наталия\Desktop\Рисунок1.pn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336" cy="6858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385077042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28207888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37627153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82654603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DBAC9-4E8F-4379-B418-E41C98D5099A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91302-A005-4A5E-9872-6B8E9947988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2" descr="C:\Users\Наталия\Desktop\Рисунок1.png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336" cy="6858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689691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53;&#1072;&#1090;&#1072;&#1083;&#1080;&#1103;\Desktop\&#1050;&#1086;&#1085;&#1082;&#1091;&#1088;&#1089;%202021.10.10%20&#1052;&#1086;&#1081;%20&#1083;&#1091;&#1095;&#1096;&#1080;&#1081;%20&#1091;&#1088;&#1086;&#1082;%20&#1087;&#1086;%20&#1060;&#1043;&#1054;&#1057;\&#1059;&#1088;&#1086;&#1082;%20&#1061;&#1086;&#1093;&#1083;&#1086;&#1084;&#1072;\&#1052;&#1091;&#1079;&#1099;&#1082;&#1072;%20Paul%20Mauriat_08.%20Kalinka.mp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64704"/>
            <a:ext cx="7772400" cy="468052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atin typeface="Constantia" pitchFamily="18" charset="0"/>
              </a:rPr>
              <a:t>«Презентация к </a:t>
            </a:r>
            <a:r>
              <a:rPr lang="ru-RU" b="1" i="1" dirty="0" smtClean="0">
                <a:latin typeface="Constantia" pitchFamily="18" charset="0"/>
              </a:rPr>
              <a:t>уроку</a:t>
            </a:r>
            <a:br>
              <a:rPr lang="ru-RU" b="1" i="1" dirty="0" smtClean="0">
                <a:latin typeface="Constantia" pitchFamily="18" charset="0"/>
              </a:rPr>
            </a:br>
            <a:r>
              <a:rPr lang="ru-RU" b="1" i="1" dirty="0" smtClean="0">
                <a:latin typeface="Constantia" pitchFamily="18" charset="0"/>
              </a:rPr>
              <a:t>по </a:t>
            </a:r>
            <a:r>
              <a:rPr lang="ru-RU" b="1" i="1" dirty="0" smtClean="0">
                <a:latin typeface="Constantia" pitchFamily="18" charset="0"/>
              </a:rPr>
              <a:t>учебному предмету </a:t>
            </a:r>
            <a:r>
              <a:rPr lang="ru-RU" b="1" i="1" dirty="0" smtClean="0">
                <a:latin typeface="Constantia" pitchFamily="18" charset="0"/>
              </a:rPr>
              <a:t>«Изобразительное искусство» </a:t>
            </a:r>
            <a:r>
              <a:rPr lang="ru-RU" b="1" i="1" dirty="0" smtClean="0">
                <a:latin typeface="Constantia" pitchFamily="18" charset="0"/>
              </a:rPr>
              <a:t>в </a:t>
            </a:r>
            <a:r>
              <a:rPr lang="ru-RU" b="1" i="1" dirty="0" smtClean="0">
                <a:latin typeface="Constantia" pitchFamily="18" charset="0"/>
              </a:rPr>
              <a:t>5-ом классе</a:t>
            </a:r>
            <a:br>
              <a:rPr lang="ru-RU" b="1" i="1" dirty="0" smtClean="0">
                <a:latin typeface="Constantia" pitchFamily="18" charset="0"/>
              </a:rPr>
            </a:br>
            <a:r>
              <a:rPr lang="ru-RU" b="1" i="1" dirty="0" smtClean="0">
                <a:latin typeface="Constantia" pitchFamily="18" charset="0"/>
              </a:rPr>
              <a:t>на тему</a:t>
            </a:r>
            <a:br>
              <a:rPr lang="ru-RU" b="1" i="1" dirty="0" smtClean="0">
                <a:latin typeface="Constantia" pitchFamily="18" charset="0"/>
              </a:rPr>
            </a:br>
            <a:r>
              <a:rPr lang="ru-RU" b="1" i="1" dirty="0" smtClean="0">
                <a:latin typeface="Constantia" pitchFamily="18" charset="0"/>
              </a:rPr>
              <a:t>«Хохлома. Урок-практикум»</a:t>
            </a:r>
            <a:endParaRPr lang="ru-RU" b="1" dirty="0">
              <a:latin typeface="Constantia" pitchFamily="18" charset="0"/>
            </a:endParaRP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Проверочное задание</a:t>
            </a:r>
            <a:endParaRPr lang="ru-RU" sz="40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69371"/>
          </a:xfrm>
        </p:spPr>
        <p:txBody>
          <a:bodyPr/>
          <a:lstStyle/>
          <a:p>
            <a:pPr>
              <a:spcBef>
                <a:spcPts val="800"/>
              </a:spcBef>
            </a:pPr>
            <a:r>
              <a:rPr lang="ru-RU" dirty="0" smtClean="0">
                <a:solidFill>
                  <a:srgbClr val="003300"/>
                </a:solidFill>
                <a:latin typeface="Constantia" pitchFamily="18" charset="0"/>
              </a:rPr>
              <a:t>Из предложенных вариантов найдите элементы хохломской росписи.</a:t>
            </a:r>
          </a:p>
          <a:p>
            <a:endParaRPr lang="ru-RU" dirty="0">
              <a:latin typeface="Constantia" pitchFamily="18" charset="0"/>
            </a:endParaRPr>
          </a:p>
          <a:p>
            <a:pPr marL="0" indent="0">
              <a:buNone/>
            </a:pPr>
            <a:endParaRPr lang="ru-RU" dirty="0" smtClean="0">
              <a:latin typeface="Constant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01008"/>
            <a:ext cx="3384376" cy="1711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01008"/>
            <a:ext cx="4176464" cy="1708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99592" y="2852936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3300"/>
                </a:solidFill>
                <a:latin typeface="Constantia" pitchFamily="18" charset="0"/>
              </a:rPr>
              <a:t>1</a:t>
            </a:r>
            <a:endParaRPr lang="ru-RU" sz="3200" b="1" dirty="0">
              <a:solidFill>
                <a:srgbClr val="003300"/>
              </a:solidFill>
              <a:latin typeface="Constanti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55976" y="2852936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3300"/>
                </a:solidFill>
                <a:latin typeface="Constantia" pitchFamily="18" charset="0"/>
              </a:rPr>
              <a:t>2</a:t>
            </a:r>
            <a:endParaRPr lang="ru-RU" sz="3200" b="1" dirty="0">
              <a:solidFill>
                <a:srgbClr val="003300"/>
              </a:solidFill>
              <a:latin typeface="Constanti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755576" cy="400110"/>
          </a:xfrm>
          <a:prstGeom prst="rect">
            <a:avLst/>
          </a:prstGeom>
          <a:solidFill>
            <a:srgbClr val="FFFF79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+mn-lt"/>
              </a:rPr>
              <a:t>  8/1</a:t>
            </a:r>
            <a:endParaRPr lang="ru-RU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83477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/>
          <a:lstStyle/>
          <a:p>
            <a:pPr>
              <a:spcBef>
                <a:spcPts val="800"/>
              </a:spcBef>
            </a:pPr>
            <a:r>
              <a:rPr lang="ru-RU" dirty="0" smtClean="0">
                <a:solidFill>
                  <a:srgbClr val="003300"/>
                </a:solidFill>
                <a:latin typeface="Constantia" pitchFamily="18" charset="0"/>
              </a:rPr>
              <a:t>Из предложенных вариантов выберите  посуду с элементами хохломской росписи.</a:t>
            </a:r>
          </a:p>
          <a:p>
            <a:endParaRPr lang="ru-RU" dirty="0">
              <a:latin typeface="CyrillicOld" pitchFamily="2" charset="0"/>
            </a:endParaRPr>
          </a:p>
          <a:p>
            <a:pPr marL="0" indent="0">
              <a:buNone/>
            </a:pPr>
            <a:r>
              <a:rPr lang="ru-RU" dirty="0" smtClean="0"/>
              <a:t>                                                          </a:t>
            </a:r>
          </a:p>
        </p:txBody>
      </p:sp>
      <p:pic>
        <p:nvPicPr>
          <p:cNvPr id="7" name="Picture 2" descr="C:\Users\Igor\Desktop\1856479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23528" y="3429000"/>
            <a:ext cx="2746176" cy="264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356992"/>
            <a:ext cx="2938463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120" r="17681"/>
          <a:stretch>
            <a:fillRect/>
          </a:stretch>
        </p:blipFill>
        <p:spPr bwMode="auto">
          <a:xfrm>
            <a:off x="3059832" y="3356992"/>
            <a:ext cx="2952328" cy="2842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99592" y="2924944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3300"/>
                </a:solidFill>
                <a:latin typeface="Constantia" pitchFamily="18" charset="0"/>
              </a:rPr>
              <a:t>1</a:t>
            </a:r>
            <a:endParaRPr lang="ru-RU" sz="3200" b="1" dirty="0">
              <a:solidFill>
                <a:srgbClr val="003300"/>
              </a:solidFill>
              <a:latin typeface="Constanti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19872" y="2924944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3300"/>
                </a:solidFill>
                <a:latin typeface="Constantia" pitchFamily="18" charset="0"/>
              </a:rPr>
              <a:t>2</a:t>
            </a:r>
            <a:endParaRPr lang="ru-RU" sz="3200" b="1" dirty="0">
              <a:solidFill>
                <a:srgbClr val="003300"/>
              </a:solidFill>
              <a:latin typeface="Constanti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72200" y="2924944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3300"/>
                </a:solidFill>
                <a:latin typeface="Constantia" pitchFamily="18" charset="0"/>
              </a:rPr>
              <a:t>3</a:t>
            </a:r>
            <a:endParaRPr lang="ru-RU" sz="3200" b="1" dirty="0">
              <a:solidFill>
                <a:srgbClr val="003300"/>
              </a:solidFill>
              <a:latin typeface="Constantia" pitchFamily="18" charset="0"/>
            </a:endParaRPr>
          </a:p>
        </p:txBody>
      </p:sp>
      <p:sp>
        <p:nvSpPr>
          <p:cNvPr id="17" name="Заголовок 3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Проверочное задание</a:t>
            </a:r>
            <a:endParaRPr lang="ru-RU" sz="40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0"/>
            <a:ext cx="827584" cy="400110"/>
          </a:xfrm>
          <a:prstGeom prst="rect">
            <a:avLst/>
          </a:prstGeom>
          <a:solidFill>
            <a:srgbClr val="FFFF79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+mn-lt"/>
              </a:rPr>
              <a:t>  8/2</a:t>
            </a:r>
            <a:endParaRPr lang="ru-RU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18515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Современная Хохлома</a:t>
            </a:r>
            <a:endParaRPr lang="ru-RU" sz="4000" b="1" dirty="0">
              <a:ln w="9525">
                <a:noFill/>
                <a:round/>
                <a:headEnd/>
                <a:tailEnd/>
              </a:ln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2416" t="5793" r="31568" b="7423"/>
          <a:stretch>
            <a:fillRect/>
          </a:stretch>
        </p:blipFill>
        <p:spPr bwMode="auto">
          <a:xfrm>
            <a:off x="4099333" y="3962445"/>
            <a:ext cx="5044667" cy="2895555"/>
          </a:xfrm>
          <a:prstGeom prst="rect">
            <a:avLst/>
          </a:prstGeom>
          <a:ln w="38100">
            <a:solidFill>
              <a:schemeClr val="bg1"/>
            </a:solidFill>
          </a:ln>
          <a:effectLst/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1341" t="6144" r="31599" b="7846"/>
          <a:stretch>
            <a:fillRect/>
          </a:stretch>
        </p:blipFill>
        <p:spPr bwMode="auto">
          <a:xfrm>
            <a:off x="0" y="4579951"/>
            <a:ext cx="4067944" cy="22780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907704" y="2011431"/>
            <a:ext cx="3096344" cy="261064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0" y="0"/>
            <a:ext cx="683568" cy="400110"/>
          </a:xfrm>
          <a:prstGeom prst="rect">
            <a:avLst/>
          </a:prstGeom>
          <a:solidFill>
            <a:srgbClr val="FFFF79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+mn-lt"/>
              </a:rPr>
              <a:t>  9</a:t>
            </a:r>
            <a:endParaRPr lang="ru-RU" sz="2000" b="1" dirty="0">
              <a:latin typeface="+mn-lt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148064" y="2276872"/>
            <a:ext cx="3179874" cy="1891564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/>
          <a:srcRect l="16071" r="11607" b="9797"/>
          <a:stretch>
            <a:fillRect/>
          </a:stretch>
        </p:blipFill>
        <p:spPr bwMode="auto">
          <a:xfrm>
            <a:off x="7199784" y="1196752"/>
            <a:ext cx="1944216" cy="161562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/>
          <a:srcRect t="3050" r="18167"/>
          <a:stretch>
            <a:fillRect/>
          </a:stretch>
        </p:blipFill>
        <p:spPr bwMode="auto">
          <a:xfrm>
            <a:off x="0" y="980728"/>
            <a:ext cx="1763688" cy="407707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ln w="38100">
            <a:solidFill>
              <a:schemeClr val="bg1"/>
            </a:solidFill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u="sng" kern="10" dirty="0" smtClean="0">
                <a:ln w="28575">
                  <a:noFill/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Словарь:</a:t>
            </a:r>
            <a:r>
              <a:rPr lang="ru-RU" sz="4000" b="1" kern="10" dirty="0" smtClean="0">
                <a:ln w="28575">
                  <a:noFill/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   Баклуши – это…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600200"/>
            <a:ext cx="7920880" cy="2836912"/>
          </a:xfrm>
          <a:noFill/>
          <a:ln>
            <a:noFill/>
          </a:ln>
        </p:spPr>
        <p:txBody>
          <a:bodyPr>
            <a:normAutofit lnSpcReduction="10000"/>
          </a:bodyPr>
          <a:lstStyle/>
          <a:p>
            <a:pPr marL="342000" indent="0">
              <a:lnSpc>
                <a:spcPct val="110000"/>
              </a:lnSpc>
              <a:spcBef>
                <a:spcPts val="400"/>
              </a:spcBef>
              <a:buNone/>
            </a:pPr>
            <a:r>
              <a:rPr lang="ru-RU" sz="2800" dirty="0" smtClean="0">
                <a:solidFill>
                  <a:srgbClr val="003300"/>
                </a:solidFill>
                <a:latin typeface="Constantia" pitchFamily="18" charset="0"/>
              </a:rPr>
              <a:t>… «деревянная чурка, обрубленная для выделки деревянной посуды – ложек, мисок и прочего».</a:t>
            </a:r>
          </a:p>
          <a:p>
            <a:pPr marL="342000" indent="0">
              <a:lnSpc>
                <a:spcPct val="110000"/>
              </a:lnSpc>
              <a:spcBef>
                <a:spcPts val="400"/>
              </a:spcBef>
              <a:buNone/>
            </a:pPr>
            <a:r>
              <a:rPr lang="ru-RU" sz="2800" dirty="0" smtClean="0">
                <a:solidFill>
                  <a:srgbClr val="003300"/>
                </a:solidFill>
                <a:latin typeface="Constantia" pitchFamily="18" charset="0"/>
              </a:rPr>
              <a:t>«Бить баклуши» </a:t>
            </a:r>
            <a:r>
              <a:rPr lang="ru-RU" sz="2800" kern="10" dirty="0" smtClean="0">
                <a:ln w="28575">
                  <a:noFill/>
                  <a:round/>
                  <a:headEnd/>
                  <a:tailEnd/>
                </a:ln>
                <a:solidFill>
                  <a:srgbClr val="003300"/>
                </a:solidFill>
                <a:latin typeface="Constantia" pitchFamily="18" charset="0"/>
                <a:cs typeface="Times New Roman" pitchFamily="18" charset="0"/>
              </a:rPr>
              <a:t>– </a:t>
            </a:r>
            <a:r>
              <a:rPr lang="ru-RU" sz="2800" dirty="0" smtClean="0">
                <a:solidFill>
                  <a:srgbClr val="003300"/>
                </a:solidFill>
                <a:latin typeface="Constantia" pitchFamily="18" charset="0"/>
              </a:rPr>
              <a:t>т. е. колоть чурбанчики липового дерева в качестве заготовок для мастера-ложкаря.</a:t>
            </a:r>
            <a:endParaRPr lang="ru-RU" sz="2800" i="1" dirty="0" smtClean="0">
              <a:solidFill>
                <a:srgbClr val="003300"/>
              </a:solidFill>
              <a:latin typeface="Constantia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67544" y="764704"/>
            <a:ext cx="828092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/>
            </a:r>
            <a:br>
              <a:rPr kumimoji="0" lang="ru-RU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</a:b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mpact" pitchFamily="34" charset="0"/>
              <a:ea typeface="+mj-ea"/>
              <a:cs typeface="+mj-cs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2771800" y="4437112"/>
            <a:ext cx="5616624" cy="115212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onstantia" pitchFamily="18" charset="0"/>
                <a:cs typeface="Times New Roman" pitchFamily="18" charset="0"/>
              </a:rPr>
              <a:t>Макс Фасмер. Этимологический словарь русского языка</a:t>
            </a:r>
            <a:endParaRPr kumimoji="0" lang="ru-RU" sz="2800" b="0" i="1" u="none" strike="noStrike" kern="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Constantia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683568" cy="400110"/>
          </a:xfrm>
          <a:prstGeom prst="rect">
            <a:avLst/>
          </a:prstGeom>
          <a:solidFill>
            <a:srgbClr val="FFFF79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 10</a:t>
            </a:r>
            <a:endParaRPr lang="ru-RU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86124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Содержимое 39" descr="Хохлома Выполнение 07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1640" y="1196752"/>
            <a:ext cx="3960440" cy="4687126"/>
          </a:xfrm>
        </p:spPr>
      </p:pic>
      <p:sp>
        <p:nvSpPr>
          <p:cNvPr id="32" name="TextBox 31"/>
          <p:cNvSpPr txBox="1"/>
          <p:nvPr/>
        </p:nvSpPr>
        <p:spPr>
          <a:xfrm>
            <a:off x="0" y="0"/>
            <a:ext cx="683568" cy="400110"/>
          </a:xfrm>
          <a:prstGeom prst="rect">
            <a:avLst/>
          </a:prstGeom>
          <a:solidFill>
            <a:srgbClr val="FFFF79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+mn-lt"/>
              </a:rPr>
              <a:t> 11</a:t>
            </a:r>
            <a:endParaRPr lang="ru-RU" sz="2000" b="1" dirty="0">
              <a:latin typeface="+mn-lt"/>
            </a:endParaRPr>
          </a:p>
        </p:txBody>
      </p:sp>
      <p:pic>
        <p:nvPicPr>
          <p:cNvPr id="37" name="Содержимое 36" descr="Хохлома Выполнение 0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55113" r="5521" b="50792"/>
          <a:stretch>
            <a:fillRect/>
          </a:stretch>
        </p:blipFill>
        <p:spPr>
          <a:xfrm>
            <a:off x="6156176" y="836712"/>
            <a:ext cx="2160240" cy="2700300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Творческая работа</a:t>
            </a:r>
            <a:endParaRPr lang="ru-RU" dirty="0">
              <a:solidFill>
                <a:srgbClr val="003300"/>
              </a:solidFill>
            </a:endParaRPr>
          </a:p>
        </p:txBody>
      </p:sp>
      <p:pic>
        <p:nvPicPr>
          <p:cNvPr id="7" name="Содержимое 36" descr="Хохлома Выполнение 05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3356992"/>
            <a:ext cx="2146189" cy="2976048"/>
          </a:xfrm>
          <a:prstGeom prst="rect">
            <a:avLst/>
          </a:prstGeom>
        </p:spPr>
      </p:pic>
      <p:pic>
        <p:nvPicPr>
          <p:cNvPr id="9" name="Содержимое 36" descr="Хохлома Выполнение 05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32040" y="2492896"/>
            <a:ext cx="2304256" cy="3456384"/>
          </a:xfrm>
          <a:prstGeom prst="rect">
            <a:avLst/>
          </a:prstGeom>
        </p:spPr>
      </p:pic>
      <p:pic>
        <p:nvPicPr>
          <p:cNvPr id="8" name="Содержимое 36" descr="Хохлома Выполнение 05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32240" y="3212976"/>
            <a:ext cx="2128958" cy="34329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983477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Закончите предложение…</a:t>
            </a:r>
            <a:endParaRPr lang="ru-RU" sz="400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600200"/>
            <a:ext cx="7848872" cy="4525963"/>
          </a:xfrm>
          <a:noFill/>
          <a:ln>
            <a:noFill/>
          </a:ln>
        </p:spPr>
        <p:txBody>
          <a:bodyPr/>
          <a:lstStyle/>
          <a:p>
            <a:pPr>
              <a:spcBef>
                <a:spcPts val="1400"/>
              </a:spcBef>
            </a:pPr>
            <a:r>
              <a:rPr lang="ru-RU" dirty="0" smtClean="0">
                <a:solidFill>
                  <a:srgbClr val="003300"/>
                </a:solidFill>
                <a:latin typeface="Constantia" pitchFamily="18" charset="0"/>
                <a:cs typeface="Times New Roman" pitchFamily="18" charset="0"/>
              </a:rPr>
              <a:t>Сегодня на уроке я узнал (узнала)…</a:t>
            </a:r>
          </a:p>
          <a:p>
            <a:pPr>
              <a:spcBef>
                <a:spcPts val="1400"/>
              </a:spcBef>
            </a:pPr>
            <a:r>
              <a:rPr lang="ru-RU" dirty="0" smtClean="0">
                <a:solidFill>
                  <a:srgbClr val="003200"/>
                </a:solidFill>
                <a:latin typeface="Constantia" pitchFamily="18" charset="0"/>
                <a:cs typeface="Times New Roman" pitchFamily="18" charset="0"/>
              </a:rPr>
              <a:t>Сегодня на уроке я научился (научилась)…</a:t>
            </a:r>
          </a:p>
          <a:p>
            <a:pPr lvl="0">
              <a:spcBef>
                <a:spcPts val="1400"/>
              </a:spcBef>
            </a:pPr>
            <a:r>
              <a:rPr lang="ru-RU" dirty="0" smtClean="0">
                <a:solidFill>
                  <a:srgbClr val="003200"/>
                </a:solidFill>
                <a:latin typeface="Constantia" pitchFamily="18" charset="0"/>
                <a:cs typeface="Times New Roman" pitchFamily="18" charset="0"/>
              </a:rPr>
              <a:t>Сегодня на уроке мне было трудно…</a:t>
            </a:r>
          </a:p>
          <a:p>
            <a:pPr>
              <a:spcBef>
                <a:spcPts val="1400"/>
              </a:spcBef>
            </a:pPr>
            <a:r>
              <a:rPr lang="ru-RU" dirty="0" smtClean="0">
                <a:solidFill>
                  <a:srgbClr val="003200"/>
                </a:solidFill>
                <a:latin typeface="Constantia" pitchFamily="18" charset="0"/>
                <a:cs typeface="Times New Roman" pitchFamily="18" charset="0"/>
              </a:rPr>
              <a:t>Сегодня на уроке мне понравилось…</a:t>
            </a:r>
          </a:p>
        </p:txBody>
      </p:sp>
      <p:sp>
        <p:nvSpPr>
          <p:cNvPr id="6" name="WordArt 12"/>
          <p:cNvSpPr>
            <a:spLocks noChangeArrowheads="1" noChangeShapeType="1" noTextEdit="1"/>
          </p:cNvSpPr>
          <p:nvPr/>
        </p:nvSpPr>
        <p:spPr bwMode="auto">
          <a:xfrm>
            <a:off x="251520" y="404664"/>
            <a:ext cx="8568952" cy="8214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 dirty="0">
              <a:ln w="28575">
                <a:noFill/>
                <a:round/>
                <a:headEnd/>
                <a:tailEnd/>
              </a:ln>
              <a:solidFill>
                <a:srgbClr val="00007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683568" cy="400110"/>
          </a:xfrm>
          <a:prstGeom prst="rect">
            <a:avLst/>
          </a:prstGeom>
          <a:solidFill>
            <a:srgbClr val="FFFF79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+mn-lt"/>
              </a:rPr>
              <a:t> 12</a:t>
            </a:r>
            <a:endParaRPr lang="ru-RU" sz="2000" b="1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11265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844824"/>
            <a:ext cx="8352928" cy="1944215"/>
          </a:xfrm>
        </p:spPr>
        <p:txBody>
          <a:bodyPr>
            <a:prstTxWarp prst="textDeflateBottom">
              <a:avLst>
                <a:gd name="adj" fmla="val 72033"/>
              </a:avLst>
            </a:prstTxWarp>
            <a:normAutofit fontScale="90000"/>
          </a:bodyPr>
          <a:lstStyle/>
          <a:p>
            <a:r>
              <a:rPr lang="ru-RU" sz="6600" b="1" dirty="0" smtClean="0">
                <a:ln w="6350">
                  <a:solidFill>
                    <a:srgbClr val="003A00"/>
                  </a:solidFill>
                </a:ln>
                <a:solidFill>
                  <a:srgbClr val="E20000"/>
                </a:solidFill>
                <a:effectLst/>
                <a:latin typeface="Constantia" pitchFamily="18" charset="0"/>
                <a:cs typeface="Times New Roman" pitchFamily="18" charset="0"/>
              </a:rPr>
              <a:t>Продолжая традиции родной старины…</a:t>
            </a:r>
            <a:endParaRPr lang="ru-RU" sz="6600" b="1" dirty="0">
              <a:ln w="6350">
                <a:solidFill>
                  <a:srgbClr val="003A00"/>
                </a:solidFill>
              </a:ln>
              <a:solidFill>
                <a:srgbClr val="E20000"/>
              </a:solidFill>
              <a:effectLst/>
              <a:latin typeface="Constantia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Наталия\Desktop\Урок 13 Хохлома\Урок 13 Изображения к уроку Хохлома\Хохлома 4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90478" y="980728"/>
            <a:ext cx="8257988" cy="496855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683568" cy="400110"/>
          </a:xfrm>
          <a:prstGeom prst="rect">
            <a:avLst/>
          </a:prstGeom>
          <a:solidFill>
            <a:srgbClr val="FFFF79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+mn-lt"/>
              </a:rPr>
              <a:t> 13</a:t>
            </a:r>
            <a:endParaRPr lang="ru-RU" sz="2000" b="1" dirty="0">
              <a:latin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Домашнее задание: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755576" y="1484784"/>
            <a:ext cx="7704856" cy="4641379"/>
          </a:xfrm>
        </p:spPr>
        <p:txBody>
          <a:bodyPr>
            <a:noAutofit/>
          </a:bodyPr>
          <a:lstStyle/>
          <a:p>
            <a:pPr marL="342000" indent="-342000">
              <a:spcBef>
                <a:spcPts val="400"/>
              </a:spcBef>
              <a:buClr>
                <a:srgbClr val="003300"/>
              </a:buClr>
              <a:buFont typeface="+mj-lt"/>
              <a:buAutoNum type="arabicPeriod"/>
            </a:pPr>
            <a:r>
              <a:rPr lang="ru-RU" b="1" dirty="0" smtClean="0">
                <a:solidFill>
                  <a:srgbClr val="003300"/>
                </a:solidFill>
                <a:effectLst/>
                <a:latin typeface="Constantia" pitchFamily="18" charset="0"/>
                <a:cs typeface="Times New Roman" pitchFamily="18" charset="0"/>
              </a:rPr>
              <a:t>Закончить роспись новогодней игрушки или открытки </a:t>
            </a:r>
            <a:r>
              <a:rPr lang="ru-RU" b="1" dirty="0" smtClean="0">
                <a:solidFill>
                  <a:srgbClr val="003300"/>
                </a:solidFill>
                <a:latin typeface="Constantia" pitchFamily="18" charset="0"/>
                <a:cs typeface="Times New Roman" pitchFamily="18" charset="0"/>
              </a:rPr>
              <a:t>в цвете</a:t>
            </a:r>
            <a:r>
              <a:rPr lang="ru-RU" dirty="0" smtClean="0">
                <a:solidFill>
                  <a:srgbClr val="003300"/>
                </a:solidFill>
                <a:effectLst/>
                <a:latin typeface="Constantia" pitchFamily="18" charset="0"/>
                <a:cs typeface="Times New Roman" pitchFamily="18" charset="0"/>
              </a:rPr>
              <a:t>, используя основные декоративные элементы хохломской росписи.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683568" cy="400110"/>
          </a:xfrm>
          <a:prstGeom prst="rect">
            <a:avLst/>
          </a:prstGeom>
          <a:solidFill>
            <a:srgbClr val="FFFF79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+mn-lt"/>
              </a:rPr>
              <a:t> 14</a:t>
            </a:r>
            <a:endParaRPr lang="ru-RU" sz="2000" b="1" dirty="0">
              <a:latin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Спасибо за внимание!</a:t>
            </a:r>
            <a:endParaRPr lang="ru-RU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683568" cy="400110"/>
          </a:xfrm>
          <a:prstGeom prst="rect">
            <a:avLst/>
          </a:prstGeom>
          <a:solidFill>
            <a:srgbClr val="FFFF79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+mn-lt"/>
              </a:rPr>
              <a:t> 15</a:t>
            </a:r>
            <a:endParaRPr lang="ru-RU" sz="2000" b="1" dirty="0">
              <a:latin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844824"/>
            <a:ext cx="8352928" cy="1944215"/>
          </a:xfrm>
        </p:spPr>
        <p:txBody>
          <a:bodyPr>
            <a:prstTxWarp prst="textDeflateBottom">
              <a:avLst>
                <a:gd name="adj" fmla="val 72033"/>
              </a:avLst>
            </a:prstTxWarp>
            <a:normAutofit fontScale="90000"/>
          </a:bodyPr>
          <a:lstStyle/>
          <a:p>
            <a:r>
              <a:rPr lang="ru-RU" sz="6600" b="1" dirty="0" smtClean="0">
                <a:ln w="6350">
                  <a:solidFill>
                    <a:srgbClr val="003A00"/>
                  </a:solidFill>
                </a:ln>
                <a:solidFill>
                  <a:srgbClr val="E20000"/>
                </a:solidFill>
                <a:effectLst/>
                <a:latin typeface="Constantia" pitchFamily="18" charset="0"/>
                <a:cs typeface="Times New Roman" pitchFamily="18" charset="0"/>
              </a:rPr>
              <a:t>Продолжая традиции родной старины…</a:t>
            </a:r>
            <a:endParaRPr lang="ru-RU" sz="6600" b="1" dirty="0">
              <a:ln w="6350">
                <a:solidFill>
                  <a:srgbClr val="003A00"/>
                </a:solidFill>
              </a:ln>
              <a:solidFill>
                <a:srgbClr val="E20000"/>
              </a:solidFill>
              <a:effectLst/>
              <a:latin typeface="Constantia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683568" cy="400110"/>
          </a:xfrm>
          <a:prstGeom prst="rect">
            <a:avLst/>
          </a:prstGeom>
          <a:solidFill>
            <a:srgbClr val="FFFF79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005C"/>
                </a:solidFill>
                <a:latin typeface="+mn-lt"/>
              </a:rPr>
              <a:t>   </a:t>
            </a:r>
            <a:endParaRPr lang="ru-RU" sz="2000" b="1" dirty="0">
              <a:solidFill>
                <a:srgbClr val="00005C"/>
              </a:solidFill>
              <a:latin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844824"/>
            <a:ext cx="8352928" cy="1944215"/>
          </a:xfrm>
        </p:spPr>
        <p:txBody>
          <a:bodyPr>
            <a:prstTxWarp prst="textDeflateBottom">
              <a:avLst>
                <a:gd name="adj" fmla="val 72033"/>
              </a:avLst>
            </a:prstTxWarp>
            <a:normAutofit fontScale="90000"/>
          </a:bodyPr>
          <a:lstStyle/>
          <a:p>
            <a:r>
              <a:rPr lang="ru-RU" sz="6600" b="1" dirty="0" smtClean="0">
                <a:ln w="6350">
                  <a:solidFill>
                    <a:srgbClr val="003A00"/>
                  </a:solidFill>
                </a:ln>
                <a:solidFill>
                  <a:srgbClr val="E20000"/>
                </a:solidFill>
                <a:effectLst/>
                <a:latin typeface="Constantia" pitchFamily="18" charset="0"/>
                <a:cs typeface="Times New Roman" pitchFamily="18" charset="0"/>
              </a:rPr>
              <a:t>Продолжая традиции родной старины…</a:t>
            </a:r>
            <a:endParaRPr lang="ru-RU" sz="6600" b="1" dirty="0">
              <a:ln w="6350">
                <a:solidFill>
                  <a:srgbClr val="003A00"/>
                </a:solidFill>
              </a:ln>
              <a:solidFill>
                <a:srgbClr val="E20000"/>
              </a:solidFill>
              <a:effectLst/>
              <a:latin typeface="Constantia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683568" cy="400110"/>
          </a:xfrm>
          <a:prstGeom prst="rect">
            <a:avLst/>
          </a:prstGeom>
          <a:solidFill>
            <a:srgbClr val="FFFF79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005C"/>
                </a:solidFill>
                <a:latin typeface="+mn-lt"/>
              </a:rPr>
              <a:t>   </a:t>
            </a:r>
            <a:endParaRPr lang="ru-RU" sz="2000" b="1" dirty="0">
              <a:solidFill>
                <a:srgbClr val="00005C"/>
              </a:solidFill>
              <a:latin typeface="+mn-lt"/>
            </a:endParaRPr>
          </a:p>
        </p:txBody>
      </p:sp>
      <p:pic>
        <p:nvPicPr>
          <p:cNvPr id="6" name="Музыка Paul Mauriat_08. Kalink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23528" y="623731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18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683568" y="1628800"/>
            <a:ext cx="7772400" cy="1470025"/>
          </a:xfrm>
          <a:prstGeom prst="rect">
            <a:avLst/>
          </a:prstGeom>
        </p:spPr>
        <p:txBody>
          <a:bodyPr vert="horz" lIns="91440" tIns="45720" rIns="91440" bIns="45720" numCol="1" rtlCol="0" anchor="ctr">
            <a:prstTxWarp prst="textDeflateBottom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solidFill>
                    <a:srgbClr val="0033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j-ea"/>
                <a:cs typeface="+mj-cs"/>
              </a:rPr>
              <a:t>Хохлома</a:t>
            </a:r>
            <a:endParaRPr kumimoji="0" lang="ru-RU" sz="4400" b="1" i="0" u="none" strike="noStrike" kern="1200" cap="none" spc="0" normalizeH="0" baseline="0" noProof="0" dirty="0">
              <a:ln>
                <a:solidFill>
                  <a:srgbClr val="003300"/>
                </a:solidFill>
              </a:ln>
              <a:solidFill>
                <a:srgbClr val="FF0000"/>
              </a:solidFill>
              <a:effectLst/>
              <a:uLnTx/>
              <a:uFillTx/>
              <a:latin typeface="Constantia" pitchFamily="18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683568" cy="400110"/>
          </a:xfrm>
          <a:prstGeom prst="rect">
            <a:avLst/>
          </a:prstGeom>
          <a:solidFill>
            <a:srgbClr val="FFFF79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+mn-lt"/>
              </a:rPr>
              <a:t>  2</a:t>
            </a:r>
            <a:endParaRPr lang="ru-RU" sz="2000" b="1" dirty="0">
              <a:latin typeface="+mn-lt"/>
            </a:endParaRPr>
          </a:p>
        </p:txBody>
      </p:sp>
      <p:pic>
        <p:nvPicPr>
          <p:cNvPr id="10" name="Picture 2" descr="C:\Users\Наталия\Desktop\Урок 13 Хохлома\Урок 13 Изображения к уроку Хохлома\Хохлома 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059832" y="2780928"/>
            <a:ext cx="3096344" cy="315895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8273854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z="4000" b="1" u="sng" kern="10" dirty="0" smtClean="0">
                <a:ln w="28575">
                  <a:noFill/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Словарь:</a:t>
            </a:r>
            <a:r>
              <a:rPr lang="ru-RU" sz="4000" b="1" kern="10" dirty="0" smtClean="0">
                <a:ln w="28575">
                  <a:noFill/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Times New Roman" pitchFamily="18" charset="0"/>
              </a:rPr>
              <a:t>   Промысел – это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556792"/>
            <a:ext cx="8064896" cy="2448272"/>
          </a:xfrm>
          <a:noFill/>
          <a:ln>
            <a:noFill/>
          </a:ln>
        </p:spPr>
        <p:txBody>
          <a:bodyPr>
            <a:normAutofit/>
          </a:bodyPr>
          <a:lstStyle/>
          <a:p>
            <a:pPr marL="504000" indent="0">
              <a:spcBef>
                <a:spcPts val="400"/>
              </a:spcBef>
              <a:buNone/>
            </a:pPr>
            <a:r>
              <a:rPr lang="ru-RU" sz="2800" b="1" dirty="0" smtClean="0">
                <a:solidFill>
                  <a:srgbClr val="003300"/>
                </a:solidFill>
                <a:latin typeface="Constantia" pitchFamily="18" charset="0"/>
                <a:cs typeface="Times New Roman" pitchFamily="18" charset="0"/>
              </a:rPr>
              <a:t>Промысел – </a:t>
            </a:r>
            <a:r>
              <a:rPr lang="ru-RU" sz="2800" dirty="0" smtClean="0">
                <a:solidFill>
                  <a:srgbClr val="003300"/>
                </a:solidFill>
                <a:latin typeface="Constantia" pitchFamily="18" charset="0"/>
                <a:cs typeface="Times New Roman" pitchFamily="18" charset="0"/>
              </a:rPr>
              <a:t>Добывание чего-нибудь, добыча, охота.</a:t>
            </a:r>
            <a:endParaRPr lang="ru-RU" sz="2800" b="1" dirty="0" smtClean="0">
              <a:solidFill>
                <a:srgbClr val="003300"/>
              </a:solidFill>
              <a:latin typeface="Constantia" pitchFamily="18" charset="0"/>
              <a:cs typeface="Times New Roman" pitchFamily="18" charset="0"/>
            </a:endParaRPr>
          </a:p>
          <a:p>
            <a:pPr marL="504000" indent="0">
              <a:spcBef>
                <a:spcPts val="400"/>
              </a:spcBef>
              <a:buNone/>
            </a:pPr>
            <a:r>
              <a:rPr lang="ru-RU" sz="2800" b="1" dirty="0" smtClean="0">
                <a:solidFill>
                  <a:srgbClr val="003300"/>
                </a:solidFill>
                <a:latin typeface="Constantia" pitchFamily="18" charset="0"/>
                <a:cs typeface="Times New Roman" pitchFamily="18" charset="0"/>
              </a:rPr>
              <a:t>Кустарный промысел </a:t>
            </a:r>
            <a:r>
              <a:rPr lang="ru-RU" sz="2800" dirty="0" smtClean="0">
                <a:solidFill>
                  <a:srgbClr val="003300"/>
                </a:solidFill>
                <a:latin typeface="Constantia" pitchFamily="18" charset="0"/>
                <a:cs typeface="Times New Roman" pitchFamily="18" charset="0"/>
              </a:rPr>
              <a:t>- производство бытовых изделий ручным способом. </a:t>
            </a:r>
            <a:r>
              <a:rPr lang="ru-RU" sz="2400" i="1" dirty="0" smtClean="0">
                <a:solidFill>
                  <a:srgbClr val="003300"/>
                </a:solidFill>
                <a:latin typeface="Constantia" pitchFamily="18" charset="0"/>
                <a:cs typeface="Times New Roman" pitchFamily="18" charset="0"/>
              </a:rPr>
              <a:t>(</a:t>
            </a:r>
            <a:r>
              <a:rPr lang="ru-RU" sz="2400" i="1" u="sng" dirty="0" smtClean="0">
                <a:solidFill>
                  <a:srgbClr val="003300"/>
                </a:solidFill>
                <a:latin typeface="Constantia" pitchFamily="18" charset="0"/>
                <a:cs typeface="Times New Roman" pitchFamily="18" charset="0"/>
              </a:rPr>
              <a:t>Например</a:t>
            </a:r>
            <a:r>
              <a:rPr lang="ru-RU" sz="2400" i="1" dirty="0" smtClean="0">
                <a:solidFill>
                  <a:srgbClr val="003300"/>
                </a:solidFill>
                <a:latin typeface="Constantia" pitchFamily="18" charset="0"/>
                <a:cs typeface="Times New Roman" pitchFamily="18" charset="0"/>
              </a:rPr>
              <a:t>. Народные кустарные промыслы.)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67544" y="764704"/>
            <a:ext cx="828092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/>
            </a:r>
            <a:br>
              <a:rPr kumimoji="0" lang="ru-RU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</a:b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mpact" pitchFamily="34" charset="0"/>
              <a:ea typeface="+mj-ea"/>
              <a:cs typeface="+mj-cs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67544" y="5733256"/>
            <a:ext cx="8064896" cy="86409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onstantia" pitchFamily="18" charset="0"/>
                <a:cs typeface="Times New Roman" pitchFamily="18" charset="0"/>
              </a:rPr>
              <a:t>Ожегов С.И. Толковый словарь русского языка</a:t>
            </a:r>
            <a:endParaRPr kumimoji="0" lang="ru-RU" sz="2400" b="0" i="1" u="none" strike="noStrike" kern="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Constantia" pitchFamily="18" charset="0"/>
              <a:cs typeface="Times New Roman" pitchFamily="18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 bwMode="auto">
          <a:xfrm>
            <a:off x="467544" y="3789040"/>
            <a:ext cx="806489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04000" marR="0" lvl="0" indent="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onstantia" pitchFamily="18" charset="0"/>
                <a:cs typeface="Times New Roman" pitchFamily="18" charset="0"/>
              </a:rPr>
              <a:t>Художественный промысел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onstantia" pitchFamily="18" charset="0"/>
                <a:cs typeface="Times New Roman" pitchFamily="18" charset="0"/>
              </a:rPr>
              <a:t> - изготовление народных художественных изделий. </a:t>
            </a:r>
            <a:r>
              <a:rPr kumimoji="0" lang="ru-RU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onstantia" pitchFamily="18" charset="0"/>
                <a:cs typeface="Times New Roman" pitchFamily="18" charset="0"/>
              </a:rPr>
              <a:t>(</a:t>
            </a:r>
            <a:r>
              <a:rPr kumimoji="0" lang="ru-RU" sz="2400" b="0" i="1" u="sng" strike="noStrike" kern="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onstantia" pitchFamily="18" charset="0"/>
                <a:cs typeface="Times New Roman" pitchFamily="18" charset="0"/>
              </a:rPr>
              <a:t>Например</a:t>
            </a:r>
            <a:r>
              <a:rPr kumimoji="0" lang="ru-RU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onstantia" pitchFamily="18" charset="0"/>
                <a:cs typeface="Times New Roman" pitchFamily="18" charset="0"/>
              </a:rPr>
              <a:t>. Народные художественные промыслы.)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683568" cy="400110"/>
          </a:xfrm>
          <a:prstGeom prst="rect">
            <a:avLst/>
          </a:prstGeom>
          <a:solidFill>
            <a:srgbClr val="FFFF79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+mn-lt"/>
              </a:rPr>
              <a:t>  3</a:t>
            </a:r>
            <a:endParaRPr lang="ru-RU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86124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/>
      <p:bldP spid="1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Родина Хохломы</a:t>
            </a:r>
            <a:endParaRPr lang="ru-RU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6" name="Содержимое 5" descr="Коверинский район на карте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5143" y="1628800"/>
            <a:ext cx="4258191" cy="4536504"/>
          </a:xfrm>
        </p:spPr>
      </p:pic>
      <p:pic>
        <p:nvPicPr>
          <p:cNvPr id="7" name="Содержимое 6" descr="Герб Ковернинского района Нижегородской области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64088" y="1700808"/>
            <a:ext cx="2399928" cy="4463866"/>
          </a:xfrm>
        </p:spPr>
      </p:pic>
      <p:sp>
        <p:nvSpPr>
          <p:cNvPr id="5" name="TextBox 4"/>
          <p:cNvSpPr txBox="1"/>
          <p:nvPr/>
        </p:nvSpPr>
        <p:spPr>
          <a:xfrm>
            <a:off x="0" y="0"/>
            <a:ext cx="683568" cy="400110"/>
          </a:xfrm>
          <a:prstGeom prst="rect">
            <a:avLst/>
          </a:prstGeom>
          <a:solidFill>
            <a:srgbClr val="FFFF79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+mn-lt"/>
              </a:rPr>
              <a:t>  4</a:t>
            </a:r>
            <a:endParaRPr lang="ru-RU" sz="2000" b="1" dirty="0"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1196752"/>
            <a:ext cx="42484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Ковернинский</a:t>
            </a:r>
            <a:r>
              <a:rPr lang="ru-RU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район на  карте</a:t>
            </a:r>
            <a:endParaRPr lang="ru-RU" sz="2800" dirty="0">
              <a:solidFill>
                <a:srgbClr val="0033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932040" y="1196752"/>
            <a:ext cx="3240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Герб</a:t>
            </a:r>
            <a:endParaRPr lang="ru-RU" sz="2800" dirty="0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Хохлома</a:t>
            </a:r>
            <a:endParaRPr lang="ru-RU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740224" cy="4525963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</a:pPr>
            <a:r>
              <a:rPr lang="ru-RU" b="1" dirty="0" smtClean="0">
                <a:solidFill>
                  <a:srgbClr val="003300"/>
                </a:solidFill>
                <a:latin typeface="Constantia" pitchFamily="18" charset="0"/>
              </a:rPr>
              <a:t>Хохлома</a:t>
            </a:r>
            <a:r>
              <a:rPr lang="ru-RU" dirty="0" smtClean="0">
                <a:solidFill>
                  <a:srgbClr val="003300"/>
                </a:solidFill>
                <a:latin typeface="Constantia" pitchFamily="18" charset="0"/>
              </a:rPr>
              <a:t> — старинный русский народный промысел </a:t>
            </a:r>
            <a:r>
              <a:rPr lang="ru-RU" b="1" dirty="0" smtClean="0">
                <a:solidFill>
                  <a:srgbClr val="003300"/>
                </a:solidFill>
                <a:latin typeface="Constantia" pitchFamily="18" charset="0"/>
                <a:cs typeface="Times New Roman" pitchFamily="18" charset="0"/>
              </a:rPr>
              <a:t>росписи по дереву</a:t>
            </a:r>
            <a:r>
              <a:rPr lang="ru-RU" dirty="0" smtClean="0">
                <a:solidFill>
                  <a:srgbClr val="003300"/>
                </a:solidFill>
                <a:latin typeface="Constantia" pitchFamily="18" charset="0"/>
              </a:rPr>
              <a:t>.</a:t>
            </a:r>
            <a:endParaRPr lang="ru-RU" dirty="0">
              <a:solidFill>
                <a:srgbClr val="003300"/>
              </a:solidFill>
              <a:latin typeface="Constant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683568" cy="400110"/>
          </a:xfrm>
          <a:prstGeom prst="rect">
            <a:avLst/>
          </a:prstGeom>
          <a:solidFill>
            <a:srgbClr val="FFFF79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+mn-lt"/>
              </a:rPr>
              <a:t>  5</a:t>
            </a:r>
            <a:endParaRPr lang="ru-RU" sz="2000" b="1" dirty="0">
              <a:latin typeface="+mn-lt"/>
            </a:endParaRPr>
          </a:p>
        </p:txBody>
      </p:sp>
      <p:pic>
        <p:nvPicPr>
          <p:cNvPr id="14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509" r="13907"/>
          <a:stretch>
            <a:fillRect/>
          </a:stretch>
        </p:blipFill>
        <p:spPr bwMode="auto">
          <a:xfrm>
            <a:off x="755576" y="1412776"/>
            <a:ext cx="1665513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 descr="C:\Users\Igor\Desktop\уткаjp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77072"/>
            <a:ext cx="3652054" cy="22351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Igor\Desktop\посуда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6585">
            <a:off x="1852636" y="3143479"/>
            <a:ext cx="2984189" cy="31020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одержимое 1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98525" indent="-457200">
              <a:spcBef>
                <a:spcPts val="0"/>
              </a:spcBef>
              <a:tabLst>
                <a:tab pos="900113" algn="l"/>
              </a:tabLst>
            </a:pPr>
            <a:r>
              <a:rPr lang="ru-RU" dirty="0" smtClean="0">
                <a:solidFill>
                  <a:srgbClr val="003300"/>
                </a:solidFill>
                <a:latin typeface="Constantia" pitchFamily="18" charset="0"/>
                <a:ea typeface="Times New Roman"/>
                <a:cs typeface="Times New Roman"/>
              </a:rPr>
              <a:t>Ветка плавно изогнулась,</a:t>
            </a:r>
          </a:p>
          <a:p>
            <a:pPr marL="898525" indent="0">
              <a:spcBef>
                <a:spcPts val="0"/>
              </a:spcBef>
              <a:buNone/>
              <a:tabLst>
                <a:tab pos="900113" algn="l"/>
              </a:tabLst>
            </a:pPr>
            <a:r>
              <a:rPr lang="ru-RU" dirty="0" smtClean="0">
                <a:solidFill>
                  <a:srgbClr val="003300"/>
                </a:solidFill>
                <a:latin typeface="Constantia" pitchFamily="18" charset="0"/>
                <a:ea typeface="Times New Roman"/>
                <a:cs typeface="Times New Roman"/>
              </a:rPr>
              <a:t>и колечком завернулась. </a:t>
            </a:r>
          </a:p>
          <a:p>
            <a:pPr marL="898525" indent="0">
              <a:spcBef>
                <a:spcPts val="800"/>
              </a:spcBef>
              <a:buNone/>
              <a:tabLst>
                <a:tab pos="900113" algn="l"/>
              </a:tabLst>
            </a:pPr>
            <a:r>
              <a:rPr lang="ru-RU" dirty="0" smtClean="0">
                <a:solidFill>
                  <a:srgbClr val="003300"/>
                </a:solidFill>
                <a:latin typeface="Constantia" pitchFamily="18" charset="0"/>
                <a:ea typeface="Times New Roman"/>
                <a:cs typeface="Times New Roman"/>
              </a:rPr>
              <a:t>Рядом с листиком трёхпалым, </a:t>
            </a:r>
            <a:br>
              <a:rPr lang="ru-RU" dirty="0" smtClean="0">
                <a:solidFill>
                  <a:srgbClr val="003300"/>
                </a:solidFill>
                <a:latin typeface="Constantia" pitchFamily="18" charset="0"/>
                <a:ea typeface="Times New Roman"/>
                <a:cs typeface="Times New Roman"/>
              </a:rPr>
            </a:br>
            <a:r>
              <a:rPr lang="ru-RU" dirty="0" smtClean="0">
                <a:solidFill>
                  <a:srgbClr val="003300"/>
                </a:solidFill>
                <a:latin typeface="Constantia" pitchFamily="18" charset="0"/>
                <a:ea typeface="Times New Roman"/>
                <a:cs typeface="Times New Roman"/>
              </a:rPr>
              <a:t>земляника цветом алым</a:t>
            </a:r>
          </a:p>
          <a:p>
            <a:pPr marL="898525" indent="0">
              <a:spcBef>
                <a:spcPts val="800"/>
              </a:spcBef>
              <a:buNone/>
              <a:tabLst>
                <a:tab pos="900113" algn="l"/>
              </a:tabLst>
            </a:pPr>
            <a:r>
              <a:rPr lang="ru-RU" dirty="0" smtClean="0">
                <a:solidFill>
                  <a:srgbClr val="003300"/>
                </a:solidFill>
                <a:latin typeface="Constantia" pitchFamily="18" charset="0"/>
                <a:ea typeface="Times New Roman"/>
                <a:cs typeface="Times New Roman"/>
              </a:rPr>
              <a:t>Засияла, поднялась, </a:t>
            </a:r>
            <a:br>
              <a:rPr lang="ru-RU" dirty="0" smtClean="0">
                <a:solidFill>
                  <a:srgbClr val="003300"/>
                </a:solidFill>
                <a:latin typeface="Constantia" pitchFamily="18" charset="0"/>
                <a:ea typeface="Times New Roman"/>
                <a:cs typeface="Times New Roman"/>
              </a:rPr>
            </a:br>
            <a:r>
              <a:rPr lang="ru-RU" dirty="0" smtClean="0">
                <a:solidFill>
                  <a:srgbClr val="003300"/>
                </a:solidFill>
                <a:latin typeface="Constantia" pitchFamily="18" charset="0"/>
                <a:ea typeface="Times New Roman"/>
                <a:cs typeface="Times New Roman"/>
              </a:rPr>
              <a:t>сладким соком налилась.</a:t>
            </a:r>
          </a:p>
          <a:p>
            <a:pPr marL="898525" indent="0">
              <a:spcBef>
                <a:spcPts val="800"/>
              </a:spcBef>
              <a:buNone/>
              <a:tabLst>
                <a:tab pos="900113" algn="l"/>
              </a:tabLst>
            </a:pPr>
            <a:r>
              <a:rPr lang="ru-RU" dirty="0" smtClean="0">
                <a:solidFill>
                  <a:srgbClr val="003300"/>
                </a:solidFill>
                <a:latin typeface="Constantia" pitchFamily="18" charset="0"/>
                <a:ea typeface="Times New Roman"/>
              </a:rPr>
              <a:t>А трава, как бахрома.</a:t>
            </a:r>
          </a:p>
          <a:p>
            <a:pPr marL="898525" indent="0">
              <a:spcBef>
                <a:spcPts val="800"/>
              </a:spcBef>
              <a:buNone/>
              <a:tabLst>
                <a:tab pos="900113" algn="l"/>
              </a:tabLst>
            </a:pPr>
            <a:r>
              <a:rPr lang="ru-RU" dirty="0" smtClean="0">
                <a:solidFill>
                  <a:srgbClr val="003300"/>
                </a:solidFill>
                <a:latin typeface="Constantia" pitchFamily="18" charset="0"/>
                <a:ea typeface="Times New Roman"/>
              </a:rPr>
              <a:t>Что же это?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683568" cy="400110"/>
          </a:xfrm>
          <a:prstGeom prst="rect">
            <a:avLst/>
          </a:prstGeom>
          <a:solidFill>
            <a:srgbClr val="FFFF79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+mn-lt"/>
              </a:rPr>
              <a:t>  6</a:t>
            </a:r>
            <a:endParaRPr lang="ru-RU" sz="2000" b="1" dirty="0">
              <a:latin typeface="+mn-lt"/>
            </a:endParaRPr>
          </a:p>
        </p:txBody>
      </p:sp>
      <p:pic>
        <p:nvPicPr>
          <p:cNvPr id="2050" name="Picture 2" descr="C:\Users\Наталия\Desktop\Урок 13 Хохлома\Урок 13 Изображения к уроку Хохлома\Хохлома 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5" y="3429000"/>
            <a:ext cx="2533857" cy="2664296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Стихотворение «</a:t>
            </a:r>
            <a:r>
              <a:rPr lang="ru-RU" b="1" dirty="0" smtClean="0"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_________</a:t>
            </a:r>
            <a:r>
              <a:rPr lang="ru-RU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»</a:t>
            </a:r>
            <a:endParaRPr lang="ru-RU" dirty="0">
              <a:solidFill>
                <a:srgbClr val="0033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36096" y="476672"/>
            <a:ext cx="25643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Хохлома</a:t>
            </a:r>
            <a:endParaRPr lang="ru-RU" sz="4400" dirty="0">
              <a:solidFill>
                <a:srgbClr val="0033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1444119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Особенности росписи Хохлома. Узор</a:t>
            </a:r>
            <a:endParaRPr lang="ru-RU" sz="32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2400" dirty="0" smtClean="0">
              <a:latin typeface="CyrillicOld" pitchFamily="2" charset="0"/>
            </a:endParaRPr>
          </a:p>
          <a:p>
            <a:pPr marL="0" indent="0">
              <a:buNone/>
            </a:pPr>
            <a:endParaRPr lang="ru-RU" sz="2400" dirty="0" smtClean="0"/>
          </a:p>
          <a:p>
            <a:endParaRPr lang="ru-RU" sz="2400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b="1" dirty="0" smtClean="0">
                <a:solidFill>
                  <a:srgbClr val="003300"/>
                </a:solidFill>
                <a:latin typeface="Constantia" pitchFamily="18" charset="0"/>
              </a:rPr>
              <a:t>Растительный узор </a:t>
            </a:r>
            <a:r>
              <a:rPr lang="ru-RU" dirty="0" smtClean="0">
                <a:solidFill>
                  <a:srgbClr val="003300"/>
                </a:solidFill>
                <a:latin typeface="Constantia" pitchFamily="18" charset="0"/>
              </a:rPr>
              <a:t>– травка, ягодки, цветы и птицы – символы счастливой жизни.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683568" cy="400110"/>
          </a:xfrm>
          <a:prstGeom prst="rect">
            <a:avLst/>
          </a:prstGeom>
          <a:solidFill>
            <a:srgbClr val="FFFF79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  7</a:t>
            </a:r>
            <a:endParaRPr lang="ru-RU" sz="2000" b="1" dirty="0">
              <a:latin typeface="+mn-lt"/>
            </a:endParaRPr>
          </a:p>
        </p:txBody>
      </p:sp>
      <p:pic>
        <p:nvPicPr>
          <p:cNvPr id="7" name="Picture 3" descr="C:\Users\Igor\Desktop\хохлома\элементы росписи\687474703a2f2f7777772e636e692e6e65742e75612f696d616765732f61727469636c65732f686f686c6f6d612e706e6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88840"/>
            <a:ext cx="4185628" cy="3384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983477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Особенности росписи Хохлома. Цвета</a:t>
            </a:r>
            <a:endParaRPr lang="ru-RU" sz="32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2400" dirty="0" smtClean="0">
              <a:latin typeface="CyrillicOld" pitchFamily="2" charset="0"/>
            </a:endParaRPr>
          </a:p>
          <a:p>
            <a:pPr marL="0" indent="0">
              <a:buNone/>
            </a:pPr>
            <a:endParaRPr lang="ru-RU" sz="2400" dirty="0" smtClean="0"/>
          </a:p>
          <a:p>
            <a:endParaRPr lang="ru-RU" sz="2400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>
              <a:spcBef>
                <a:spcPts val="800"/>
              </a:spcBef>
            </a:pPr>
            <a:r>
              <a:rPr lang="ru-RU" b="1" dirty="0" smtClean="0">
                <a:solidFill>
                  <a:srgbClr val="003300"/>
                </a:solidFill>
                <a:latin typeface="Constantia" pitchFamily="18" charset="0"/>
              </a:rPr>
              <a:t>Любимые цвета </a:t>
            </a:r>
            <a:r>
              <a:rPr lang="ru-RU" dirty="0" smtClean="0">
                <a:solidFill>
                  <a:srgbClr val="003300"/>
                </a:solidFill>
                <a:latin typeface="Constantia" pitchFamily="18" charset="0"/>
              </a:rPr>
              <a:t>–</a:t>
            </a:r>
          </a:p>
          <a:p>
            <a:pPr indent="0">
              <a:spcBef>
                <a:spcPts val="0"/>
              </a:spcBef>
              <a:buNone/>
            </a:pPr>
            <a:r>
              <a:rPr lang="ru-RU" dirty="0" smtClean="0">
                <a:solidFill>
                  <a:srgbClr val="003300"/>
                </a:solidFill>
                <a:latin typeface="Constantia" pitchFamily="18" charset="0"/>
              </a:rPr>
              <a:t>красный, чёрный, немного жёлтого и зелёного для прорисовки.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683568" cy="400110"/>
          </a:xfrm>
          <a:prstGeom prst="rect">
            <a:avLst/>
          </a:prstGeom>
          <a:solidFill>
            <a:srgbClr val="FFFF79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+mn-lt"/>
              </a:rPr>
              <a:t>  8</a:t>
            </a:r>
            <a:endParaRPr lang="ru-RU" sz="2000" b="1" dirty="0">
              <a:latin typeface="+mn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6200000">
            <a:off x="158146" y="2154222"/>
            <a:ext cx="4579236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983477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1400</TotalTime>
  <Words>352</Words>
  <Application>Microsoft Office PowerPoint</Application>
  <PresentationFormat>Экран (4:3)</PresentationFormat>
  <Paragraphs>83</Paragraphs>
  <Slides>19</Slides>
  <Notes>4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«Презентация к уроку по учебному предмету «Изобразительное искусство» в 5-ом классе на тему «Хохлома. Урок-практикум»</vt:lpstr>
      <vt:lpstr>Продолжая традиции родной старины…</vt:lpstr>
      <vt:lpstr>Слайд 3</vt:lpstr>
      <vt:lpstr>Словарь:   Промысел – это</vt:lpstr>
      <vt:lpstr>Родина Хохломы</vt:lpstr>
      <vt:lpstr>Хохлома</vt:lpstr>
      <vt:lpstr>Стихотворение «_________»</vt:lpstr>
      <vt:lpstr>Особенности росписи Хохлома. Узор</vt:lpstr>
      <vt:lpstr>Особенности росписи Хохлома. Цвета</vt:lpstr>
      <vt:lpstr>Проверочное задание</vt:lpstr>
      <vt:lpstr>Проверочное задание</vt:lpstr>
      <vt:lpstr>Современная Хохлома</vt:lpstr>
      <vt:lpstr>Словарь:   Баклуши – это…</vt:lpstr>
      <vt:lpstr>Творческая работа</vt:lpstr>
      <vt:lpstr>Закончите предложение…</vt:lpstr>
      <vt:lpstr>Продолжая традиции родной старины…</vt:lpstr>
      <vt:lpstr>Домашнее задание:</vt:lpstr>
      <vt:lpstr>Спасибо за внимание!</vt:lpstr>
      <vt:lpstr>Продолжая традиции родной старины…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Игорь</dc:creator>
  <cp:lastModifiedBy>Наталия</cp:lastModifiedBy>
  <cp:revision>148</cp:revision>
  <dcterms:created xsi:type="dcterms:W3CDTF">2015-04-05T17:27:01Z</dcterms:created>
  <dcterms:modified xsi:type="dcterms:W3CDTF">2021-10-11T10:25:16Z</dcterms:modified>
</cp:coreProperties>
</file>