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888" r:id="rId3"/>
  </p:sldMasterIdLst>
  <p:notesMasterIdLst>
    <p:notesMasterId r:id="rId19"/>
  </p:notesMasterIdLst>
  <p:sldIdLst>
    <p:sldId id="258" r:id="rId4"/>
    <p:sldId id="279" r:id="rId5"/>
    <p:sldId id="295" r:id="rId6"/>
    <p:sldId id="281" r:id="rId7"/>
    <p:sldId id="282" r:id="rId8"/>
    <p:sldId id="283" r:id="rId9"/>
    <p:sldId id="284" r:id="rId10"/>
    <p:sldId id="288" r:id="rId11"/>
    <p:sldId id="289" r:id="rId12"/>
    <p:sldId id="296" r:id="rId13"/>
    <p:sldId id="290" r:id="rId14"/>
    <p:sldId id="291" r:id="rId15"/>
    <p:sldId id="292" r:id="rId16"/>
    <p:sldId id="294" r:id="rId17"/>
    <p:sldId id="293" r:id="rId18"/>
  </p:sldIdLst>
  <p:sldSz cx="9144000" cy="6858000" type="screen4x3"/>
  <p:notesSz cx="6858000" cy="9144000"/>
  <p:defaultTextStyle>
    <a:defPPr>
      <a:defRPr lang="ru-RU"/>
    </a:defPPr>
    <a:lvl1pPr marL="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ED02A-9DAE-4699-A2C1-47EFDDC3004E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E8979-1AA0-417D-B593-02D9D3869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85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E8979-1AA0-417D-B593-02D9D38698C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320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10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21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102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3177" y="4267201"/>
            <a:ext cx="9140825" cy="2590800"/>
            <a:chOff x="2" y="2688"/>
            <a:chExt cx="5758" cy="1632"/>
          </a:xfrm>
        </p:grpSpPr>
        <p:sp>
          <p:nvSpPr>
            <p:cNvPr id="11267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1268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1269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0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1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2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3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5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6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7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8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9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1280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1281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82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83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84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85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86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87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88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8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9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9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9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9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9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9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9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9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9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1299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1300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01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02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03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04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05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06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07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08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09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10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11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12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13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14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15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16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1317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1318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19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20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21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22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23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24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11325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1326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327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328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329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</p:grpSp>
      <p:sp>
        <p:nvSpPr>
          <p:cNvPr id="1133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133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1332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1333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1334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4E9FA47-734F-4538-A8DC-0BAAF722BE7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79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5B4266-AC20-4BDC-B93E-182E0F0558F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64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7501A-9D84-422B-A163-87B50DDB2E5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31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B9175-8F64-4062-B4B4-43C5D398444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12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342CA-F6B9-449C-BFFB-381D74BC2BB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02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ED186-8BA9-4B4E-9191-E3D57A3FF06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260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0BB80-25B6-4794-85CA-35B6FCA44AC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72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E8EEC9-3AF2-451A-A9F9-77AD0D440A4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97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136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21D54-2C6B-4A04-A86D-79EC566C14E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63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0CCC3-81E5-458A-B272-F60007BBBCF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80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9BD63-4780-442F-BD00-0F6B6D6E700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92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60A0D5C5-1E15-44EE-B383-5DE17B3DD2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804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D3D24520-8DF0-46EF-893D-0753B81656C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26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E7DE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E7DEC9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B4929AB8-8431-459E-A9AC-C3AFBE34CD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658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64E7B-895B-43EC-B1ED-B3436ED315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70304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704EC7-F298-4473-B5CE-0F53164C6B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0689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56BE8E5B-8F56-48F5-BDC0-5507C49B1A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891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DD24B-E525-4393-86F0-F56823757F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69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987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5C69743D-20C8-4317-9014-EE3B3F0F43D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41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0583A2BC-18AC-446F-BFB3-9D70AD797B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73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B71D8-20AA-487F-8C3D-573781E1FF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78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82956-24D0-46FB-80E5-D289F5CA00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09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813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176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36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66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473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00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2D1AA-3EA5-496F-A9EC-8F10C413CFD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85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3177" y="4267201"/>
            <a:ext cx="9140825" cy="2590800"/>
            <a:chOff x="2" y="2688"/>
            <a:chExt cx="5758" cy="1632"/>
          </a:xfrm>
        </p:grpSpPr>
        <p:sp>
          <p:nvSpPr>
            <p:cNvPr id="10244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245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024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4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4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4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5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5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5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5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5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5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5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257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025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5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70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71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7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7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7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75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27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027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7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7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0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2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4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9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9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9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9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294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295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96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97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98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99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00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01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10302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30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30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30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306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</p:grpSp>
      <p:sp>
        <p:nvSpPr>
          <p:cNvPr id="1030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4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0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1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1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DB0CCC-EE1D-43D5-B54E-558248897F9C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038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829" indent="-342829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796" indent="-28569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2764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9868" indent="-22855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6974" indent="-228553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F271C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F271C"/>
              </a:solidFill>
              <a:latin typeface="Arial" charset="0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6F187DC-1BE0-4526-BB84-099DB06DF5E6}" type="slidenum">
              <a:rPr lang="ru-RU" smtClean="0"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81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5845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590" y="-139700"/>
          <a:ext cx="9323387" cy="718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Слайд" r:id="rId3" imgW="4462352" imgH="3346797" progId="PowerPoint.Slide.8">
                  <p:embed/>
                </p:oleObj>
              </mc:Choice>
              <mc:Fallback>
                <p:oleObj name="Слайд" r:id="rId3" imgW="4462352" imgH="3346797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" y="-139700"/>
                        <a:ext cx="9323387" cy="718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1979614" y="3003460"/>
            <a:ext cx="71643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«Рыбе – вода, птице – воздух,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зверям – лес, степи, горы…»</a:t>
            </a:r>
            <a:endParaRPr lang="ru-RU" sz="3600" dirty="0">
              <a:solidFill>
                <a:srgbClr val="FFFFFF"/>
              </a:solidFill>
            </a:endParaRPr>
          </a:p>
        </p:txBody>
      </p:sp>
      <p:pic>
        <p:nvPicPr>
          <p:cNvPr id="35851" name="Picture 11" descr=", анимашк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6" y="5157790"/>
            <a:ext cx="15843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1" name="Picture 21" descr="бегущий заяц, анимашк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" y="5805490"/>
            <a:ext cx="155257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3" name="Picture 23" descr="лебедь, анимашка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9" y="3213102"/>
            <a:ext cx="96202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5" name="Picture 25" descr=", анимашк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9" y="5013327"/>
            <a:ext cx="15843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6" name="Picture 26" descr=", анимашк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4" y="4724402"/>
            <a:ext cx="15843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1" name="Picture 31" descr="An15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04813"/>
            <a:ext cx="11049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2" name="Picture 32" descr="An15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88913"/>
            <a:ext cx="11049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3" name="Picture 33" descr="An15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96975"/>
            <a:ext cx="11049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4" name="Picture 34" descr="An15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8913"/>
            <a:ext cx="11049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6" name="Picture 36" descr="An15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12876"/>
            <a:ext cx="11049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38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3664"/>
            <a:ext cx="8229600" cy="1143000"/>
          </a:xfrm>
        </p:spPr>
        <p:txBody>
          <a:bodyPr/>
          <a:lstStyle/>
          <a:p>
            <a:r>
              <a:rPr lang="ru-RU" dirty="0" smtClean="0"/>
              <a:t>Тест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616624"/>
          </a:xfrm>
        </p:spPr>
        <p:txBody>
          <a:bodyPr>
            <a:normAutofit fontScale="32500" lnSpcReduction="20000"/>
          </a:bodyPr>
          <a:lstStyle/>
          <a:p>
            <a:r>
              <a:rPr lang="ru-RU" sz="8000" dirty="0"/>
              <a:t>1.Чтобы легче было передвигаться в толще воды, большинство водных животных имеют обтекаемую форму тела.</a:t>
            </a:r>
          </a:p>
          <a:p>
            <a:r>
              <a:rPr lang="ru-RU" sz="8000" dirty="0"/>
              <a:t>2. Жирафы, кенгуру, кроты и лисы обитатели наземно-воздушной среды.</a:t>
            </a:r>
          </a:p>
          <a:p>
            <a:r>
              <a:rPr lang="ru-RU" sz="8000" dirty="0"/>
              <a:t>3. Живые организмы могут поселяться в организме человека и вызывать различные заболевания.</a:t>
            </a:r>
          </a:p>
          <a:p>
            <a:r>
              <a:rPr lang="ru-RU" sz="8000" dirty="0"/>
              <a:t>4.Наземно-воздушная среда обладает плодородием.</a:t>
            </a:r>
          </a:p>
          <a:p>
            <a:r>
              <a:rPr lang="ru-RU" sz="8000" dirty="0"/>
              <a:t>5.Организмы, живущие внутри другого организма не имеют органов присущих для </a:t>
            </a:r>
            <a:r>
              <a:rPr lang="ru-RU" sz="8000" dirty="0" err="1"/>
              <a:t>свободноживужих</a:t>
            </a:r>
            <a:r>
              <a:rPr lang="ru-RU" sz="8000" dirty="0"/>
              <a:t> видов.</a:t>
            </a:r>
          </a:p>
          <a:p>
            <a:r>
              <a:rPr lang="ru-RU" sz="8000" dirty="0"/>
              <a:t>6. Для жизни растений  в наземно-воздушной среде необходимы корни</a:t>
            </a:r>
          </a:p>
          <a:p>
            <a:r>
              <a:rPr lang="ru-RU" sz="8000" dirty="0"/>
              <a:t>7. Водная среда обладает выталкивающей силой.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00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332656"/>
            <a:ext cx="180020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prstClr val="white"/>
                </a:solidFill>
              </a:rPr>
              <a:t>Вывод</a:t>
            </a:r>
            <a:endParaRPr lang="ru-RU" sz="2800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1052736"/>
            <a:ext cx="468052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 smtClean="0">
                <a:solidFill>
                  <a:prstClr val="white"/>
                </a:solidFill>
              </a:rPr>
              <a:t>Почему каждому свое?</a:t>
            </a:r>
            <a:endParaRPr lang="ru-RU" sz="2400" b="1" i="1" u="sng" dirty="0">
              <a:solidFill>
                <a:prstClr val="white"/>
              </a:solidFill>
            </a:endParaRPr>
          </a:p>
        </p:txBody>
      </p:sp>
      <p:pic>
        <p:nvPicPr>
          <p:cNvPr id="4" name="Рисунок 3" descr="rebenok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491880" y="1700808"/>
            <a:ext cx="2304256" cy="20696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Слон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79512" y="3645024"/>
            <a:ext cx="433105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бел медведь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860032" y="3645024"/>
            <a:ext cx="3901012" cy="295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Слон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31912" y="3797424"/>
            <a:ext cx="433105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052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332656"/>
            <a:ext cx="4572000" cy="14947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solidFill>
                  <a:srgbClr val="002060"/>
                </a:solidFill>
                <a:ea typeface="Calibri"/>
                <a:cs typeface="Times New Roman"/>
              </a:rPr>
              <a:t>Мини – проект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solidFill>
                  <a:srgbClr val="002060"/>
                </a:solidFill>
                <a:ea typeface="Calibri"/>
                <a:cs typeface="Times New Roman"/>
              </a:rPr>
              <a:t>«Каждому своё»</a:t>
            </a:r>
          </a:p>
        </p:txBody>
      </p:sp>
      <p:pic>
        <p:nvPicPr>
          <p:cNvPr id="3" name="Рисунок 2" descr="rebenok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347864" y="2348880"/>
            <a:ext cx="2304256" cy="20696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18896" y="1700808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«Рыбе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– вода, птице – воздух,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зверям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– лес, степи, горы…»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im0-tub-ru.yandex.net/i?id=9316f0ec91eb2b90373b5e917b4f40cd&amp;n=33&amp;h=1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0" y="2348880"/>
            <a:ext cx="24193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3-tub-ru.yandex.net/i?id=aa6943017ea2d00ada8778115a41bd79&amp;n=33&amp;h=1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31" y="2348880"/>
            <a:ext cx="27146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295" y="4653136"/>
            <a:ext cx="2664296" cy="2003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Слон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201824" y="4653136"/>
            <a:ext cx="2644351" cy="1992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://im3-tub-ru.yandex.net/i?id=f573a239303f0cdd9dbadf25803f878f&amp;n=33&amp;h=19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378" y="4744725"/>
            <a:ext cx="24955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13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9" y="332656"/>
            <a:ext cx="5248312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solidFill>
                  <a:srgbClr val="C00000"/>
                </a:solidFill>
                <a:ea typeface="Calibri"/>
                <a:cs typeface="Times New Roman"/>
              </a:rPr>
              <a:t>Задумайтесь!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96752"/>
            <a:ext cx="8280920" cy="272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95874" algn="ctr" defTabSz="914400" hangingPunct="0">
              <a:spcAft>
                <a:spcPts val="1283"/>
              </a:spcAft>
              <a:buClr>
                <a:srgbClr val="000000"/>
              </a:buClr>
              <a:buSzPct val="45000"/>
              <a:buFont typeface="StarSymbol"/>
              <a:buChar char="✔"/>
            </a:pPr>
            <a:r>
              <a:rPr lang="ru-RU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Ч</a:t>
            </a:r>
            <a:r>
              <a:rPr lang="en-US" sz="3200" b="1" i="1" kern="0" dirty="0" err="1" smtClean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еловек</a:t>
            </a:r>
            <a:r>
              <a:rPr lang="en-US" sz="3200" b="1" i="1" kern="0" dirty="0" smtClean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своей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деятельностью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,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нередко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разрушает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природную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среду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обитания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живых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организмов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.</a:t>
            </a:r>
          </a:p>
          <a:p>
            <a:pPr lvl="0" indent="-195874" algn="ctr" defTabSz="914400" hangingPunct="0">
              <a:spcAft>
                <a:spcPts val="1283"/>
              </a:spcAft>
              <a:buClr>
                <a:srgbClr val="000000"/>
              </a:buClr>
              <a:buSzPct val="45000"/>
              <a:buFont typeface="StarSymbol"/>
              <a:buChar char="✔"/>
            </a:pP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Охрана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окружающей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среды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-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первостепенная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задача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всего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человечества</a:t>
            </a:r>
            <a:endParaRPr lang="ru-RU" i="1" dirty="0"/>
          </a:p>
        </p:txBody>
      </p:sp>
      <p:pic>
        <p:nvPicPr>
          <p:cNvPr id="4" name="Рисунок 3" descr="http://g.diena.lt/02/86/4405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2781300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im3-tub-ru.yandex.net/i?id=18e91847d1a397a3454c2fb650557662&amp;n=33&amp;h=19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7" y="4077072"/>
            <a:ext cx="2447925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http://im2-tub-ru.yandex.net/i?id=2efa22ba94f185081e1fff706a607e70&amp;n=33&amp;h=1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77073"/>
            <a:ext cx="2705100" cy="231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4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83498"/>
            <a:ext cx="2977097" cy="825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b="1" i="1" dirty="0" smtClean="0">
                <a:solidFill>
                  <a:srgbClr val="00B050"/>
                </a:solidFill>
                <a:ea typeface="Calibri"/>
                <a:cs typeface="Times New Roman"/>
              </a:rPr>
              <a:t>Рефлексия:</a:t>
            </a:r>
            <a:endParaRPr lang="ru-RU" sz="4400" b="1" i="1" dirty="0">
              <a:solidFill>
                <a:srgbClr val="00B050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8712" y="907432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Times New Roman"/>
              </a:rPr>
              <a:t>Какие цели стояли перед нами сегодня на уроке?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Times New Roman"/>
              </a:rPr>
              <a:t>Что повторили?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Times New Roman"/>
              </a:rPr>
              <a:t>Что нового узнали?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Times New Roman"/>
              </a:rPr>
              <a:t>Над чем нам пришлось задуматься?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Times New Roman"/>
              </a:rPr>
              <a:t>Какие трудности возникли при изучении материала?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Times New Roman"/>
              </a:rPr>
              <a:t>Как вы с ними справились?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160" y="31409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Закончите одним словом: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Сегодняшний урок – это…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Сегодня на уроке я …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3602633"/>
            <a:ext cx="33420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Calibri" pitchFamily="34" charset="0"/>
              </a:rPr>
              <a:t>↗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Узнал(а)  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   ─    Запомнил(а)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Calibri" pitchFamily="34" charset="0"/>
              </a:rPr>
              <a:t>↘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Смог(ла)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6728" y="4725144"/>
            <a:ext cx="8166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itchFamily="18" charset="0"/>
              </a:rPr>
              <a:t>Выберите одну фразу для соседа по парте: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itchFamily="18" charset="0"/>
              </a:rPr>
              <a:t>Ты молодец.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itchFamily="18" charset="0"/>
              </a:rPr>
              <a:t>Я доволен твоей работой на уроке.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itchFamily="18" charset="0"/>
              </a:rPr>
              <a:t>Ты мог бы поработать лучше.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9458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101908"/>
            <a:ext cx="2639081" cy="2790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563888" y="343239"/>
            <a:ext cx="5040560" cy="75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solidFill>
                  <a:srgbClr val="C00000"/>
                </a:solidFill>
                <a:ea typeface="Calibri"/>
                <a:cs typeface="Times New Roman"/>
              </a:rPr>
              <a:t>Домашнее </a:t>
            </a:r>
            <a:r>
              <a:rPr lang="ru-RU" sz="4000" dirty="0" smtClean="0">
                <a:solidFill>
                  <a:srgbClr val="C00000"/>
                </a:solidFill>
                <a:ea typeface="Calibri"/>
                <a:cs typeface="Times New Roman"/>
              </a:rPr>
              <a:t>задание:</a:t>
            </a:r>
            <a:endParaRPr lang="ru-RU" sz="40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1484784"/>
            <a:ext cx="5112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830" hangingPunct="0">
              <a:spcAft>
                <a:spcPts val="1285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ahoma"/>
              </a:rPr>
              <a:t>1. Прочитать материал учебника на стр.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ahoma"/>
              </a:rPr>
              <a:t>18-21.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2924944"/>
            <a:ext cx="4734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830" hangingPunct="0">
              <a:spcAft>
                <a:spcPts val="1285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cs typeface="Tahoma"/>
              </a:rPr>
              <a:t>2. Письменно ответьте на вопрос раздела “Подумайте” на стр.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ahoma"/>
              </a:rPr>
              <a:t>21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466291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830" hangingPunct="0">
              <a:spcAft>
                <a:spcPts val="1285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cs typeface="Tahoma"/>
              </a:rPr>
              <a:t>3. Творческое задание. Напишите творческую работу на тему: “Что я могу сделать для животных и их среды обитания”.  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390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uzmix.com/images/songs/135678/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4" y="2882550"/>
            <a:ext cx="3448050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www.wvmvcd.org/SiteAssets/animal-pests/7870a481-b594-422e-9ea3-58a5b55ae3ff_zpsc2382ec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15" y="2756884"/>
            <a:ext cx="368617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 descr="http://referat.znate.ru/pars_docs/tw_refs/16/15248/15248_html_m2fda4cdf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84"/>
          <a:stretch>
            <a:fillRect/>
          </a:stretch>
        </p:blipFill>
        <p:spPr bwMode="auto">
          <a:xfrm>
            <a:off x="5238603" y="4676970"/>
            <a:ext cx="3743325" cy="212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Documents and Settings\Ds-maloy\Рабочий стол\belyi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9512" y="58350"/>
            <a:ext cx="2259360" cy="2824200"/>
          </a:xfrm>
          <a:prstGeom prst="rect">
            <a:avLst/>
          </a:prstGeom>
          <a:noFill/>
        </p:spPr>
      </p:pic>
      <p:pic>
        <p:nvPicPr>
          <p:cNvPr id="10" name="Содержимое 3" descr="стрекоза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706508" y="58350"/>
            <a:ext cx="2614781" cy="2680143"/>
          </a:xfrm>
          <a:prstGeom prst="rect">
            <a:avLst/>
          </a:prstGeom>
        </p:spPr>
      </p:pic>
      <p:pic>
        <p:nvPicPr>
          <p:cNvPr id="11" name="Picture 7" descr="C:\Documents and Settings\Ds-maloy\Рабочий стол\Новая папка\800px-Eendekroos_dicht_bijeen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691466" y="58350"/>
            <a:ext cx="3309934" cy="2482451"/>
          </a:xfrm>
          <a:prstGeom prst="rect">
            <a:avLst/>
          </a:prstGeom>
          <a:noFill/>
        </p:spPr>
      </p:pic>
      <p:pic>
        <p:nvPicPr>
          <p:cNvPr id="12" name="Содержимое 3" descr="амурский тигр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719759" y="4409905"/>
            <a:ext cx="3488756" cy="239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2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xxlbook.ru/imgh8622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73565" cy="610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476672"/>
            <a:ext cx="7082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Times New Roman"/>
                <a:ea typeface="Times New Roman"/>
              </a:rPr>
              <a:t>Среда обитания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организмов</a:t>
            </a:r>
            <a:endParaRPr lang="ru-RU" sz="3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35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hq-wall.net/i/med_thumb/00/06/Alpine_Lake,_Gunnison_National_Forest,_Colorad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-31968" y="1393904"/>
            <a:ext cx="441538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sng" strike="noStrike" kern="0" cap="sm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Среда обитания </a:t>
            </a:r>
            <a:r>
              <a:rPr kumimoji="0" lang="ru-RU" sz="2800" b="1" i="1" u="none" strike="noStrike" kern="0" cap="sm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– </a:t>
            </a:r>
            <a:r>
              <a:rPr kumimoji="0" lang="ru-RU" sz="2400" b="1" i="1" u="none" strike="noStrike" kern="0" cap="sm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это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none" strike="noStrike" kern="0" cap="sm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defTabSz="914400"/>
            <a:r>
              <a:rPr lang="ru-RU" sz="2800" b="1" i="1" kern="0" cap="sm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Условия окружающие </a:t>
            </a:r>
            <a:r>
              <a:rPr lang="ru-RU" sz="2400" b="1" i="1" kern="0" cap="sm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организм</a:t>
            </a:r>
            <a:r>
              <a:rPr kumimoji="0" lang="ru-RU" sz="2400" b="1" i="1" u="none" strike="noStrike" kern="0" cap="sm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b="1" i="1" cap="small" dirty="0">
                <a:solidFill>
                  <a:srgbClr val="4F271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 оказывающая на них прямое или косвенное воздействие.</a:t>
            </a:r>
            <a:endParaRPr kumimoji="0" lang="ru-RU" sz="2400" b="1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6920" y="529068"/>
            <a:ext cx="608416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    </a:t>
            </a:r>
          </a:p>
          <a:p>
            <a:pPr>
              <a:spcAft>
                <a:spcPts val="0"/>
              </a:spcAft>
            </a:pPr>
            <a:r>
              <a:rPr lang="ru-RU" sz="32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                                                        </a:t>
            </a: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 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Сколько 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</a:rPr>
              <a:t>существует сред обитания?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 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264404"/>
            <a:ext cx="2343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>
                <a:solidFill>
                  <a:srgbClr val="C00000"/>
                </a:solidFill>
                <a:latin typeface="Times New Roman"/>
                <a:ea typeface="Times New Roman"/>
              </a:rPr>
              <a:t>Подумайте!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09120"/>
            <a:ext cx="1440159" cy="112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78336" y="3705999"/>
            <a:ext cx="4924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5400" dirty="0">
                <a:solidFill>
                  <a:srgbClr val="FF0000"/>
                </a:solidFill>
                <a:latin typeface="Times New Roman"/>
                <a:ea typeface="Times New Roman"/>
              </a:rPr>
              <a:t>?</a:t>
            </a:r>
            <a:endParaRPr lang="ru-RU" sz="5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506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79912" y="332656"/>
            <a:ext cx="2124075" cy="576064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Среды жизни</a:t>
            </a: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060848"/>
            <a:ext cx="2343150" cy="457200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Водная</a:t>
            </a:r>
            <a:endParaRPr lang="ru-RU" sz="24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900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34405" y="1713384"/>
            <a:ext cx="2343150" cy="576064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 smtClean="0">
                <a:ea typeface="Calibri"/>
                <a:cs typeface="Times New Roman"/>
              </a:rPr>
              <a:t>?</a:t>
            </a:r>
            <a:endParaRPr lang="ru-RU" sz="40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34544" y="4005064"/>
            <a:ext cx="2343150" cy="504056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Наземно-воздушная</a:t>
            </a:r>
            <a:endParaRPr lang="ru-RU" dirty="0"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4365104"/>
            <a:ext cx="2343150" cy="4572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Почвенная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8" name="Рисунок 7" descr="http://www.nivasposad.ru/school/homepages/all_kurs/konkurs2009/web-pages/gorbunova/halili_djamilya/images/117259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84" y="2852936"/>
            <a:ext cx="2544056" cy="1253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fb.ru/misc/i/gallery/5137/21515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16" y="5085184"/>
            <a:ext cx="2544055" cy="1253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2380888"/>
            <a:ext cx="2232248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014" y="4725144"/>
            <a:ext cx="3032329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Прямая со стрелкой 12"/>
          <p:cNvCxnSpPr/>
          <p:nvPr/>
        </p:nvCxnSpPr>
        <p:spPr>
          <a:xfrm>
            <a:off x="4932040" y="1052736"/>
            <a:ext cx="1359564" cy="915560"/>
          </a:xfrm>
          <a:prstGeom prst="straightConnector1">
            <a:avLst/>
          </a:prstGeom>
          <a:noFill/>
          <a:ln w="28575" cap="flat" cmpd="sng" algn="ctr">
            <a:solidFill>
              <a:srgbClr val="8064A2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17" name="Прямая со стрелкой 16"/>
          <p:cNvCxnSpPr/>
          <p:nvPr/>
        </p:nvCxnSpPr>
        <p:spPr>
          <a:xfrm flipH="1">
            <a:off x="3635896" y="1052736"/>
            <a:ext cx="1296144" cy="2736304"/>
          </a:xfrm>
          <a:prstGeom prst="straightConnector1">
            <a:avLst/>
          </a:prstGeom>
          <a:noFill/>
          <a:ln w="28575" cap="flat" cmpd="sng" algn="ctr">
            <a:solidFill>
              <a:srgbClr val="8064A2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20" name="Прямая со стрелкой 19"/>
          <p:cNvCxnSpPr/>
          <p:nvPr/>
        </p:nvCxnSpPr>
        <p:spPr>
          <a:xfrm>
            <a:off x="4932040" y="1052736"/>
            <a:ext cx="1152128" cy="2840320"/>
          </a:xfrm>
          <a:prstGeom prst="straightConnector1">
            <a:avLst/>
          </a:prstGeom>
          <a:noFill/>
          <a:ln w="28575" cap="flat" cmpd="sng" algn="ctr">
            <a:solidFill>
              <a:srgbClr val="8064A2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23" name="Прямая со стрелкой 22"/>
          <p:cNvCxnSpPr/>
          <p:nvPr/>
        </p:nvCxnSpPr>
        <p:spPr>
          <a:xfrm flipH="1">
            <a:off x="1783135" y="1052736"/>
            <a:ext cx="3140905" cy="792088"/>
          </a:xfrm>
          <a:prstGeom prst="straightConnector1">
            <a:avLst/>
          </a:prstGeom>
          <a:noFill/>
          <a:ln w="28575" cap="flat" cmpd="sng" algn="ctr">
            <a:solidFill>
              <a:srgbClr val="8064A2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25" name="Прямоугольник 24"/>
          <p:cNvSpPr/>
          <p:nvPr/>
        </p:nvSpPr>
        <p:spPr>
          <a:xfrm>
            <a:off x="3779911" y="332656"/>
            <a:ext cx="2124075" cy="576064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Среды жизни</a:t>
            </a: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28768" y="1680264"/>
            <a:ext cx="2343150" cy="576064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a typeface="Calibri"/>
                <a:cs typeface="Times New Roman"/>
              </a:rPr>
              <a:t>Организменная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19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6920" y="529068"/>
            <a:ext cx="60841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    </a:t>
            </a:r>
          </a:p>
          <a:p>
            <a:r>
              <a:rPr lang="ru-RU" sz="32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                                                        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ru-RU" sz="2800" dirty="0" smtClean="0">
                <a:latin typeface="Times New Roman"/>
                <a:ea typeface="Times New Roman"/>
              </a:rPr>
              <a:t>Одинаковые ли условия </a:t>
            </a:r>
          </a:p>
          <a:p>
            <a:pPr algn="ctr"/>
            <a:r>
              <a:rPr lang="ru-RU" sz="2800" dirty="0">
                <a:latin typeface="Times New Roman"/>
                <a:ea typeface="Times New Roman"/>
              </a:rPr>
              <a:t> </a:t>
            </a:r>
            <a:r>
              <a:rPr lang="ru-RU" sz="2800" dirty="0" smtClean="0">
                <a:latin typeface="Times New Roman"/>
                <a:ea typeface="Times New Roman"/>
              </a:rPr>
              <a:t>  во всех средах обитания?</a:t>
            </a:r>
            <a:endParaRPr lang="ru-RU" sz="2800" dirty="0">
              <a:latin typeface="Times New Roman"/>
              <a:ea typeface="Times New Roman"/>
            </a:endParaRPr>
          </a:p>
          <a:p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</a:p>
          <a:p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264404"/>
            <a:ext cx="2343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/>
                <a:ea typeface="Times New Roman"/>
              </a:rPr>
              <a:t>Подумайте!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65104"/>
            <a:ext cx="1440159" cy="112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78336" y="3705999"/>
            <a:ext cx="4924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rgbClr val="FF0000"/>
                </a:solidFill>
                <a:latin typeface="Times New Roman"/>
                <a:ea typeface="Times New Roman"/>
              </a:rPr>
              <a:t>?</a:t>
            </a:r>
            <a:endParaRPr lang="ru-RU" sz="54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331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alomnic.org/i/upload/Photopilgrims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"/>
            <a:ext cx="4788024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look.com.ua/pic/201209/640x480/look.com.ua-393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" y="2852937"/>
            <a:ext cx="4345688" cy="40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mg3i.spoki.tvnet.lv/upload/articles/19/190565/images/Baikals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91"/>
            <a:ext cx="4355976" cy="28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384" y="2838064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://img1.liveinternet.ru/images/attach/c/7/98/575/98575619_3640123_krot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84984"/>
            <a:ext cx="1838697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im0-tub-ru.yandex.net/i?id=596155fbb8ab8e65c1f9895e3bd52d51&amp;n=2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4509"/>
            <a:ext cx="1647825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s019.radikal.ru/i617/1205/2b/cbe9ba7aaf1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73215"/>
            <a:ext cx="1647825" cy="120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1" name="Picture 11" descr="http://www.fonstola.ru/pic/201308/640x480/fonstola.ru-10408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8635"/>
            <a:ext cx="1710444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http://hillegifted.wikispaces.com/file/view/frog-1.jpg/97359068/frog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675"/>
            <a:ext cx="1872208" cy="103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http://im3-tub-ru.yandex.net/i?id=3eaa24b16fa0b60f7add03897ff72a0b&amp;n=33&amp;h=19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09" y="1340768"/>
            <a:ext cx="1713731" cy="111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http://im0-tub-ru.yandex.net/i?id=226589d2673ab6ae181aca30b2a9371b&amp;n=33&amp;h=19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7286"/>
            <a:ext cx="2016224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3" name="Picture 23" descr="http://im2-tub-ru.yandex.net/i?id=bd0428adb1d9d0b2c6143b10395fbf81&amp;n=33&amp;h=19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92" y="220670"/>
            <a:ext cx="172819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25" descr="http://forum.ribca.net/ibf_new/uploads/1210071633/gallery_254_2481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37939"/>
            <a:ext cx="1923871" cy="109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7" name="Picture 27" descr="http://cdn.bolshoyvopros.ru/files/users/images/77/84/77846cf91c188ae1b962ceb5537a05d5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84785"/>
            <a:ext cx="2145779" cy="104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46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260648"/>
            <a:ext cx="2625988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0070C0"/>
                </a:solidFill>
                <a:ea typeface="Calibri"/>
                <a:cs typeface="Times New Roman"/>
              </a:rPr>
              <a:t>Выводы:</a:t>
            </a:r>
            <a:endParaRPr lang="ru-RU" sz="36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272" y="966441"/>
            <a:ext cx="2805576" cy="24958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i="1" u="sng" dirty="0" smtClean="0">
                <a:solidFill>
                  <a:srgbClr val="002060"/>
                </a:solidFill>
                <a:ea typeface="Calibri"/>
                <a:cs typeface="Times New Roman"/>
              </a:rPr>
              <a:t>Среды жизни</a:t>
            </a:r>
            <a:endParaRPr lang="ru-RU" sz="2800" b="1" i="1" u="sng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наземно-воздушная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Водная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Почвенная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Организменная</a:t>
            </a: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933056"/>
            <a:ext cx="8568952" cy="191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- Освоение </a:t>
            </a: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разных сред требует различных экологических </a:t>
            </a:r>
            <a:r>
              <a:rPr lang="ru-RU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приспособлений;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- По </a:t>
            </a: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внешнему строению организмов  можно определить, какую среду они населяют и какой образ жизни </a:t>
            </a:r>
            <a:r>
              <a:rPr lang="ru-RU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ведут.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483777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7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Эркер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377</Words>
  <Application>Microsoft Office PowerPoint</Application>
  <PresentationFormat>Экран (4:3)</PresentationFormat>
  <Paragraphs>81</Paragraphs>
  <Slides>15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Тема Office</vt:lpstr>
      <vt:lpstr>Круги</vt:lpstr>
      <vt:lpstr>Эркер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Тест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51</cp:revision>
  <dcterms:created xsi:type="dcterms:W3CDTF">2015-03-29T15:44:29Z</dcterms:created>
  <dcterms:modified xsi:type="dcterms:W3CDTF">2021-11-05T21:13:17Z</dcterms:modified>
</cp:coreProperties>
</file>