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98" r:id="rId2"/>
    <p:sldId id="396" r:id="rId3"/>
    <p:sldId id="373" r:id="rId4"/>
    <p:sldId id="374" r:id="rId5"/>
    <p:sldId id="386" r:id="rId6"/>
    <p:sldId id="385" r:id="rId7"/>
    <p:sldId id="383" r:id="rId8"/>
    <p:sldId id="381" r:id="rId9"/>
    <p:sldId id="384" r:id="rId10"/>
    <p:sldId id="389" r:id="rId11"/>
    <p:sldId id="367" r:id="rId12"/>
    <p:sldId id="369" r:id="rId13"/>
    <p:sldId id="370" r:id="rId14"/>
    <p:sldId id="399" r:id="rId15"/>
    <p:sldId id="400" r:id="rId16"/>
    <p:sldId id="401" r:id="rId17"/>
    <p:sldId id="371" r:id="rId18"/>
    <p:sldId id="379" r:id="rId19"/>
    <p:sldId id="402" r:id="rId20"/>
    <p:sldId id="403" r:id="rId21"/>
    <p:sldId id="397" r:id="rId22"/>
    <p:sldId id="375" r:id="rId23"/>
    <p:sldId id="393" r:id="rId24"/>
    <p:sldId id="394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65747-9B57-410F-9CC4-F32EC5E359A4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31319-A2FA-43E4-AA96-9C46985B1A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31319-A2FA-43E4-AA96-9C46985B1AE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gif"/><Relationship Id="rId18" Type="http://schemas.openxmlformats.org/officeDocument/2006/relationships/image" Target="../media/image1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png"/><Relationship Id="rId19" Type="http://schemas.openxmlformats.org/officeDocument/2006/relationships/image" Target="../media/image18.gif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gif"/><Relationship Id="rId18" Type="http://schemas.openxmlformats.org/officeDocument/2006/relationships/image" Target="../media/image1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14"/>
          <p:cNvPicPr>
            <a:picLocks noChangeAspect="1" noChangeArrowheads="1"/>
          </p:cNvPicPr>
          <p:nvPr/>
        </p:nvPicPr>
        <p:blipFill>
          <a:blip r:embed="rId2">
            <a:lum bright="38000" contrast="-5000"/>
          </a:blip>
          <a:srcRect/>
          <a:stretch>
            <a:fillRect/>
          </a:stretch>
        </p:blipFill>
        <p:spPr bwMode="auto">
          <a:xfrm>
            <a:off x="152400" y="2209800"/>
            <a:ext cx="2819400" cy="205740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92162" name="AutoShape 2" descr="https://static.365info.kz/uploads/2016/11/20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5" descr="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19600"/>
            <a:ext cx="2987823" cy="243840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6" name="Picture 8" descr="17"/>
          <p:cNvPicPr>
            <a:picLocks noChangeAspect="1" noChangeArrowheads="1"/>
          </p:cNvPicPr>
          <p:nvPr/>
        </p:nvPicPr>
        <p:blipFill>
          <a:blip r:embed="rId4">
            <a:lum bright="36000"/>
          </a:blip>
          <a:srcRect/>
          <a:stretch>
            <a:fillRect/>
          </a:stretch>
        </p:blipFill>
        <p:spPr bwMode="auto">
          <a:xfrm>
            <a:off x="6099174" y="4572000"/>
            <a:ext cx="3044826" cy="228600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7" name="Picture 7" descr="15"/>
          <p:cNvPicPr>
            <a:picLocks noChangeAspect="1" noChangeArrowheads="1"/>
          </p:cNvPicPr>
          <p:nvPr/>
        </p:nvPicPr>
        <p:blipFill>
          <a:blip r:embed="rId5">
            <a:lum bright="33000"/>
          </a:blip>
          <a:srcRect/>
          <a:stretch>
            <a:fillRect/>
          </a:stretch>
        </p:blipFill>
        <p:spPr bwMode="auto">
          <a:xfrm>
            <a:off x="3048000" y="4572000"/>
            <a:ext cx="3048000" cy="228600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190466" name="AutoShape 2" descr="http://ru.stockfresh.com/thumbs/lenm/4310590_%D1%82%D1%83%D1%80-%D0%B0%D0%B2%D1%82%D0%BE%D0%B1%D1%83%D1%81-%D0%B4%D0%B5%D1%82%D0%B8-%D0%B8%D0%BB%D0%BB%D1%8E%D1%81%D1%82%D1%80%D0%B0%D1%86%D0%B8%D1%8F-%D0%BF%D1%80%D0%BE%D1%81%D0%BB%D1%83%D1%88%D0%B8%D0%B2%D0%B0%D0%BD%D0%B8%D0%B8-%D0%BD%D0%B0%D0%BF%D1%80%D0%B0%D0%B2%D0%BB%D1%8F%D1%82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0467" name="Picture 3" descr="22618438-Stickman-Illustration-Featuring-Kids-on-a-Trip-to-the-Museum-Stock-Illustration"/>
          <p:cNvPicPr>
            <a:picLocks noChangeAspect="1" noChangeArrowheads="1"/>
          </p:cNvPicPr>
          <p:nvPr/>
        </p:nvPicPr>
        <p:blipFill>
          <a:blip r:embed="rId6" cstate="print">
            <a:lum bright="19000"/>
          </a:blip>
          <a:srcRect/>
          <a:stretch>
            <a:fillRect/>
          </a:stretch>
        </p:blipFill>
        <p:spPr bwMode="auto">
          <a:xfrm>
            <a:off x="6248400" y="2286000"/>
            <a:ext cx="2895600" cy="212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154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1541" name="Rectangle 5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15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1544" name="Rectangle 8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1549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581400"/>
            <a:ext cx="1229032" cy="762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2155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1551" name="Rectangle 15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5867400"/>
            <a:ext cx="1447800" cy="6148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1" name="Picture 1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2400" y="6019800"/>
            <a:ext cx="1421253" cy="67162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Picture 1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6194863"/>
            <a:ext cx="1240708" cy="66313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21560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1561" name="Rectangle 25"/>
          <p:cNvSpPr>
            <a:spLocks noChangeArrowheads="1"/>
          </p:cNvSpPr>
          <p:nvPr/>
        </p:nvSpPr>
        <p:spPr bwMode="auto">
          <a:xfrm>
            <a:off x="0" y="8153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Рисунок 33" descr="https://img1.goodfon.ru/original/1920x1200/1/e6/novyi-god-new-year-2017-tsifry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2819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Прямоугольник 34"/>
          <p:cNvSpPr/>
          <p:nvPr/>
        </p:nvSpPr>
        <p:spPr>
          <a:xfrm>
            <a:off x="457200" y="1524000"/>
            <a:ext cx="2057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 descr="http://www.planetaskazok.ru/images/stories/kipnis/1/tmp1888-3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76800" y="381000"/>
            <a:ext cx="10001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10" descr="ребусы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505200" y="457200"/>
            <a:ext cx="1038225" cy="1038225"/>
          </a:xfrm>
          <a:prstGeom prst="rect">
            <a:avLst/>
          </a:prstGeom>
          <a:noFill/>
        </p:spPr>
      </p:pic>
      <p:pic>
        <p:nvPicPr>
          <p:cNvPr id="45" name="Рисунок 1" descr="ребусы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229600" y="533400"/>
            <a:ext cx="914400" cy="914400"/>
          </a:xfrm>
          <a:prstGeom prst="rect">
            <a:avLst/>
          </a:prstGeom>
          <a:noFill/>
        </p:spPr>
      </p:pic>
      <p:pic>
        <p:nvPicPr>
          <p:cNvPr id="46" name="Рисунок 16" descr="ребусы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638800" y="-990600"/>
            <a:ext cx="228600" cy="1676400"/>
          </a:xfrm>
          <a:prstGeom prst="rect">
            <a:avLst/>
          </a:prstGeom>
          <a:noFill/>
        </p:spPr>
      </p:pic>
      <p:pic>
        <p:nvPicPr>
          <p:cNvPr id="47" name="Рисунок 13" descr="ребусы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114800" y="457200"/>
            <a:ext cx="990600" cy="990600"/>
          </a:xfrm>
          <a:prstGeom prst="rect">
            <a:avLst/>
          </a:prstGeom>
          <a:noFill/>
        </p:spPr>
      </p:pic>
      <p:pic>
        <p:nvPicPr>
          <p:cNvPr id="48" name="Рисунок 16" descr="ребусы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867400" y="-990600"/>
            <a:ext cx="228600" cy="1676400"/>
          </a:xfrm>
          <a:prstGeom prst="rect">
            <a:avLst/>
          </a:prstGeom>
          <a:noFill/>
        </p:spPr>
      </p:pic>
      <p:pic>
        <p:nvPicPr>
          <p:cNvPr id="49" name="Рисунок 16" descr="ребусы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096000" y="-990600"/>
            <a:ext cx="228600" cy="1676400"/>
          </a:xfrm>
          <a:prstGeom prst="rect">
            <a:avLst/>
          </a:prstGeom>
          <a:noFill/>
        </p:spPr>
      </p:pic>
      <p:pic>
        <p:nvPicPr>
          <p:cNvPr id="50" name="Рисунок 16" descr="ребусы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324599" y="152400"/>
            <a:ext cx="238991" cy="1752600"/>
          </a:xfrm>
          <a:prstGeom prst="rect">
            <a:avLst/>
          </a:prstGeom>
          <a:noFill/>
        </p:spPr>
      </p:pic>
      <p:pic>
        <p:nvPicPr>
          <p:cNvPr id="51" name="Рисунок 22" descr="ребусы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553200" y="457200"/>
            <a:ext cx="1524000" cy="1220639"/>
          </a:xfrm>
          <a:prstGeom prst="rect">
            <a:avLst/>
          </a:prstGeom>
          <a:noFill/>
        </p:spPr>
      </p:pic>
      <p:pic>
        <p:nvPicPr>
          <p:cNvPr id="52" name="Рисунок 25" descr="ребусы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 flipH="1">
            <a:off x="8001000" y="228600"/>
            <a:ext cx="290624" cy="1971677"/>
          </a:xfrm>
          <a:prstGeom prst="rect">
            <a:avLst/>
          </a:prstGeom>
          <a:noFill/>
        </p:spPr>
      </p:pic>
      <p:sp>
        <p:nvSpPr>
          <p:cNvPr id="53" name="Прямоугольник 52"/>
          <p:cNvSpPr/>
          <p:nvPr/>
        </p:nvSpPr>
        <p:spPr>
          <a:xfrm>
            <a:off x="2362201" y="0"/>
            <a:ext cx="17526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Э</a:t>
            </a:r>
            <a:endParaRPr lang="ru-RU" sz="1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3591" name="Rectangle 7"/>
          <p:cNvSpPr>
            <a:spLocks noChangeArrowheads="1"/>
          </p:cNvSpPr>
          <p:nvPr/>
        </p:nvSpPr>
        <p:spPr bwMode="auto">
          <a:xfrm>
            <a:off x="2895600" y="4800600"/>
            <a:ext cx="3429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  один  год уничтожается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леса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3592" name="Rectangle 8"/>
          <p:cNvSpPr>
            <a:spLocks noChangeArrowheads="1"/>
          </p:cNvSpPr>
          <p:nvPr/>
        </p:nvSpPr>
        <p:spPr bwMode="auto">
          <a:xfrm>
            <a:off x="0" y="2209800"/>
            <a:ext cx="274320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 автомобиль выбрасывает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3593" name="Rectangle 9"/>
          <p:cNvSpPr>
            <a:spLocks noChangeArrowheads="1"/>
          </p:cNvSpPr>
          <p:nvPr/>
        </p:nvSpPr>
        <p:spPr bwMode="auto">
          <a:xfrm>
            <a:off x="0" y="4419600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редприятие выбрасывает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3595" name="Rectangle 11"/>
          <p:cNvSpPr>
            <a:spLocks noChangeArrowheads="1"/>
          </p:cNvSpPr>
          <p:nvPr/>
        </p:nvSpPr>
        <p:spPr bwMode="auto">
          <a:xfrm flipH="1">
            <a:off x="6172200" y="4648200"/>
            <a:ext cx="297180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Площадь мусорных свалок в России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3596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" name="Picture 2" descr="http://slrgel.ru/wp-content/uploads/123.gif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362200" y="2133600"/>
            <a:ext cx="3505200" cy="2359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idx="1"/>
          </p:nvPr>
        </p:nvGraphicFramePr>
        <p:xfrm>
          <a:off x="533400" y="228599"/>
          <a:ext cx="8229600" cy="633158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838200"/>
                <a:gridCol w="3276600"/>
                <a:gridCol w="914400"/>
                <a:gridCol w="3200400"/>
              </a:tblGrid>
              <a:tr h="53340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 dirty="0"/>
                        <a:t>I </a:t>
                      </a:r>
                      <a:endParaRPr lang="ru-RU" sz="4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/>
                        <a:t>II </a:t>
                      </a:r>
                      <a:endParaRPr lang="ru-RU" sz="4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8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dirty="0"/>
                        <a:t>1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dirty="0"/>
                        <a:t>1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2283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dirty="0"/>
                        <a:t>2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dirty="0"/>
                        <a:t>2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  <a:tr h="106811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dirty="0"/>
                        <a:t>3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dirty="0"/>
                        <a:t>3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4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6811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dirty="0"/>
                        <a:t>4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dirty="0"/>
                        <a:t>4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4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6811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dirty="0"/>
                        <a:t>5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4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dirty="0"/>
                        <a:t>5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4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36235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6560" y="1066800"/>
            <a:ext cx="331439" cy="1019174"/>
          </a:xfrm>
          <a:prstGeom prst="rect">
            <a:avLst/>
          </a:prstGeom>
          <a:noFill/>
        </p:spPr>
      </p:pic>
      <p:pic>
        <p:nvPicPr>
          <p:cNvPr id="436236" name="Picture 1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2209800"/>
            <a:ext cx="533400" cy="1155699"/>
          </a:xfrm>
          <a:prstGeom prst="rect">
            <a:avLst/>
          </a:prstGeom>
          <a:noFill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3505200"/>
            <a:ext cx="457200" cy="933450"/>
          </a:xfrm>
          <a:prstGeom prst="rect">
            <a:avLst/>
          </a:prstGeom>
          <a:noFill/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572000"/>
            <a:ext cx="419100" cy="838200"/>
          </a:xfrm>
          <a:prstGeom prst="rect">
            <a:avLst/>
          </a:prstGeom>
          <a:noFill/>
        </p:spPr>
      </p:pic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1219200"/>
            <a:ext cx="304800" cy="792479"/>
          </a:xfrm>
          <a:prstGeom prst="rect">
            <a:avLst/>
          </a:prstGeom>
          <a:noFill/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9400" y="2286000"/>
            <a:ext cx="457200" cy="952500"/>
          </a:xfrm>
          <a:prstGeom prst="rect">
            <a:avLst/>
          </a:prstGeom>
          <a:noFill/>
        </p:spPr>
      </p:pic>
      <p:pic>
        <p:nvPicPr>
          <p:cNvPr id="28" name="Picture 1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9400" y="3429000"/>
            <a:ext cx="419100" cy="838200"/>
          </a:xfrm>
          <a:prstGeom prst="rect">
            <a:avLst/>
          </a:prstGeom>
          <a:noFill/>
        </p:spPr>
      </p:pic>
      <p:pic>
        <p:nvPicPr>
          <p:cNvPr id="29" name="Picture 1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9400" y="4486276"/>
            <a:ext cx="457200" cy="933450"/>
          </a:xfrm>
          <a:prstGeom prst="rect">
            <a:avLst/>
          </a:prstGeom>
          <a:noFill/>
        </p:spPr>
      </p:pic>
      <p:pic>
        <p:nvPicPr>
          <p:cNvPr id="30" name="Picture 12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9400" y="5613400"/>
            <a:ext cx="457200" cy="990600"/>
          </a:xfrm>
          <a:prstGeom prst="rect">
            <a:avLst/>
          </a:prstGeom>
          <a:noFill/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5562600"/>
            <a:ext cx="457200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62000" y="2133600"/>
            <a:ext cx="8001001" cy="3643318"/>
            <a:chOff x="484" y="1983"/>
            <a:chExt cx="5040" cy="2295"/>
          </a:xfrm>
        </p:grpSpPr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484" y="1983"/>
              <a:ext cx="4995" cy="22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 i="1" dirty="0" smtClean="0">
                <a:latin typeface="Georgia" pitchFamily="18" charset="0"/>
              </a:endParaRPr>
            </a:p>
            <a:p>
              <a:r>
                <a:rPr lang="ru-RU" sz="2400" b="1" dirty="0" smtClean="0">
                  <a:latin typeface="Times New Roman" pitchFamily="18" charset="0"/>
                </a:rPr>
                <a:t>0                  1                2                  3                4                      </a:t>
              </a:r>
              <a:r>
                <a:rPr lang="ru-RU" sz="2400" b="1" i="1" dirty="0" err="1" smtClean="0">
                  <a:latin typeface="Times New Roman" pitchFamily="18" charset="0"/>
                </a:rPr>
                <a:t>х</a:t>
              </a:r>
              <a:endParaRPr lang="ru-RU" sz="2400" b="1" i="1" dirty="0" smtClean="0">
                <a:latin typeface="Times New Roman" pitchFamily="18" charset="0"/>
              </a:endParaRPr>
            </a:p>
            <a:p>
              <a:endParaRPr lang="ru-RU" sz="2400" b="1" i="1" dirty="0">
                <a:latin typeface="Times New Roman" pitchFamily="18" charset="0"/>
              </a:endParaRPr>
            </a:p>
            <a:p>
              <a:endParaRPr lang="ru-RU" sz="2400" b="1" i="1" dirty="0" smtClean="0">
                <a:latin typeface="Times New Roman" pitchFamily="18" charset="0"/>
              </a:endParaRPr>
            </a:p>
            <a:p>
              <a:endParaRPr lang="ru-RU" sz="2400" b="1" i="1" dirty="0">
                <a:latin typeface="Georgia" pitchFamily="18" charset="0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595" y="2655"/>
              <a:ext cx="4929" cy="93"/>
            </a:xfrm>
            <a:custGeom>
              <a:avLst/>
              <a:gdLst>
                <a:gd name="T0" fmla="*/ 0 w 3715"/>
                <a:gd name="T1" fmla="*/ 0 h 1"/>
                <a:gd name="T2" fmla="*/ 3715 w 3715"/>
                <a:gd name="T3" fmla="*/ 0 h 1"/>
                <a:gd name="T4" fmla="*/ 0 60000 65536"/>
                <a:gd name="T5" fmla="*/ 0 60000 65536"/>
                <a:gd name="T6" fmla="*/ 0 w 3715"/>
                <a:gd name="T7" fmla="*/ 0 h 1"/>
                <a:gd name="T8" fmla="*/ 3715 w 3715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>
                <a:ln w="381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6" name="Line 13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14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5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16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17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8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custGeom>
              <a:avLst/>
              <a:gdLst>
                <a:gd name="connsiteX0" fmla="*/ 0 w 0"/>
                <a:gd name="connsiteY0" fmla="*/ 0 h 90"/>
                <a:gd name="connsiteX1" fmla="*/ 0 w 0"/>
                <a:gd name="connsiteY1" fmla="*/ 90 h 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0">
                  <a:moveTo>
                    <a:pt x="0" y="0"/>
                  </a:moveTo>
                  <a:lnTo>
                    <a:pt x="0" y="9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9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20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" name="Line 20"/>
          <p:cNvSpPr>
            <a:spLocks noChangeShapeType="1"/>
          </p:cNvSpPr>
          <p:nvPr/>
        </p:nvSpPr>
        <p:spPr bwMode="auto">
          <a:xfrm>
            <a:off x="671514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20"/>
          <p:cNvSpPr>
            <a:spLocks noChangeShapeType="1"/>
          </p:cNvSpPr>
          <p:nvPr/>
        </p:nvSpPr>
        <p:spPr bwMode="auto">
          <a:xfrm>
            <a:off x="742952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" name="Line 20"/>
          <p:cNvSpPr>
            <a:spLocks noChangeShapeType="1"/>
          </p:cNvSpPr>
          <p:nvPr/>
        </p:nvSpPr>
        <p:spPr bwMode="auto">
          <a:xfrm>
            <a:off x="707233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635795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20"/>
          <p:cNvSpPr>
            <a:spLocks noChangeShapeType="1"/>
          </p:cNvSpPr>
          <p:nvPr/>
        </p:nvSpPr>
        <p:spPr bwMode="auto">
          <a:xfrm>
            <a:off x="564357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20"/>
          <p:cNvSpPr>
            <a:spLocks noChangeShapeType="1"/>
          </p:cNvSpPr>
          <p:nvPr/>
        </p:nvSpPr>
        <p:spPr bwMode="auto">
          <a:xfrm>
            <a:off x="492919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auto">
          <a:xfrm>
            <a:off x="421481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" name="Line 20"/>
          <p:cNvSpPr>
            <a:spLocks noChangeShapeType="1"/>
          </p:cNvSpPr>
          <p:nvPr/>
        </p:nvSpPr>
        <p:spPr bwMode="auto">
          <a:xfrm>
            <a:off x="350043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" name="Line 20"/>
          <p:cNvSpPr>
            <a:spLocks noChangeShapeType="1"/>
          </p:cNvSpPr>
          <p:nvPr/>
        </p:nvSpPr>
        <p:spPr bwMode="auto">
          <a:xfrm>
            <a:off x="278605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" name="Line 20"/>
          <p:cNvSpPr>
            <a:spLocks noChangeShapeType="1"/>
          </p:cNvSpPr>
          <p:nvPr/>
        </p:nvSpPr>
        <p:spPr bwMode="auto">
          <a:xfrm>
            <a:off x="207167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4" name="Line 20"/>
          <p:cNvSpPr>
            <a:spLocks noChangeShapeType="1"/>
          </p:cNvSpPr>
          <p:nvPr/>
        </p:nvSpPr>
        <p:spPr bwMode="auto">
          <a:xfrm>
            <a:off x="135729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20"/>
          <p:cNvSpPr>
            <a:spLocks noChangeShapeType="1"/>
          </p:cNvSpPr>
          <p:nvPr/>
        </p:nvSpPr>
        <p:spPr bwMode="auto">
          <a:xfrm>
            <a:off x="814390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20"/>
          <p:cNvSpPr>
            <a:spLocks noChangeShapeType="1"/>
          </p:cNvSpPr>
          <p:nvPr/>
        </p:nvSpPr>
        <p:spPr bwMode="auto">
          <a:xfrm>
            <a:off x="8429652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20"/>
          <p:cNvSpPr>
            <a:spLocks noChangeShapeType="1"/>
          </p:cNvSpPr>
          <p:nvPr/>
        </p:nvSpPr>
        <p:spPr bwMode="auto">
          <a:xfrm>
            <a:off x="778671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164304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271461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342899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450056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557213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1357290" y="2428868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 flipH="1">
            <a:off x="785784" y="4143380"/>
            <a:ext cx="80010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А(    ),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</a:t>
            </a: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</a:t>
            </a: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</a:t>
            </a: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</a:t>
            </a: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571737" y="2428868"/>
            <a:ext cx="6429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286117" y="2428869"/>
            <a:ext cx="500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4286248" y="2428868"/>
            <a:ext cx="4614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5429256" y="2428868"/>
            <a:ext cx="357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-381000" y="-533399"/>
            <a:ext cx="9829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ряд   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Задание №4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Укажите координаты точек  на координатном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луче: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62000" y="2133603"/>
            <a:ext cx="7929563" cy="3643321"/>
            <a:chOff x="484" y="1983"/>
            <a:chExt cx="4995" cy="2295"/>
          </a:xfrm>
        </p:grpSpPr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484" y="1983"/>
              <a:ext cx="4995" cy="22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 i="1" dirty="0" smtClean="0">
                <a:latin typeface="Georgia" pitchFamily="18" charset="0"/>
              </a:endParaRPr>
            </a:p>
            <a:p>
              <a:r>
                <a:rPr lang="ru-RU" sz="2400" b="1" dirty="0" smtClean="0">
                  <a:latin typeface="Times New Roman" pitchFamily="18" charset="0"/>
                </a:rPr>
                <a:t>0                  1                2                  3                4                  5    </a:t>
              </a:r>
              <a:r>
                <a:rPr lang="ru-RU" sz="2400" b="1" i="1" dirty="0" err="1" smtClean="0">
                  <a:latin typeface="Times New Roman" pitchFamily="18" charset="0"/>
                </a:rPr>
                <a:t>х</a:t>
              </a:r>
              <a:endParaRPr lang="ru-RU" sz="2400" b="1" i="1" dirty="0" smtClean="0">
                <a:latin typeface="Times New Roman" pitchFamily="18" charset="0"/>
              </a:endParaRPr>
            </a:p>
            <a:p>
              <a:endParaRPr lang="ru-RU" sz="2400" b="1" i="1" dirty="0">
                <a:latin typeface="Times New Roman" pitchFamily="18" charset="0"/>
              </a:endParaRPr>
            </a:p>
            <a:p>
              <a:endParaRPr lang="ru-RU" sz="2400" b="1" i="1" dirty="0" smtClean="0">
                <a:latin typeface="Times New Roman" pitchFamily="18" charset="0"/>
              </a:endParaRPr>
            </a:p>
            <a:p>
              <a:endParaRPr lang="ru-RU" sz="2400" b="1" i="1" dirty="0">
                <a:latin typeface="Georgia" pitchFamily="18" charset="0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595" y="2659"/>
              <a:ext cx="4884" cy="89"/>
            </a:xfrm>
            <a:custGeom>
              <a:avLst/>
              <a:gdLst>
                <a:gd name="T0" fmla="*/ 0 w 3715"/>
                <a:gd name="T1" fmla="*/ 0 h 1"/>
                <a:gd name="T2" fmla="*/ 3715 w 3715"/>
                <a:gd name="T3" fmla="*/ 0 h 1"/>
                <a:gd name="T4" fmla="*/ 0 60000 65536"/>
                <a:gd name="T5" fmla="*/ 0 60000 65536"/>
                <a:gd name="T6" fmla="*/ 0 w 3715"/>
                <a:gd name="T7" fmla="*/ 0 h 1"/>
                <a:gd name="T8" fmla="*/ 3715 w 3715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13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14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5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16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17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8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custGeom>
              <a:avLst/>
              <a:gdLst>
                <a:gd name="connsiteX0" fmla="*/ 0 w 0"/>
                <a:gd name="connsiteY0" fmla="*/ 0 h 90"/>
                <a:gd name="connsiteX1" fmla="*/ 0 w 0"/>
                <a:gd name="connsiteY1" fmla="*/ 90 h 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0">
                  <a:moveTo>
                    <a:pt x="0" y="0"/>
                  </a:moveTo>
                  <a:lnTo>
                    <a:pt x="0" y="9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9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20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" name="Line 20"/>
          <p:cNvSpPr>
            <a:spLocks noChangeShapeType="1"/>
          </p:cNvSpPr>
          <p:nvPr/>
        </p:nvSpPr>
        <p:spPr bwMode="auto">
          <a:xfrm>
            <a:off x="671514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20"/>
          <p:cNvSpPr>
            <a:spLocks noChangeShapeType="1"/>
          </p:cNvSpPr>
          <p:nvPr/>
        </p:nvSpPr>
        <p:spPr bwMode="auto">
          <a:xfrm>
            <a:off x="742952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" name="Line 20"/>
          <p:cNvSpPr>
            <a:spLocks noChangeShapeType="1"/>
          </p:cNvSpPr>
          <p:nvPr/>
        </p:nvSpPr>
        <p:spPr bwMode="auto">
          <a:xfrm>
            <a:off x="707233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635795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20"/>
          <p:cNvSpPr>
            <a:spLocks noChangeShapeType="1"/>
          </p:cNvSpPr>
          <p:nvPr/>
        </p:nvSpPr>
        <p:spPr bwMode="auto">
          <a:xfrm>
            <a:off x="564357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20"/>
          <p:cNvSpPr>
            <a:spLocks noChangeShapeType="1"/>
          </p:cNvSpPr>
          <p:nvPr/>
        </p:nvSpPr>
        <p:spPr bwMode="auto">
          <a:xfrm>
            <a:off x="492919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auto">
          <a:xfrm>
            <a:off x="421481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" name="Line 20"/>
          <p:cNvSpPr>
            <a:spLocks noChangeShapeType="1"/>
          </p:cNvSpPr>
          <p:nvPr/>
        </p:nvSpPr>
        <p:spPr bwMode="auto">
          <a:xfrm>
            <a:off x="350043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" name="Line 20"/>
          <p:cNvSpPr>
            <a:spLocks noChangeShapeType="1"/>
          </p:cNvSpPr>
          <p:nvPr/>
        </p:nvSpPr>
        <p:spPr bwMode="auto">
          <a:xfrm>
            <a:off x="278605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" name="Line 20"/>
          <p:cNvSpPr>
            <a:spLocks noChangeShapeType="1"/>
          </p:cNvSpPr>
          <p:nvPr/>
        </p:nvSpPr>
        <p:spPr bwMode="auto">
          <a:xfrm>
            <a:off x="207167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4" name="Line 20"/>
          <p:cNvSpPr>
            <a:spLocks noChangeShapeType="1"/>
          </p:cNvSpPr>
          <p:nvPr/>
        </p:nvSpPr>
        <p:spPr bwMode="auto">
          <a:xfrm>
            <a:off x="135729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20"/>
          <p:cNvSpPr>
            <a:spLocks noChangeShapeType="1"/>
          </p:cNvSpPr>
          <p:nvPr/>
        </p:nvSpPr>
        <p:spPr bwMode="auto">
          <a:xfrm>
            <a:off x="814390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20"/>
          <p:cNvSpPr>
            <a:spLocks noChangeShapeType="1"/>
          </p:cNvSpPr>
          <p:nvPr/>
        </p:nvSpPr>
        <p:spPr bwMode="auto">
          <a:xfrm>
            <a:off x="8429652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20"/>
          <p:cNvSpPr>
            <a:spLocks noChangeShapeType="1"/>
          </p:cNvSpPr>
          <p:nvPr/>
        </p:nvSpPr>
        <p:spPr bwMode="auto">
          <a:xfrm>
            <a:off x="778671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12954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34290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44958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55626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77724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990600" y="2428868"/>
            <a:ext cx="1009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 flipH="1">
            <a:off x="785784" y="4143380"/>
            <a:ext cx="80010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А(    ), 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 </a:t>
            </a: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</a:t>
            </a: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200400" y="2428868"/>
            <a:ext cx="457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267200" y="2428869"/>
            <a:ext cx="533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5410200" y="2428868"/>
            <a:ext cx="60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7467600" y="2428868"/>
            <a:ext cx="60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-381000" y="-533400"/>
            <a:ext cx="98298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ряд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Задание №4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Укажите координаты точек  на координатном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луче: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60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64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6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62000" y="2133600"/>
            <a:ext cx="7929563" cy="3643318"/>
            <a:chOff x="484" y="1983"/>
            <a:chExt cx="4995" cy="2295"/>
          </a:xfrm>
        </p:grpSpPr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484" y="1983"/>
              <a:ext cx="4995" cy="2295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 i="1" dirty="0" smtClean="0">
                <a:latin typeface="Georgia" pitchFamily="18" charset="0"/>
              </a:endParaRPr>
            </a:p>
            <a:p>
              <a:r>
                <a:rPr lang="ru-RU" sz="2400" b="1" dirty="0" smtClean="0">
                  <a:latin typeface="Times New Roman" pitchFamily="18" charset="0"/>
                </a:rPr>
                <a:t>0                       1                     2                      3                     5   </a:t>
              </a:r>
              <a:r>
                <a:rPr lang="ru-RU" sz="2400" b="1" i="1" dirty="0" err="1" smtClean="0">
                  <a:latin typeface="Times New Roman" pitchFamily="18" charset="0"/>
                </a:rPr>
                <a:t>х</a:t>
              </a:r>
              <a:endParaRPr lang="ru-RU" sz="2400" b="1" i="1" dirty="0" smtClean="0">
                <a:latin typeface="Times New Roman" pitchFamily="18" charset="0"/>
              </a:endParaRPr>
            </a:p>
            <a:p>
              <a:endParaRPr lang="ru-RU" sz="2400" b="1" i="1" dirty="0">
                <a:latin typeface="Times New Roman" pitchFamily="18" charset="0"/>
              </a:endParaRPr>
            </a:p>
            <a:p>
              <a:endParaRPr lang="ru-RU" sz="2400" b="1" i="1" dirty="0" smtClean="0">
                <a:latin typeface="Times New Roman" pitchFamily="18" charset="0"/>
              </a:endParaRPr>
            </a:p>
            <a:p>
              <a:endParaRPr lang="ru-RU" sz="2400" b="1" i="1" dirty="0">
                <a:latin typeface="Georgia" pitchFamily="18" charset="0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595" y="2659"/>
              <a:ext cx="4884" cy="89"/>
            </a:xfrm>
            <a:custGeom>
              <a:avLst/>
              <a:gdLst>
                <a:gd name="T0" fmla="*/ 0 w 3715"/>
                <a:gd name="T1" fmla="*/ 0 h 1"/>
                <a:gd name="T2" fmla="*/ 3715 w 3715"/>
                <a:gd name="T3" fmla="*/ 0 h 1"/>
                <a:gd name="T4" fmla="*/ 0 60000 65536"/>
                <a:gd name="T5" fmla="*/ 0 60000 65536"/>
                <a:gd name="T6" fmla="*/ 0 w 3715"/>
                <a:gd name="T7" fmla="*/ 0 h 1"/>
                <a:gd name="T8" fmla="*/ 3715 w 3715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13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14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5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16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17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8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custGeom>
              <a:avLst/>
              <a:gdLst>
                <a:gd name="connsiteX0" fmla="*/ 0 w 0"/>
                <a:gd name="connsiteY0" fmla="*/ 0 h 90"/>
                <a:gd name="connsiteX1" fmla="*/ 0 w 0"/>
                <a:gd name="connsiteY1" fmla="*/ 90 h 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0">
                  <a:moveTo>
                    <a:pt x="0" y="0"/>
                  </a:moveTo>
                  <a:lnTo>
                    <a:pt x="0" y="9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9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20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" name="Line 20"/>
          <p:cNvSpPr>
            <a:spLocks noChangeShapeType="1"/>
          </p:cNvSpPr>
          <p:nvPr/>
        </p:nvSpPr>
        <p:spPr bwMode="auto">
          <a:xfrm>
            <a:off x="671514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20"/>
          <p:cNvSpPr>
            <a:spLocks noChangeShapeType="1"/>
          </p:cNvSpPr>
          <p:nvPr/>
        </p:nvSpPr>
        <p:spPr bwMode="auto">
          <a:xfrm>
            <a:off x="742952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" name="Line 20"/>
          <p:cNvSpPr>
            <a:spLocks noChangeShapeType="1"/>
          </p:cNvSpPr>
          <p:nvPr/>
        </p:nvSpPr>
        <p:spPr bwMode="auto">
          <a:xfrm>
            <a:off x="707233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635795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20"/>
          <p:cNvSpPr>
            <a:spLocks noChangeShapeType="1"/>
          </p:cNvSpPr>
          <p:nvPr/>
        </p:nvSpPr>
        <p:spPr bwMode="auto">
          <a:xfrm>
            <a:off x="564357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20"/>
          <p:cNvSpPr>
            <a:spLocks noChangeShapeType="1"/>
          </p:cNvSpPr>
          <p:nvPr/>
        </p:nvSpPr>
        <p:spPr bwMode="auto">
          <a:xfrm>
            <a:off x="492919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auto">
          <a:xfrm>
            <a:off x="421481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" name="Line 20"/>
          <p:cNvSpPr>
            <a:spLocks noChangeShapeType="1"/>
          </p:cNvSpPr>
          <p:nvPr/>
        </p:nvSpPr>
        <p:spPr bwMode="auto">
          <a:xfrm>
            <a:off x="350043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" name="Line 20"/>
          <p:cNvSpPr>
            <a:spLocks noChangeShapeType="1"/>
          </p:cNvSpPr>
          <p:nvPr/>
        </p:nvSpPr>
        <p:spPr bwMode="auto">
          <a:xfrm>
            <a:off x="278605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" name="Line 20"/>
          <p:cNvSpPr>
            <a:spLocks noChangeShapeType="1"/>
          </p:cNvSpPr>
          <p:nvPr/>
        </p:nvSpPr>
        <p:spPr bwMode="auto">
          <a:xfrm>
            <a:off x="207167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4" name="Line 20"/>
          <p:cNvSpPr>
            <a:spLocks noChangeShapeType="1"/>
          </p:cNvSpPr>
          <p:nvPr/>
        </p:nvSpPr>
        <p:spPr bwMode="auto">
          <a:xfrm>
            <a:off x="135729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20"/>
          <p:cNvSpPr>
            <a:spLocks noChangeShapeType="1"/>
          </p:cNvSpPr>
          <p:nvPr/>
        </p:nvSpPr>
        <p:spPr bwMode="auto">
          <a:xfrm>
            <a:off x="814390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20"/>
          <p:cNvSpPr>
            <a:spLocks noChangeShapeType="1"/>
          </p:cNvSpPr>
          <p:nvPr/>
        </p:nvSpPr>
        <p:spPr bwMode="auto">
          <a:xfrm>
            <a:off x="8429652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20"/>
          <p:cNvSpPr>
            <a:spLocks noChangeShapeType="1"/>
          </p:cNvSpPr>
          <p:nvPr/>
        </p:nvSpPr>
        <p:spPr bwMode="auto">
          <a:xfrm>
            <a:off x="778671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164304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23622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342899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48768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70104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1357290" y="2428868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 flipH="1">
            <a:off x="785784" y="4143380"/>
            <a:ext cx="8001057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А(    ), 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</a:t>
            </a:r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</a:t>
            </a:r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</a:t>
            </a:r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</a:t>
            </a: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209801" y="2428868"/>
            <a:ext cx="457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286117" y="2428869"/>
            <a:ext cx="500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4724400" y="2428868"/>
            <a:ext cx="38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6858000" y="2428868"/>
            <a:ext cx="53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-381000" y="-533400"/>
            <a:ext cx="98298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ряд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Задание №4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Укажите координаты точек  на координатном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луче: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32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323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323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324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324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62000" y="2133600"/>
            <a:ext cx="7929563" cy="3643318"/>
            <a:chOff x="484" y="1983"/>
            <a:chExt cx="4995" cy="2295"/>
          </a:xfrm>
        </p:grpSpPr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484" y="1983"/>
              <a:ext cx="4995" cy="22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 i="1" dirty="0" smtClean="0">
                <a:latin typeface="Georgia" pitchFamily="18" charset="0"/>
              </a:endParaRPr>
            </a:p>
            <a:p>
              <a:r>
                <a:rPr lang="ru-RU" sz="2400" b="1" dirty="0" smtClean="0">
                  <a:latin typeface="Times New Roman" pitchFamily="18" charset="0"/>
                </a:rPr>
                <a:t>0                  1                2                  3                4                      </a:t>
              </a:r>
              <a:r>
                <a:rPr lang="ru-RU" sz="2400" b="1" i="1" dirty="0" err="1" smtClean="0">
                  <a:latin typeface="Times New Roman" pitchFamily="18" charset="0"/>
                </a:rPr>
                <a:t>х</a:t>
              </a:r>
              <a:endParaRPr lang="ru-RU" sz="2400" b="1" i="1" dirty="0" smtClean="0">
                <a:latin typeface="Times New Roman" pitchFamily="18" charset="0"/>
              </a:endParaRPr>
            </a:p>
            <a:p>
              <a:endParaRPr lang="ru-RU" sz="2400" b="1" i="1" dirty="0">
                <a:latin typeface="Times New Roman" pitchFamily="18" charset="0"/>
              </a:endParaRPr>
            </a:p>
            <a:p>
              <a:endParaRPr lang="ru-RU" sz="2400" b="1" i="1" dirty="0" smtClean="0">
                <a:latin typeface="Times New Roman" pitchFamily="18" charset="0"/>
              </a:endParaRPr>
            </a:p>
            <a:p>
              <a:endParaRPr lang="ru-RU" sz="2400" b="1" i="1" dirty="0">
                <a:latin typeface="Georgia" pitchFamily="18" charset="0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595" y="2659"/>
              <a:ext cx="4884" cy="89"/>
            </a:xfrm>
            <a:custGeom>
              <a:avLst/>
              <a:gdLst>
                <a:gd name="T0" fmla="*/ 0 w 3715"/>
                <a:gd name="T1" fmla="*/ 0 h 1"/>
                <a:gd name="T2" fmla="*/ 3715 w 3715"/>
                <a:gd name="T3" fmla="*/ 0 h 1"/>
                <a:gd name="T4" fmla="*/ 0 60000 65536"/>
                <a:gd name="T5" fmla="*/ 0 60000 65536"/>
                <a:gd name="T6" fmla="*/ 0 w 3715"/>
                <a:gd name="T7" fmla="*/ 0 h 1"/>
                <a:gd name="T8" fmla="*/ 3715 w 3715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13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14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5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16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17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8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custGeom>
              <a:avLst/>
              <a:gdLst>
                <a:gd name="connsiteX0" fmla="*/ 0 w 0"/>
                <a:gd name="connsiteY0" fmla="*/ 0 h 90"/>
                <a:gd name="connsiteX1" fmla="*/ 0 w 0"/>
                <a:gd name="connsiteY1" fmla="*/ 90 h 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0">
                  <a:moveTo>
                    <a:pt x="0" y="0"/>
                  </a:moveTo>
                  <a:lnTo>
                    <a:pt x="0" y="9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9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20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" name="Line 20"/>
          <p:cNvSpPr>
            <a:spLocks noChangeShapeType="1"/>
          </p:cNvSpPr>
          <p:nvPr/>
        </p:nvSpPr>
        <p:spPr bwMode="auto">
          <a:xfrm>
            <a:off x="671514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20"/>
          <p:cNvSpPr>
            <a:spLocks noChangeShapeType="1"/>
          </p:cNvSpPr>
          <p:nvPr/>
        </p:nvSpPr>
        <p:spPr bwMode="auto">
          <a:xfrm>
            <a:off x="742952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" name="Line 20"/>
          <p:cNvSpPr>
            <a:spLocks noChangeShapeType="1"/>
          </p:cNvSpPr>
          <p:nvPr/>
        </p:nvSpPr>
        <p:spPr bwMode="auto">
          <a:xfrm>
            <a:off x="707233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635795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20"/>
          <p:cNvSpPr>
            <a:spLocks noChangeShapeType="1"/>
          </p:cNvSpPr>
          <p:nvPr/>
        </p:nvSpPr>
        <p:spPr bwMode="auto">
          <a:xfrm>
            <a:off x="564357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20"/>
          <p:cNvSpPr>
            <a:spLocks noChangeShapeType="1"/>
          </p:cNvSpPr>
          <p:nvPr/>
        </p:nvSpPr>
        <p:spPr bwMode="auto">
          <a:xfrm>
            <a:off x="492919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auto">
          <a:xfrm>
            <a:off x="421481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" name="Line 20"/>
          <p:cNvSpPr>
            <a:spLocks noChangeShapeType="1"/>
          </p:cNvSpPr>
          <p:nvPr/>
        </p:nvSpPr>
        <p:spPr bwMode="auto">
          <a:xfrm>
            <a:off x="350043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" name="Line 20"/>
          <p:cNvSpPr>
            <a:spLocks noChangeShapeType="1"/>
          </p:cNvSpPr>
          <p:nvPr/>
        </p:nvSpPr>
        <p:spPr bwMode="auto">
          <a:xfrm>
            <a:off x="278605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" name="Line 20"/>
          <p:cNvSpPr>
            <a:spLocks noChangeShapeType="1"/>
          </p:cNvSpPr>
          <p:nvPr/>
        </p:nvSpPr>
        <p:spPr bwMode="auto">
          <a:xfrm>
            <a:off x="207167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4" name="Line 20"/>
          <p:cNvSpPr>
            <a:spLocks noChangeShapeType="1"/>
          </p:cNvSpPr>
          <p:nvPr/>
        </p:nvSpPr>
        <p:spPr bwMode="auto">
          <a:xfrm>
            <a:off x="135729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20"/>
          <p:cNvSpPr>
            <a:spLocks noChangeShapeType="1"/>
          </p:cNvSpPr>
          <p:nvPr/>
        </p:nvSpPr>
        <p:spPr bwMode="auto">
          <a:xfrm>
            <a:off x="814390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20"/>
          <p:cNvSpPr>
            <a:spLocks noChangeShapeType="1"/>
          </p:cNvSpPr>
          <p:nvPr/>
        </p:nvSpPr>
        <p:spPr bwMode="auto">
          <a:xfrm>
            <a:off x="8429652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20"/>
          <p:cNvSpPr>
            <a:spLocks noChangeShapeType="1"/>
          </p:cNvSpPr>
          <p:nvPr/>
        </p:nvSpPr>
        <p:spPr bwMode="auto">
          <a:xfrm>
            <a:off x="778671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164304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271461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342899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450056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557213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1357290" y="2428868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 flipH="1">
            <a:off x="785784" y="4143380"/>
            <a:ext cx="80010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А(    ),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</a:t>
            </a: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</a:t>
            </a: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</a:t>
            </a: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</a:t>
            </a: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571737" y="2428868"/>
            <a:ext cx="6429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286117" y="2428869"/>
            <a:ext cx="500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4286248" y="2428868"/>
            <a:ext cx="4614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5429256" y="2428868"/>
            <a:ext cx="357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310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4191000"/>
            <a:ext cx="261257" cy="685800"/>
          </a:xfrm>
          <a:prstGeom prst="rect">
            <a:avLst/>
          </a:prstGeom>
          <a:noFill/>
        </p:spPr>
      </p:pic>
      <p:sp>
        <p:nvSpPr>
          <p:cNvPr id="3031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310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4114800"/>
            <a:ext cx="533400" cy="866274"/>
          </a:xfrm>
          <a:prstGeom prst="rect">
            <a:avLst/>
          </a:prstGeom>
          <a:noFill/>
        </p:spPr>
      </p:pic>
      <p:sp>
        <p:nvSpPr>
          <p:cNvPr id="3031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311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2182" y="4114800"/>
            <a:ext cx="465667" cy="882316"/>
          </a:xfrm>
          <a:prstGeom prst="rect">
            <a:avLst/>
          </a:prstGeom>
          <a:noFill/>
        </p:spPr>
      </p:pic>
      <p:sp>
        <p:nvSpPr>
          <p:cNvPr id="30311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3113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4038600"/>
            <a:ext cx="497416" cy="942473"/>
          </a:xfrm>
          <a:prstGeom prst="rect">
            <a:avLst/>
          </a:prstGeom>
          <a:noFill/>
        </p:spPr>
      </p:pic>
      <p:sp>
        <p:nvSpPr>
          <p:cNvPr id="3031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3115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3200" y="4038600"/>
            <a:ext cx="497417" cy="942474"/>
          </a:xfrm>
          <a:prstGeom prst="rect">
            <a:avLst/>
          </a:prstGeom>
          <a:noFill/>
        </p:spPr>
      </p:pic>
      <p:sp>
        <p:nvSpPr>
          <p:cNvPr id="56" name="Прямоугольник 55"/>
          <p:cNvSpPr/>
          <p:nvPr/>
        </p:nvSpPr>
        <p:spPr>
          <a:xfrm>
            <a:off x="-381000" y="-533399"/>
            <a:ext cx="98298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ряд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Задание №4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Укажите координаты точек  на координатном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луче: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0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62000" y="2133603"/>
            <a:ext cx="7929563" cy="3643321"/>
            <a:chOff x="484" y="1983"/>
            <a:chExt cx="4995" cy="2295"/>
          </a:xfrm>
        </p:grpSpPr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484" y="1983"/>
              <a:ext cx="4995" cy="22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 i="1" dirty="0" smtClean="0">
                <a:latin typeface="Georgia" pitchFamily="18" charset="0"/>
              </a:endParaRPr>
            </a:p>
            <a:p>
              <a:r>
                <a:rPr lang="ru-RU" sz="2400" b="1" dirty="0" smtClean="0">
                  <a:latin typeface="Times New Roman" pitchFamily="18" charset="0"/>
                </a:rPr>
                <a:t>0                  1                2                  3                4                  5    </a:t>
              </a:r>
              <a:r>
                <a:rPr lang="ru-RU" sz="2400" b="1" i="1" dirty="0" err="1" smtClean="0">
                  <a:latin typeface="Times New Roman" pitchFamily="18" charset="0"/>
                </a:rPr>
                <a:t>х</a:t>
              </a:r>
              <a:endParaRPr lang="ru-RU" sz="2400" b="1" i="1" dirty="0" smtClean="0">
                <a:latin typeface="Times New Roman" pitchFamily="18" charset="0"/>
              </a:endParaRPr>
            </a:p>
            <a:p>
              <a:endParaRPr lang="ru-RU" sz="2400" b="1" i="1" dirty="0">
                <a:latin typeface="Times New Roman" pitchFamily="18" charset="0"/>
              </a:endParaRPr>
            </a:p>
            <a:p>
              <a:endParaRPr lang="ru-RU" sz="2400" b="1" i="1" dirty="0" smtClean="0">
                <a:latin typeface="Times New Roman" pitchFamily="18" charset="0"/>
              </a:endParaRPr>
            </a:p>
            <a:p>
              <a:endParaRPr lang="ru-RU" sz="2400" b="1" i="1" dirty="0">
                <a:latin typeface="Georgia" pitchFamily="18" charset="0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595" y="2659"/>
              <a:ext cx="4884" cy="89"/>
            </a:xfrm>
            <a:custGeom>
              <a:avLst/>
              <a:gdLst>
                <a:gd name="T0" fmla="*/ 0 w 3715"/>
                <a:gd name="T1" fmla="*/ 0 h 1"/>
                <a:gd name="T2" fmla="*/ 3715 w 3715"/>
                <a:gd name="T3" fmla="*/ 0 h 1"/>
                <a:gd name="T4" fmla="*/ 0 60000 65536"/>
                <a:gd name="T5" fmla="*/ 0 60000 65536"/>
                <a:gd name="T6" fmla="*/ 0 w 3715"/>
                <a:gd name="T7" fmla="*/ 0 h 1"/>
                <a:gd name="T8" fmla="*/ 3715 w 3715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13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14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5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16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17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8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custGeom>
              <a:avLst/>
              <a:gdLst>
                <a:gd name="connsiteX0" fmla="*/ 0 w 0"/>
                <a:gd name="connsiteY0" fmla="*/ 0 h 90"/>
                <a:gd name="connsiteX1" fmla="*/ 0 w 0"/>
                <a:gd name="connsiteY1" fmla="*/ 90 h 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0">
                  <a:moveTo>
                    <a:pt x="0" y="0"/>
                  </a:moveTo>
                  <a:lnTo>
                    <a:pt x="0" y="9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9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20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" name="Line 20"/>
          <p:cNvSpPr>
            <a:spLocks noChangeShapeType="1"/>
          </p:cNvSpPr>
          <p:nvPr/>
        </p:nvSpPr>
        <p:spPr bwMode="auto">
          <a:xfrm>
            <a:off x="671514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20"/>
          <p:cNvSpPr>
            <a:spLocks noChangeShapeType="1"/>
          </p:cNvSpPr>
          <p:nvPr/>
        </p:nvSpPr>
        <p:spPr bwMode="auto">
          <a:xfrm>
            <a:off x="742952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" name="Line 20"/>
          <p:cNvSpPr>
            <a:spLocks noChangeShapeType="1"/>
          </p:cNvSpPr>
          <p:nvPr/>
        </p:nvSpPr>
        <p:spPr bwMode="auto">
          <a:xfrm>
            <a:off x="707233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635795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20"/>
          <p:cNvSpPr>
            <a:spLocks noChangeShapeType="1"/>
          </p:cNvSpPr>
          <p:nvPr/>
        </p:nvSpPr>
        <p:spPr bwMode="auto">
          <a:xfrm>
            <a:off x="564357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20"/>
          <p:cNvSpPr>
            <a:spLocks noChangeShapeType="1"/>
          </p:cNvSpPr>
          <p:nvPr/>
        </p:nvSpPr>
        <p:spPr bwMode="auto">
          <a:xfrm>
            <a:off x="492919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auto">
          <a:xfrm>
            <a:off x="421481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" name="Line 20"/>
          <p:cNvSpPr>
            <a:spLocks noChangeShapeType="1"/>
          </p:cNvSpPr>
          <p:nvPr/>
        </p:nvSpPr>
        <p:spPr bwMode="auto">
          <a:xfrm>
            <a:off x="350043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" name="Line 20"/>
          <p:cNvSpPr>
            <a:spLocks noChangeShapeType="1"/>
          </p:cNvSpPr>
          <p:nvPr/>
        </p:nvSpPr>
        <p:spPr bwMode="auto">
          <a:xfrm>
            <a:off x="278605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" name="Line 20"/>
          <p:cNvSpPr>
            <a:spLocks noChangeShapeType="1"/>
          </p:cNvSpPr>
          <p:nvPr/>
        </p:nvSpPr>
        <p:spPr bwMode="auto">
          <a:xfrm>
            <a:off x="207167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4" name="Line 20"/>
          <p:cNvSpPr>
            <a:spLocks noChangeShapeType="1"/>
          </p:cNvSpPr>
          <p:nvPr/>
        </p:nvSpPr>
        <p:spPr bwMode="auto">
          <a:xfrm>
            <a:off x="135729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20"/>
          <p:cNvSpPr>
            <a:spLocks noChangeShapeType="1"/>
          </p:cNvSpPr>
          <p:nvPr/>
        </p:nvSpPr>
        <p:spPr bwMode="auto">
          <a:xfrm>
            <a:off x="814390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20"/>
          <p:cNvSpPr>
            <a:spLocks noChangeShapeType="1"/>
          </p:cNvSpPr>
          <p:nvPr/>
        </p:nvSpPr>
        <p:spPr bwMode="auto">
          <a:xfrm>
            <a:off x="8429652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20"/>
          <p:cNvSpPr>
            <a:spLocks noChangeShapeType="1"/>
          </p:cNvSpPr>
          <p:nvPr/>
        </p:nvSpPr>
        <p:spPr bwMode="auto">
          <a:xfrm>
            <a:off x="778671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12954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34290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44958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55626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77724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990600" y="2428868"/>
            <a:ext cx="1009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 flipH="1">
            <a:off x="785784" y="4143380"/>
            <a:ext cx="80010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А(    ), 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 </a:t>
            </a: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</a:t>
            </a: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200400" y="2428868"/>
            <a:ext cx="457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267200" y="2428869"/>
            <a:ext cx="533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5410200" y="2428868"/>
            <a:ext cx="60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7467600" y="2428868"/>
            <a:ext cx="60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3113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0" y="4038600"/>
            <a:ext cx="497416" cy="942473"/>
          </a:xfrm>
          <a:prstGeom prst="rect">
            <a:avLst/>
          </a:prstGeom>
          <a:noFill/>
        </p:spPr>
      </p:pic>
      <p:sp>
        <p:nvSpPr>
          <p:cNvPr id="3031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-381000" y="-533400"/>
            <a:ext cx="98298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ряд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Задание №4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Укажите координаты точек  на координатном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луче: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924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1" y="4191000"/>
            <a:ext cx="233304" cy="609600"/>
          </a:xfrm>
          <a:prstGeom prst="rect">
            <a:avLst/>
          </a:prstGeom>
          <a:noFill/>
        </p:spPr>
      </p:pic>
      <p:sp>
        <p:nvSpPr>
          <p:cNvPr id="3092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925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4191000"/>
            <a:ext cx="421216" cy="798092"/>
          </a:xfrm>
          <a:prstGeom prst="rect">
            <a:avLst/>
          </a:prstGeom>
          <a:noFill/>
        </p:spPr>
      </p:pic>
      <p:sp>
        <p:nvSpPr>
          <p:cNvPr id="3092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60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64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9263" name="Picture 1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4114800"/>
            <a:ext cx="457200" cy="866274"/>
          </a:xfrm>
          <a:prstGeom prst="rect">
            <a:avLst/>
          </a:prstGeom>
          <a:noFill/>
        </p:spPr>
      </p:pic>
      <p:sp>
        <p:nvSpPr>
          <p:cNvPr id="30926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9267" name="Picture 1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0400" y="4114800"/>
            <a:ext cx="437727" cy="8382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0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0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62000" y="2133600"/>
            <a:ext cx="7929563" cy="3643318"/>
            <a:chOff x="484" y="1983"/>
            <a:chExt cx="4995" cy="2295"/>
          </a:xfrm>
        </p:grpSpPr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484" y="1983"/>
              <a:ext cx="4995" cy="22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b="1" i="1" dirty="0" smtClean="0">
                <a:latin typeface="Georgia" pitchFamily="18" charset="0"/>
              </a:endParaRPr>
            </a:p>
            <a:p>
              <a:r>
                <a:rPr lang="ru-RU" sz="2400" b="1" dirty="0" smtClean="0">
                  <a:latin typeface="Times New Roman" pitchFamily="18" charset="0"/>
                </a:rPr>
                <a:t>0                       1                     2                      3                     5   </a:t>
              </a:r>
              <a:r>
                <a:rPr lang="ru-RU" sz="2400" b="1" i="1" dirty="0" err="1" smtClean="0">
                  <a:latin typeface="Times New Roman" pitchFamily="18" charset="0"/>
                </a:rPr>
                <a:t>х</a:t>
              </a:r>
              <a:endParaRPr lang="ru-RU" sz="2400" b="1" i="1" dirty="0" smtClean="0">
                <a:latin typeface="Times New Roman" pitchFamily="18" charset="0"/>
              </a:endParaRPr>
            </a:p>
            <a:p>
              <a:endParaRPr lang="ru-RU" sz="2400" b="1" i="1" dirty="0">
                <a:latin typeface="Times New Roman" pitchFamily="18" charset="0"/>
              </a:endParaRPr>
            </a:p>
            <a:p>
              <a:endParaRPr lang="ru-RU" sz="2400" b="1" i="1" dirty="0" smtClean="0">
                <a:latin typeface="Times New Roman" pitchFamily="18" charset="0"/>
              </a:endParaRPr>
            </a:p>
            <a:p>
              <a:endParaRPr lang="ru-RU" sz="2400" b="1" i="1" dirty="0">
                <a:latin typeface="Georgia" pitchFamily="18" charset="0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595" y="2659"/>
              <a:ext cx="4884" cy="89"/>
            </a:xfrm>
            <a:custGeom>
              <a:avLst/>
              <a:gdLst>
                <a:gd name="T0" fmla="*/ 0 w 3715"/>
                <a:gd name="T1" fmla="*/ 0 h 1"/>
                <a:gd name="T2" fmla="*/ 3715 w 3715"/>
                <a:gd name="T3" fmla="*/ 0 h 1"/>
                <a:gd name="T4" fmla="*/ 0 60000 65536"/>
                <a:gd name="T5" fmla="*/ 0 60000 65536"/>
                <a:gd name="T6" fmla="*/ 0 w 3715"/>
                <a:gd name="T7" fmla="*/ 0 h 1"/>
                <a:gd name="T8" fmla="*/ 3715 w 3715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715" h="1">
                  <a:moveTo>
                    <a:pt x="0" y="0"/>
                  </a:moveTo>
                  <a:lnTo>
                    <a:pt x="3715" y="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13"/>
            <p:cNvSpPr>
              <a:spLocks noChangeShapeType="1"/>
            </p:cNvSpPr>
            <p:nvPr/>
          </p:nvSpPr>
          <p:spPr bwMode="auto">
            <a:xfrm>
              <a:off x="612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14"/>
            <p:cNvSpPr>
              <a:spLocks noChangeShapeType="1"/>
            </p:cNvSpPr>
            <p:nvPr/>
          </p:nvSpPr>
          <p:spPr bwMode="auto">
            <a:xfrm>
              <a:off x="106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15"/>
            <p:cNvSpPr>
              <a:spLocks noChangeShapeType="1"/>
            </p:cNvSpPr>
            <p:nvPr/>
          </p:nvSpPr>
          <p:spPr bwMode="auto">
            <a:xfrm>
              <a:off x="1519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16"/>
            <p:cNvSpPr>
              <a:spLocks noChangeShapeType="1"/>
            </p:cNvSpPr>
            <p:nvPr/>
          </p:nvSpPr>
          <p:spPr bwMode="auto">
            <a:xfrm>
              <a:off x="1973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17"/>
            <p:cNvSpPr>
              <a:spLocks noChangeShapeType="1"/>
            </p:cNvSpPr>
            <p:nvPr/>
          </p:nvSpPr>
          <p:spPr bwMode="auto">
            <a:xfrm>
              <a:off x="2426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8"/>
            <p:cNvSpPr>
              <a:spLocks noChangeShapeType="1"/>
            </p:cNvSpPr>
            <p:nvPr/>
          </p:nvSpPr>
          <p:spPr bwMode="auto">
            <a:xfrm>
              <a:off x="2880" y="2613"/>
              <a:ext cx="0" cy="90"/>
            </a:xfrm>
            <a:custGeom>
              <a:avLst/>
              <a:gdLst>
                <a:gd name="connsiteX0" fmla="*/ 0 w 0"/>
                <a:gd name="connsiteY0" fmla="*/ 0 h 90"/>
                <a:gd name="connsiteX1" fmla="*/ 0 w 0"/>
                <a:gd name="connsiteY1" fmla="*/ 90 h 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0">
                  <a:moveTo>
                    <a:pt x="0" y="0"/>
                  </a:moveTo>
                  <a:lnTo>
                    <a:pt x="0" y="9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9"/>
            <p:cNvSpPr>
              <a:spLocks noChangeShapeType="1"/>
            </p:cNvSpPr>
            <p:nvPr/>
          </p:nvSpPr>
          <p:spPr bwMode="auto">
            <a:xfrm>
              <a:off x="3334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20"/>
            <p:cNvSpPr>
              <a:spLocks noChangeShapeType="1"/>
            </p:cNvSpPr>
            <p:nvPr/>
          </p:nvSpPr>
          <p:spPr bwMode="auto">
            <a:xfrm>
              <a:off x="3787" y="2613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" name="Line 20"/>
          <p:cNvSpPr>
            <a:spLocks noChangeShapeType="1"/>
          </p:cNvSpPr>
          <p:nvPr/>
        </p:nvSpPr>
        <p:spPr bwMode="auto">
          <a:xfrm>
            <a:off x="671514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20"/>
          <p:cNvSpPr>
            <a:spLocks noChangeShapeType="1"/>
          </p:cNvSpPr>
          <p:nvPr/>
        </p:nvSpPr>
        <p:spPr bwMode="auto">
          <a:xfrm>
            <a:off x="742952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" name="Line 20"/>
          <p:cNvSpPr>
            <a:spLocks noChangeShapeType="1"/>
          </p:cNvSpPr>
          <p:nvPr/>
        </p:nvSpPr>
        <p:spPr bwMode="auto">
          <a:xfrm>
            <a:off x="707233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635795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20"/>
          <p:cNvSpPr>
            <a:spLocks noChangeShapeType="1"/>
          </p:cNvSpPr>
          <p:nvPr/>
        </p:nvSpPr>
        <p:spPr bwMode="auto">
          <a:xfrm>
            <a:off x="564357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20"/>
          <p:cNvSpPr>
            <a:spLocks noChangeShapeType="1"/>
          </p:cNvSpPr>
          <p:nvPr/>
        </p:nvSpPr>
        <p:spPr bwMode="auto">
          <a:xfrm>
            <a:off x="492919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auto">
          <a:xfrm>
            <a:off x="421481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" name="Line 20"/>
          <p:cNvSpPr>
            <a:spLocks noChangeShapeType="1"/>
          </p:cNvSpPr>
          <p:nvPr/>
        </p:nvSpPr>
        <p:spPr bwMode="auto">
          <a:xfrm>
            <a:off x="350043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" name="Line 20"/>
          <p:cNvSpPr>
            <a:spLocks noChangeShapeType="1"/>
          </p:cNvSpPr>
          <p:nvPr/>
        </p:nvSpPr>
        <p:spPr bwMode="auto">
          <a:xfrm>
            <a:off x="278605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" name="Line 20"/>
          <p:cNvSpPr>
            <a:spLocks noChangeShapeType="1"/>
          </p:cNvSpPr>
          <p:nvPr/>
        </p:nvSpPr>
        <p:spPr bwMode="auto">
          <a:xfrm>
            <a:off x="207167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4" name="Line 20"/>
          <p:cNvSpPr>
            <a:spLocks noChangeShapeType="1"/>
          </p:cNvSpPr>
          <p:nvPr/>
        </p:nvSpPr>
        <p:spPr bwMode="auto">
          <a:xfrm>
            <a:off x="135729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20"/>
          <p:cNvSpPr>
            <a:spLocks noChangeShapeType="1"/>
          </p:cNvSpPr>
          <p:nvPr/>
        </p:nvSpPr>
        <p:spPr bwMode="auto">
          <a:xfrm>
            <a:off x="814390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" name="Line 20"/>
          <p:cNvSpPr>
            <a:spLocks noChangeShapeType="1"/>
          </p:cNvSpPr>
          <p:nvPr/>
        </p:nvSpPr>
        <p:spPr bwMode="auto">
          <a:xfrm>
            <a:off x="8429652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Line 20"/>
          <p:cNvSpPr>
            <a:spLocks noChangeShapeType="1"/>
          </p:cNvSpPr>
          <p:nvPr/>
        </p:nvSpPr>
        <p:spPr bwMode="auto">
          <a:xfrm>
            <a:off x="7786710" y="3143248"/>
            <a:ext cx="0" cy="1428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164304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23622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3428992" y="314324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48768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7010400" y="312420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1357290" y="2428868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 flipH="1">
            <a:off x="785784" y="4143380"/>
            <a:ext cx="8001057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А(    ), 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</a:t>
            </a:r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</a:t>
            </a:r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), </a:t>
            </a:r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   )</a:t>
            </a: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209801" y="2428868"/>
            <a:ext cx="457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286117" y="2428869"/>
            <a:ext cx="500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4724400" y="2428868"/>
            <a:ext cx="38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6858000" y="2428868"/>
            <a:ext cx="53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31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-381000" y="-533400"/>
            <a:ext cx="98298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ряд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Задание №4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Укажите координаты точек  на координатном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луче: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2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32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323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4114800"/>
            <a:ext cx="304799" cy="952500"/>
          </a:xfrm>
          <a:prstGeom prst="rect">
            <a:avLst/>
          </a:prstGeom>
          <a:noFill/>
        </p:spPr>
      </p:pic>
      <p:sp>
        <p:nvSpPr>
          <p:cNvPr id="22323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323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4114800"/>
            <a:ext cx="228600" cy="1028700"/>
          </a:xfrm>
          <a:prstGeom prst="rect">
            <a:avLst/>
          </a:prstGeom>
          <a:noFill/>
        </p:spPr>
      </p:pic>
      <p:sp>
        <p:nvSpPr>
          <p:cNvPr id="22323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3237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4114800"/>
            <a:ext cx="533400" cy="1010653"/>
          </a:xfrm>
          <a:prstGeom prst="rect">
            <a:avLst/>
          </a:prstGeom>
          <a:noFill/>
        </p:spPr>
      </p:pic>
      <p:sp>
        <p:nvSpPr>
          <p:cNvPr id="22324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3239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4114800"/>
            <a:ext cx="533400" cy="1010653"/>
          </a:xfrm>
          <a:prstGeom prst="rect">
            <a:avLst/>
          </a:prstGeom>
          <a:noFill/>
        </p:spPr>
      </p:pic>
      <p:sp>
        <p:nvSpPr>
          <p:cNvPr id="22324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3241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2800" y="4038600"/>
            <a:ext cx="533400" cy="101065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3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3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3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23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Вонча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-самая чистая река в России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samoe-samaya.ru/wp-content/uploads/2011/09/samaya-chistaya-rek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066800"/>
            <a:ext cx="8382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://www.supercars.net/blog/wp-content/uploads/2016/04/2008_Lightning_GTPrototype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200400"/>
            <a:ext cx="2514600" cy="207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D1D4136-C50A-4F44-BD95-BF8E3288E24C}" type="slidenum">
              <a:rPr lang="ru-RU" smtClean="0">
                <a:latin typeface="Arial" pitchFamily="34" charset="0"/>
              </a:rPr>
              <a:pPr/>
              <a:t>18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305800" cy="139541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Масса угарного газа в граммах,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выбрасываемого автомобилем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протяжении 1 км пути за 1 час</a:t>
            </a:r>
            <a:endParaRPr lang="ru-RU" b="1" dirty="0" smtClean="0">
              <a:solidFill>
                <a:srgbClr val="008000"/>
              </a:solidFill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07" name="Object 9"/>
          <p:cNvGraphicFramePr>
            <a:graphicFrameLocks noChangeAspect="1"/>
          </p:cNvGraphicFramePr>
          <p:nvPr/>
        </p:nvGraphicFramePr>
        <p:xfrm>
          <a:off x="838200" y="1600200"/>
          <a:ext cx="2318335" cy="5746750"/>
        </p:xfrm>
        <a:graphic>
          <a:graphicData uri="http://schemas.openxmlformats.org/presentationml/2006/ole">
            <p:oleObj spid="_x0000_s309250" name="Формула" r:id="rId4" imgW="507960" imgH="1904760" progId="Equation.3">
              <p:embed/>
            </p:oleObj>
          </a:graphicData>
        </a:graphic>
      </p:graphicFrame>
      <p:sp>
        <p:nvSpPr>
          <p:cNvPr id="4108" name="Text Box 11"/>
          <p:cNvSpPr txBox="1">
            <a:spLocks noChangeArrowheads="1"/>
          </p:cNvSpPr>
          <p:nvPr/>
        </p:nvSpPr>
        <p:spPr bwMode="auto">
          <a:xfrm>
            <a:off x="250825" y="476250"/>
            <a:ext cx="2808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3132138" y="1412875"/>
            <a:ext cx="554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8" name="Рисунок 7" descr="https://im3-tub-ru.yandex.net/i?id=c04f2db3fb530ed71505570a25d4a398&amp;n=33&amp;h=215&amp;w=453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7600" y="1981200"/>
            <a:ext cx="3352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53" name="Picture 5" descr="C:\Users\админ\Desktop\img_978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0" y="4876800"/>
            <a:ext cx="34290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yborshiki.ru/assets/images/2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38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62000" y="3581400"/>
            <a:ext cx="73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49185" name="Rectangle 1"/>
          <p:cNvSpPr>
            <a:spLocks noChangeArrowheads="1"/>
          </p:cNvSpPr>
          <p:nvPr/>
        </p:nvSpPr>
        <p:spPr bwMode="auto">
          <a:xfrm>
            <a:off x="228600" y="2057400"/>
            <a:ext cx="8686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В первой смене в школе обучается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340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Предположим, что каждый второй пришёл без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сменки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и принёс в школу на подошвах всего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граммов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пыли. Предположим, что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кг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пыли остались на полу и её удалось смыть мастерам чистоты. Сколько пыли осталось висеть в воздухе, которым мы дышим? Запишите ответ в виде смешанного числа.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14"/>
          <p:cNvPicPr>
            <a:picLocks noChangeAspect="1" noChangeArrowheads="1"/>
          </p:cNvPicPr>
          <p:nvPr/>
        </p:nvPicPr>
        <p:blipFill>
          <a:blip r:embed="rId2">
            <a:lum bright="38000" contrast="-5000"/>
          </a:blip>
          <a:srcRect/>
          <a:stretch>
            <a:fillRect/>
          </a:stretch>
        </p:blipFill>
        <p:spPr bwMode="auto">
          <a:xfrm>
            <a:off x="-152400" y="2209800"/>
            <a:ext cx="2819400" cy="205740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92162" name="AutoShape 2" descr="https://static.365info.kz/uploads/2016/11/20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5" descr="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19600"/>
            <a:ext cx="2987823" cy="243840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6" name="Picture 8" descr="17"/>
          <p:cNvPicPr>
            <a:picLocks noChangeAspect="1" noChangeArrowheads="1"/>
          </p:cNvPicPr>
          <p:nvPr/>
        </p:nvPicPr>
        <p:blipFill>
          <a:blip r:embed="rId4">
            <a:lum bright="36000"/>
          </a:blip>
          <a:srcRect/>
          <a:stretch>
            <a:fillRect/>
          </a:stretch>
        </p:blipFill>
        <p:spPr bwMode="auto">
          <a:xfrm>
            <a:off x="6099174" y="4572000"/>
            <a:ext cx="3044826" cy="228600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7" name="Picture 7" descr="15"/>
          <p:cNvPicPr>
            <a:picLocks noChangeAspect="1" noChangeArrowheads="1"/>
          </p:cNvPicPr>
          <p:nvPr/>
        </p:nvPicPr>
        <p:blipFill>
          <a:blip r:embed="rId5">
            <a:lum bright="33000"/>
          </a:blip>
          <a:srcRect/>
          <a:stretch>
            <a:fillRect/>
          </a:stretch>
        </p:blipFill>
        <p:spPr bwMode="auto">
          <a:xfrm>
            <a:off x="3048000" y="4572000"/>
            <a:ext cx="3048000" cy="228600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190466" name="AutoShape 2" descr="http://ru.stockfresh.com/thumbs/lenm/4310590_%D1%82%D1%83%D1%80-%D0%B0%D0%B2%D1%82%D0%BE%D0%B1%D1%83%D1%81-%D0%B4%D0%B5%D1%82%D0%B8-%D0%B8%D0%BB%D0%BB%D1%8E%D1%81%D1%82%D1%80%D0%B0%D1%86%D0%B8%D1%8F-%D0%BF%D1%80%D0%BE%D1%81%D0%BB%D1%83%D1%88%D0%B8%D0%B2%D0%B0%D0%BD%D0%B8%D0%B8-%D0%BD%D0%B0%D0%BF%D1%80%D0%B0%D0%B2%D0%BB%D1%8F%D1%82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0467" name="Picture 3" descr="22618438-Stickman-Illustration-Featuring-Kids-on-a-Trip-to-the-Museum-Stock-Illustration"/>
          <p:cNvPicPr>
            <a:picLocks noChangeAspect="1" noChangeArrowheads="1"/>
          </p:cNvPicPr>
          <p:nvPr/>
        </p:nvPicPr>
        <p:blipFill>
          <a:blip r:embed="rId6" cstate="print">
            <a:lum bright="19000"/>
          </a:blip>
          <a:srcRect/>
          <a:stretch>
            <a:fillRect/>
          </a:stretch>
        </p:blipFill>
        <p:spPr bwMode="auto">
          <a:xfrm>
            <a:off x="6477000" y="2209800"/>
            <a:ext cx="2895600" cy="212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514600" y="1752600"/>
            <a:ext cx="4038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cs typeface="Aharoni" pitchFamily="2" charset="-79"/>
              </a:rPr>
              <a:t>Экологическая экскурсия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cs typeface="Aharoni" pitchFamily="2" charset="-79"/>
              </a:rPr>
              <a:t>со смешанными числами</a:t>
            </a:r>
            <a:endParaRPr lang="ru-RU" sz="4000" b="1" dirty="0">
              <a:solidFill>
                <a:srgbClr val="FF0000"/>
              </a:solidFill>
              <a:cs typeface="Aharoni" pitchFamily="2" charset="-79"/>
            </a:endParaRPr>
          </a:p>
        </p:txBody>
      </p:sp>
      <p:sp>
        <p:nvSpPr>
          <p:cNvPr id="32154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1541" name="Rectangle 5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15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1544" name="Rectangle 8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1549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3581400"/>
            <a:ext cx="1229032" cy="762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2155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1551" name="Rectangle 15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5867400"/>
            <a:ext cx="1447800" cy="6148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1" name="Picture 1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2400" y="6019800"/>
            <a:ext cx="1421253" cy="67162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Picture 1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6194863"/>
            <a:ext cx="1240708" cy="66313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21560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1561" name="Rectangle 25"/>
          <p:cNvSpPr>
            <a:spLocks noChangeArrowheads="1"/>
          </p:cNvSpPr>
          <p:nvPr/>
        </p:nvSpPr>
        <p:spPr bwMode="auto">
          <a:xfrm>
            <a:off x="0" y="8153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Рисунок 33" descr="https://img1.goodfon.ru/original/1920x1200/1/e6/novyi-god-new-year-2017-tsifry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2819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Прямоугольник 34"/>
          <p:cNvSpPr/>
          <p:nvPr/>
        </p:nvSpPr>
        <p:spPr>
          <a:xfrm>
            <a:off x="457200" y="1524000"/>
            <a:ext cx="2057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 descr="http://www.planetaskazok.ru/images/stories/kipnis/1/tmp1888-3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76800" y="381000"/>
            <a:ext cx="10001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10" descr="ребусы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505200" y="457200"/>
            <a:ext cx="1038225" cy="1038225"/>
          </a:xfrm>
          <a:prstGeom prst="rect">
            <a:avLst/>
          </a:prstGeom>
          <a:noFill/>
        </p:spPr>
      </p:pic>
      <p:pic>
        <p:nvPicPr>
          <p:cNvPr id="45" name="Рисунок 1" descr="ребусы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229600" y="533400"/>
            <a:ext cx="914400" cy="914400"/>
          </a:xfrm>
          <a:prstGeom prst="rect">
            <a:avLst/>
          </a:prstGeom>
          <a:noFill/>
        </p:spPr>
      </p:pic>
      <p:pic>
        <p:nvPicPr>
          <p:cNvPr id="46" name="Рисунок 16" descr="ребусы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638800" y="-990600"/>
            <a:ext cx="228600" cy="1676400"/>
          </a:xfrm>
          <a:prstGeom prst="rect">
            <a:avLst/>
          </a:prstGeom>
          <a:noFill/>
        </p:spPr>
      </p:pic>
      <p:pic>
        <p:nvPicPr>
          <p:cNvPr id="47" name="Рисунок 13" descr="ребусы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114800" y="457200"/>
            <a:ext cx="990600" cy="990600"/>
          </a:xfrm>
          <a:prstGeom prst="rect">
            <a:avLst/>
          </a:prstGeom>
          <a:noFill/>
        </p:spPr>
      </p:pic>
      <p:pic>
        <p:nvPicPr>
          <p:cNvPr id="48" name="Рисунок 16" descr="ребусы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867400" y="-990600"/>
            <a:ext cx="228600" cy="1676400"/>
          </a:xfrm>
          <a:prstGeom prst="rect">
            <a:avLst/>
          </a:prstGeom>
          <a:noFill/>
        </p:spPr>
      </p:pic>
      <p:pic>
        <p:nvPicPr>
          <p:cNvPr id="49" name="Рисунок 16" descr="ребусы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096000" y="-990600"/>
            <a:ext cx="228600" cy="1676400"/>
          </a:xfrm>
          <a:prstGeom prst="rect">
            <a:avLst/>
          </a:prstGeom>
          <a:noFill/>
        </p:spPr>
      </p:pic>
      <p:pic>
        <p:nvPicPr>
          <p:cNvPr id="50" name="Рисунок 16" descr="ребусы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324599" y="152400"/>
            <a:ext cx="238991" cy="1752600"/>
          </a:xfrm>
          <a:prstGeom prst="rect">
            <a:avLst/>
          </a:prstGeom>
          <a:noFill/>
        </p:spPr>
      </p:pic>
      <p:pic>
        <p:nvPicPr>
          <p:cNvPr id="51" name="Рисунок 22" descr="ребусы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553200" y="457200"/>
            <a:ext cx="1524000" cy="1220639"/>
          </a:xfrm>
          <a:prstGeom prst="rect">
            <a:avLst/>
          </a:prstGeom>
          <a:noFill/>
        </p:spPr>
      </p:pic>
      <p:pic>
        <p:nvPicPr>
          <p:cNvPr id="52" name="Рисунок 25" descr="ребусы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 flipH="1">
            <a:off x="8001000" y="228600"/>
            <a:ext cx="290624" cy="1971677"/>
          </a:xfrm>
          <a:prstGeom prst="rect">
            <a:avLst/>
          </a:prstGeom>
          <a:noFill/>
        </p:spPr>
      </p:pic>
      <p:sp>
        <p:nvSpPr>
          <p:cNvPr id="53" name="Прямоугольник 52"/>
          <p:cNvSpPr/>
          <p:nvPr/>
        </p:nvSpPr>
        <p:spPr>
          <a:xfrm>
            <a:off x="2362201" y="0"/>
            <a:ext cx="17526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Э</a:t>
            </a:r>
            <a:endParaRPr lang="ru-RU" sz="1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3591" name="Rectangle 7"/>
          <p:cNvSpPr>
            <a:spLocks noChangeArrowheads="1"/>
          </p:cNvSpPr>
          <p:nvPr/>
        </p:nvSpPr>
        <p:spPr bwMode="auto">
          <a:xfrm>
            <a:off x="2895600" y="4800600"/>
            <a:ext cx="3429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  один  год уничтожается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леса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3592" name="Rectangle 8"/>
          <p:cNvSpPr>
            <a:spLocks noChangeArrowheads="1"/>
          </p:cNvSpPr>
          <p:nvPr/>
        </p:nvSpPr>
        <p:spPr bwMode="auto">
          <a:xfrm>
            <a:off x="-304800" y="2209800"/>
            <a:ext cx="304800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 автомобиль выбрасывает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3593" name="Rectangle 9"/>
          <p:cNvSpPr>
            <a:spLocks noChangeArrowheads="1"/>
          </p:cNvSpPr>
          <p:nvPr/>
        </p:nvSpPr>
        <p:spPr bwMode="auto">
          <a:xfrm>
            <a:off x="0" y="4419600"/>
            <a:ext cx="2667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редприятие выбрасывает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3595" name="Rectangle 11"/>
          <p:cNvSpPr>
            <a:spLocks noChangeArrowheads="1"/>
          </p:cNvSpPr>
          <p:nvPr/>
        </p:nvSpPr>
        <p:spPr bwMode="auto">
          <a:xfrm flipH="1">
            <a:off x="6172200" y="4648200"/>
            <a:ext cx="297180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Площадь мусорных свалок в России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3596" name="Rectangle 12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arenR"/>
            </a:pPr>
            <a:r>
              <a:rPr lang="ru-RU" sz="4800" dirty="0" smtClean="0"/>
              <a:t>340:2 =170 (чел.)-пришли без «</a:t>
            </a:r>
            <a:r>
              <a:rPr lang="ru-RU" sz="4800" dirty="0" err="1" smtClean="0"/>
              <a:t>сменки</a:t>
            </a:r>
            <a:r>
              <a:rPr lang="ru-RU" sz="4800" dirty="0" smtClean="0"/>
              <a:t>»</a:t>
            </a:r>
          </a:p>
          <a:p>
            <a:pPr marL="514350" lvl="0" indent="-514350">
              <a:buFont typeface="+mj-lt"/>
              <a:buAutoNum type="arabicParenR"/>
            </a:pPr>
            <a:r>
              <a:rPr lang="ru-RU" sz="4800" dirty="0" smtClean="0"/>
              <a:t>170 </a:t>
            </a:r>
            <a:r>
              <a:rPr lang="ru-RU" sz="5200" dirty="0" smtClean="0"/>
              <a:t>:</a:t>
            </a:r>
            <a:r>
              <a:rPr lang="ru-RU" sz="4800" dirty="0" smtClean="0"/>
              <a:t> 20=3400 (</a:t>
            </a:r>
            <a:r>
              <a:rPr lang="ru-RU" sz="4800" dirty="0" err="1" smtClean="0"/>
              <a:t>гр</a:t>
            </a:r>
            <a:r>
              <a:rPr lang="ru-RU" sz="4800" dirty="0" smtClean="0"/>
              <a:t>)-принесли пыли</a:t>
            </a:r>
          </a:p>
          <a:p>
            <a:pPr marL="514350" lvl="0" indent="-514350">
              <a:buFont typeface="+mj-lt"/>
              <a:buAutoNum type="arabicParenR"/>
            </a:pPr>
            <a:r>
              <a:rPr lang="ru-RU" sz="4800" dirty="0" smtClean="0"/>
              <a:t>3400-2000=1400 (</a:t>
            </a:r>
            <a:r>
              <a:rPr lang="ru-RU" sz="4800" dirty="0" err="1" smtClean="0"/>
              <a:t>гр</a:t>
            </a:r>
            <a:r>
              <a:rPr lang="ru-RU" sz="4800" dirty="0" smtClean="0"/>
              <a:t>)-осталось висеть в воздухе</a:t>
            </a:r>
          </a:p>
          <a:p>
            <a:pPr marL="514350" indent="-514350">
              <a:buNone/>
            </a:pPr>
            <a:r>
              <a:rPr lang="ru-RU" sz="4800" dirty="0" smtClean="0"/>
              <a:t>Ответ: 1 кг 400гр. или                   кг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7400" y="2895600"/>
            <a:ext cx="2286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7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7376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4953000"/>
            <a:ext cx="1481667" cy="1134894"/>
          </a:xfrm>
          <a:prstGeom prst="rect">
            <a:avLst/>
          </a:prstGeom>
          <a:noFill/>
        </p:spPr>
      </p:pic>
      <p:sp>
        <p:nvSpPr>
          <p:cNvPr id="37376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73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52400"/>
            <a:ext cx="8534399" cy="5973763"/>
          </a:xfrm>
        </p:spPr>
        <p:txBody>
          <a:bodyPr>
            <a:noAutofit/>
          </a:bodyPr>
          <a:lstStyle/>
          <a:p>
            <a:pPr>
              <a:buFontTx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Личностные цели:</a:t>
            </a:r>
            <a:endParaRPr lang="ru-RU" sz="3600" dirty="0" smtClean="0">
              <a:solidFill>
                <a:srgbClr val="FF0000"/>
              </a:solidFill>
            </a:endParaRPr>
          </a:p>
          <a:p>
            <a:pPr>
              <a:buFontTx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1)совершенствовать умение уверенно и  легко выполнять математические операции со смешанными числами;</a:t>
            </a:r>
          </a:p>
          <a:p>
            <a:pPr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2)приобрести способность иметь собственное мнение;</a:t>
            </a:r>
          </a:p>
          <a:p>
            <a:pPr>
              <a:buFontTx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3)умение быстро вычислять и свободно выражать свои мысли;</a:t>
            </a:r>
          </a:p>
          <a:p>
            <a:pPr>
              <a:buFontTx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4)умение учиться самостоятельно;</a:t>
            </a:r>
          </a:p>
          <a:p>
            <a:pPr>
              <a:buFontTx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5)работать на уроке на «хорошо» и «отлично»</a:t>
            </a:r>
            <a:endParaRPr lang="ru-RU" sz="3600" dirty="0"/>
          </a:p>
        </p:txBody>
      </p:sp>
      <p:sp>
        <p:nvSpPr>
          <p:cNvPr id="3205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0515" name="Rectangle 3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142875" y="1071563"/>
            <a:ext cx="9144000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Было трудно …</a:t>
            </a:r>
          </a:p>
          <a:p>
            <a:pPr eaLnBrk="0" hangingPunct="0"/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Было интересно …</a:t>
            </a:r>
          </a:p>
          <a:p>
            <a:pPr eaLnBrk="0" hangingPunct="0"/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стал увереннее 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eaLnBrk="0" hangingPunct="0"/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Меня удивило …</a:t>
            </a:r>
          </a:p>
          <a:p>
            <a:pPr eaLnBrk="0" hangingPunct="0"/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У меня……….настроение</a:t>
            </a:r>
            <a:r>
              <a:rPr lang="ru-RU" sz="800" dirty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Домашнее задание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п.28;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Стр. 172, № 1109, № 1111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+ дополнительная задача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(*для желающих) № 1112*</a:t>
            </a:r>
            <a:endParaRPr lang="ru-RU" sz="4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066" name="Picture 2" descr="http://vdvgazeta.ru/sites/default/files/articles-images/gallery/blago.jpg"/>
          <p:cNvPicPr>
            <a:picLocks noChangeAspect="1" noChangeArrowheads="1"/>
          </p:cNvPicPr>
          <p:nvPr/>
        </p:nvPicPr>
        <p:blipFill>
          <a:blip r:embed="rId2">
            <a:lum bright="27000" contrast="-21000"/>
          </a:blip>
          <a:srcRect/>
          <a:stretch>
            <a:fillRect/>
          </a:stretch>
        </p:blipFill>
        <p:spPr bwMode="auto">
          <a:xfrm>
            <a:off x="0" y="0"/>
            <a:ext cx="9375648" cy="70104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99592" y="685801"/>
            <a:ext cx="7632848" cy="470898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</a:t>
            </a: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урок!</a:t>
            </a:r>
          </a:p>
          <a:p>
            <a:pPr algn="ctr">
              <a:defRPr/>
            </a:pPr>
            <a:endParaRPr lang="ru-RU" sz="5400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1" y="304800"/>
            <a:ext cx="7924800" cy="5821363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Личностные цели:</a:t>
            </a:r>
            <a:endParaRPr lang="ru-RU" sz="4000" dirty="0" smtClean="0">
              <a:solidFill>
                <a:srgbClr val="FF0000"/>
              </a:solidFill>
            </a:endParaRPr>
          </a:p>
          <a:p>
            <a:pPr>
              <a:buFontTx/>
              <a:buNone/>
              <a:defRPr/>
            </a:pPr>
            <a:r>
              <a:rPr lang="ru-RU" sz="3900" b="1" dirty="0" smtClean="0">
                <a:solidFill>
                  <a:srgbClr val="002060"/>
                </a:solidFill>
              </a:rPr>
              <a:t>1)совершенствовать умение уверенно и  легко выполнять математические операции со смешанными числами;</a:t>
            </a:r>
          </a:p>
          <a:p>
            <a:pPr>
              <a:buNone/>
              <a:defRPr/>
            </a:pPr>
            <a:r>
              <a:rPr lang="ru-RU" sz="3900" b="1" dirty="0" smtClean="0">
                <a:solidFill>
                  <a:srgbClr val="002060"/>
                </a:solidFill>
              </a:rPr>
              <a:t>2)приобрести способность иметь собственное мнение;</a:t>
            </a:r>
          </a:p>
          <a:p>
            <a:pPr>
              <a:buFontTx/>
              <a:buNone/>
              <a:defRPr/>
            </a:pPr>
            <a:r>
              <a:rPr lang="ru-RU" sz="3900" b="1" dirty="0" smtClean="0">
                <a:solidFill>
                  <a:srgbClr val="002060"/>
                </a:solidFill>
              </a:rPr>
              <a:t>3)умение быстро вычислять и свободно выражать свои мысли;</a:t>
            </a:r>
          </a:p>
          <a:p>
            <a:pPr>
              <a:buFontTx/>
              <a:buNone/>
              <a:defRPr/>
            </a:pPr>
            <a:r>
              <a:rPr lang="ru-RU" sz="3900" b="1" dirty="0" smtClean="0">
                <a:solidFill>
                  <a:srgbClr val="002060"/>
                </a:solidFill>
              </a:rPr>
              <a:t>4)умение учиться самостоятельно;</a:t>
            </a:r>
          </a:p>
          <a:p>
            <a:pPr>
              <a:buFontTx/>
              <a:buNone/>
              <a:defRPr/>
            </a:pPr>
            <a:r>
              <a:rPr lang="ru-RU" sz="3900" b="1" dirty="0" smtClean="0">
                <a:solidFill>
                  <a:srgbClr val="002060"/>
                </a:solidFill>
              </a:rPr>
              <a:t>5)работать на уроке на «хорошо» и «отлично»</a:t>
            </a:r>
            <a:endParaRPr lang="ru-RU" sz="3900" dirty="0"/>
          </a:p>
        </p:txBody>
      </p:sp>
      <p:sp>
        <p:nvSpPr>
          <p:cNvPr id="3205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0515" name="Rectangle 3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25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endParaRPr lang="ru-RU" dirty="0" smtClean="0">
              <a:latin typeface="Arial" pitchFamily="34" charset="0"/>
            </a:endParaRP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457201" y="228600"/>
            <a:ext cx="8002588" cy="59372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404813"/>
            <a:ext cx="57912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Устный счёт:</a:t>
            </a:r>
          </a:p>
        </p:txBody>
      </p:sp>
      <p:sp>
        <p:nvSpPr>
          <p:cNvPr id="4104" name="Text Box 6"/>
          <p:cNvSpPr txBox="1">
            <a:spLocks noChangeArrowheads="1"/>
          </p:cNvSpPr>
          <p:nvPr/>
        </p:nvSpPr>
        <p:spPr bwMode="auto">
          <a:xfrm>
            <a:off x="609600" y="1828800"/>
            <a:ext cx="8001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4000" b="1" dirty="0" smtClean="0">
                <a:solidFill>
                  <a:srgbClr val="0000FF"/>
                </a:solidFill>
                <a:latin typeface="TruthCYR Bold" pitchFamily="50" charset="-52"/>
                <a:cs typeface="Arial" pitchFamily="34" charset="0"/>
              </a:rPr>
              <a:t>Чему </a:t>
            </a:r>
            <a:r>
              <a:rPr lang="ru-RU" sz="4000" b="1" dirty="0">
                <a:solidFill>
                  <a:srgbClr val="0000FF"/>
                </a:solidFill>
                <a:latin typeface="TruthCYR Bold" pitchFamily="50" charset="-52"/>
                <a:cs typeface="Arial" pitchFamily="34" charset="0"/>
              </a:rPr>
              <a:t>равна половина часа</a:t>
            </a:r>
            <a:r>
              <a:rPr lang="ru-RU" sz="4000" b="1" dirty="0" smtClean="0">
                <a:solidFill>
                  <a:srgbClr val="0000FF"/>
                </a:solidFill>
                <a:latin typeface="TruthCYR Bold" pitchFamily="50" charset="-52"/>
                <a:cs typeface="Arial" pitchFamily="34" charset="0"/>
              </a:rPr>
              <a:t>?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4000" b="1" dirty="0" smtClean="0">
                <a:solidFill>
                  <a:srgbClr val="0000FF"/>
                </a:solidFill>
                <a:latin typeface="TruthCYR Bold" pitchFamily="50" charset="-52"/>
                <a:cs typeface="Arial" pitchFamily="34" charset="0"/>
              </a:rPr>
              <a:t>Какой части метра равен 1 см?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4000" b="1" dirty="0" smtClean="0">
                <a:solidFill>
                  <a:srgbClr val="0000FF"/>
                </a:solidFill>
                <a:latin typeface="TruthCYR Bold" pitchFamily="50" charset="-52"/>
                <a:cs typeface="Arial" pitchFamily="34" charset="0"/>
              </a:rPr>
              <a:t>Какой </a:t>
            </a:r>
            <a:r>
              <a:rPr lang="ru-RU" sz="4000" b="1" dirty="0">
                <a:solidFill>
                  <a:srgbClr val="0000FF"/>
                </a:solidFill>
                <a:latin typeface="TruthCYR Bold" pitchFamily="50" charset="-52"/>
                <a:cs typeface="Arial" pitchFamily="34" charset="0"/>
              </a:rPr>
              <a:t>части </a:t>
            </a:r>
            <a:r>
              <a:rPr lang="ru-RU" sz="4000" b="1" dirty="0" smtClean="0">
                <a:solidFill>
                  <a:srgbClr val="0000FF"/>
                </a:solidFill>
                <a:latin typeface="TruthCYR Bold" pitchFamily="50" charset="-52"/>
                <a:cs typeface="Arial" pitchFamily="34" charset="0"/>
              </a:rPr>
              <a:t>килограмма </a:t>
            </a:r>
            <a:r>
              <a:rPr lang="ru-RU" sz="4000" b="1" dirty="0">
                <a:solidFill>
                  <a:srgbClr val="0000FF"/>
                </a:solidFill>
                <a:latin typeface="TruthCYR Bold" pitchFamily="50" charset="-52"/>
                <a:cs typeface="Arial" pitchFamily="34" charset="0"/>
              </a:rPr>
              <a:t>равен 1 </a:t>
            </a:r>
            <a:r>
              <a:rPr lang="ru-RU" sz="4000" b="1" dirty="0" smtClean="0">
                <a:solidFill>
                  <a:srgbClr val="0000FF"/>
                </a:solidFill>
                <a:latin typeface="TruthCYR Bold" pitchFamily="50" charset="-52"/>
                <a:cs typeface="Arial" pitchFamily="34" charset="0"/>
              </a:rPr>
              <a:t>г?</a:t>
            </a:r>
            <a:endParaRPr lang="ru-RU" sz="4000" b="1" dirty="0">
              <a:solidFill>
                <a:srgbClr val="0000FF"/>
              </a:solidFill>
              <a:latin typeface="TruthCYR Bold" pitchFamily="50" charset="-52"/>
              <a:cs typeface="Arial" pitchFamily="34" charset="0"/>
            </a:endParaRPr>
          </a:p>
        </p:txBody>
      </p:sp>
      <p:sp>
        <p:nvSpPr>
          <p:cNvPr id="4105" name="Text Box 7"/>
          <p:cNvSpPr txBox="1">
            <a:spLocks noChangeArrowheads="1"/>
          </p:cNvSpPr>
          <p:nvPr/>
        </p:nvSpPr>
        <p:spPr bwMode="auto">
          <a:xfrm>
            <a:off x="468313" y="620713"/>
            <a:ext cx="2735262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ru-RU" b="1" dirty="0"/>
          </a:p>
          <a:p>
            <a:pPr marL="342900" indent="-342900">
              <a:spcBef>
                <a:spcPct val="50000"/>
              </a:spcBef>
            </a:pPr>
            <a:endParaRPr lang="ru-RU" b="1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8" name="Text Box 11"/>
          <p:cNvSpPr txBox="1">
            <a:spLocks noChangeArrowheads="1"/>
          </p:cNvSpPr>
          <p:nvPr/>
        </p:nvSpPr>
        <p:spPr bwMode="auto">
          <a:xfrm>
            <a:off x="3810000" y="838200"/>
            <a:ext cx="2808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2971800" y="1295400"/>
            <a:ext cx="554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600200"/>
            <a:ext cx="9428409" cy="6553200"/>
          </a:xfrm>
          <a:solidFill>
            <a:srgbClr val="FFCCCC"/>
          </a:solidFill>
          <a:ln>
            <a:solidFill>
              <a:srgbClr val="FFCCCC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Составь по рисунку смешанное число:</a:t>
            </a: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524000"/>
            <a:ext cx="9525000" cy="205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5800" y="5867400"/>
            <a:ext cx="7162800" cy="2514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3008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9000" y="1524000"/>
            <a:ext cx="1247775" cy="2219325"/>
          </a:xfrm>
          <a:prstGeom prst="rect">
            <a:avLst/>
          </a:prstGeom>
          <a:noFill/>
        </p:spPr>
      </p:pic>
      <p:sp>
        <p:nvSpPr>
          <p:cNvPr id="430083" name="Rectangle 3"/>
          <p:cNvSpPr>
            <a:spLocks noChangeArrowheads="1"/>
          </p:cNvSpPr>
          <p:nvPr/>
        </p:nvSpPr>
        <p:spPr bwMode="auto">
          <a:xfrm>
            <a:off x="0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30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Составь по рисунку смешанное число:</a:t>
            </a:r>
            <a:endParaRPr lang="ru-RU" sz="4800" dirty="0"/>
          </a:p>
        </p:txBody>
      </p:sp>
      <p:pic>
        <p:nvPicPr>
          <p:cNvPr id="4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2195" y="2286000"/>
            <a:ext cx="8911805" cy="5867400"/>
          </a:xfrm>
          <a:solidFill>
            <a:srgbClr val="FFCCCC"/>
          </a:solidFill>
          <a:ln>
            <a:solidFill>
              <a:srgbClr val="FFCCCC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57200" y="4114800"/>
            <a:ext cx="8153400" cy="396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1106" name="Rectangle 2"/>
          <p:cNvSpPr>
            <a:spLocks noChangeArrowheads="1"/>
          </p:cNvSpPr>
          <p:nvPr/>
        </p:nvSpPr>
        <p:spPr bwMode="auto">
          <a:xfrm>
            <a:off x="381000" y="304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3110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3200" y="4638675"/>
            <a:ext cx="1247775" cy="2219325"/>
          </a:xfrm>
          <a:prstGeom prst="rect">
            <a:avLst/>
          </a:prstGeom>
          <a:noFill/>
        </p:spPr>
      </p:pic>
      <p:sp>
        <p:nvSpPr>
          <p:cNvPr id="431107" name="Rectangle 3"/>
          <p:cNvSpPr>
            <a:spLocks noChangeArrowheads="1"/>
          </p:cNvSpPr>
          <p:nvPr/>
        </p:nvSpPr>
        <p:spPr bwMode="auto">
          <a:xfrm>
            <a:off x="0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3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Составь по рисунку смешанное число:</a:t>
            </a:r>
            <a:endParaRPr lang="ru-RU" sz="4800" dirty="0"/>
          </a:p>
        </p:txBody>
      </p:sp>
      <p:sp>
        <p:nvSpPr>
          <p:cNvPr id="311298" name="Oval 2"/>
          <p:cNvSpPr>
            <a:spLocks noChangeArrowheads="1"/>
          </p:cNvSpPr>
          <p:nvPr/>
        </p:nvSpPr>
        <p:spPr bwMode="auto">
          <a:xfrm>
            <a:off x="685800" y="1905000"/>
            <a:ext cx="1295400" cy="13081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auto">
          <a:xfrm>
            <a:off x="2133600" y="1905000"/>
            <a:ext cx="1295400" cy="13081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Oval 2"/>
          <p:cNvSpPr>
            <a:spLocks noChangeArrowheads="1"/>
          </p:cNvSpPr>
          <p:nvPr/>
        </p:nvSpPr>
        <p:spPr bwMode="auto">
          <a:xfrm>
            <a:off x="3886200" y="1905000"/>
            <a:ext cx="1295400" cy="13081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5791200" y="1905000"/>
            <a:ext cx="1295400" cy="13081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7391400" y="1905000"/>
            <a:ext cx="1295400" cy="13081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>
            <a:off x="685800" y="3581400"/>
            <a:ext cx="1295400" cy="13081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Oval 2"/>
          <p:cNvSpPr>
            <a:spLocks noChangeArrowheads="1"/>
          </p:cNvSpPr>
          <p:nvPr/>
        </p:nvSpPr>
        <p:spPr bwMode="auto">
          <a:xfrm>
            <a:off x="2286000" y="3581400"/>
            <a:ext cx="1295400" cy="13081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Oval 2"/>
          <p:cNvSpPr>
            <a:spLocks noChangeArrowheads="1"/>
          </p:cNvSpPr>
          <p:nvPr/>
        </p:nvSpPr>
        <p:spPr bwMode="auto">
          <a:xfrm>
            <a:off x="3962400" y="3581400"/>
            <a:ext cx="1295400" cy="1308100"/>
          </a:xfrm>
          <a:prstGeom prst="ellipse">
            <a:avLst/>
          </a:prstGeom>
          <a:solidFill>
            <a:srgbClr val="FFFF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14" name="Прямая соединительная линия 13"/>
          <p:cNvCxnSpPr>
            <a:stCxn id="12" idx="0"/>
            <a:endCxn id="12" idx="4"/>
          </p:cNvCxnSpPr>
          <p:nvPr/>
        </p:nvCxnSpPr>
        <p:spPr>
          <a:xfrm rot="16200000" flipH="1">
            <a:off x="3956050" y="4235450"/>
            <a:ext cx="130810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12" idx="2"/>
            <a:endCxn id="12" idx="6"/>
          </p:cNvCxnSpPr>
          <p:nvPr/>
        </p:nvCxnSpPr>
        <p:spPr>
          <a:xfrm rot="10800000" flipH="1">
            <a:off x="3962400" y="4235450"/>
            <a:ext cx="129540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2" idx="7"/>
            <a:endCxn id="12" idx="3"/>
          </p:cNvCxnSpPr>
          <p:nvPr/>
        </p:nvCxnSpPr>
        <p:spPr>
          <a:xfrm rot="16200000" flipH="1" flipV="1">
            <a:off x="4147617" y="3777457"/>
            <a:ext cx="924966" cy="9159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2" idx="1"/>
            <a:endCxn id="12" idx="5"/>
          </p:cNvCxnSpPr>
          <p:nvPr/>
        </p:nvCxnSpPr>
        <p:spPr>
          <a:xfrm rot="16200000" flipH="1">
            <a:off x="4147617" y="3777457"/>
            <a:ext cx="924966" cy="9159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4648200" y="4267200"/>
            <a:ext cx="7620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13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12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9400" y="3733800"/>
            <a:ext cx="1295400" cy="2331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Составь по рисунку смешанное число: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0"/>
            <a:ext cx="2541916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86200"/>
            <a:ext cx="236601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2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2321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3886200"/>
            <a:ext cx="1304925" cy="2188259"/>
          </a:xfrm>
          <a:prstGeom prst="rect">
            <a:avLst/>
          </a:prstGeom>
          <a:noFill/>
        </p:spPr>
      </p:pic>
      <p:sp>
        <p:nvSpPr>
          <p:cNvPr id="312323" name="Rectangle 3"/>
          <p:cNvSpPr>
            <a:spLocks noChangeArrowheads="1"/>
          </p:cNvSpPr>
          <p:nvPr/>
        </p:nvSpPr>
        <p:spPr bwMode="auto">
          <a:xfrm>
            <a:off x="0" y="1495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76400" y="4953000"/>
            <a:ext cx="1066800" cy="8382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676400" y="4953000"/>
            <a:ext cx="1066800" cy="8382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210594" y="4495800"/>
            <a:ext cx="1066006" cy="79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600200"/>
            <a:ext cx="2541916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600200"/>
            <a:ext cx="2541916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2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2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Блок-схема: ручное управление 3"/>
          <p:cNvSpPr/>
          <p:nvPr/>
        </p:nvSpPr>
        <p:spPr>
          <a:xfrm>
            <a:off x="3200400" y="533400"/>
            <a:ext cx="2133600" cy="1752600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0</a:t>
            </a:r>
            <a:endParaRPr lang="ru-RU" sz="9600" b="1" dirty="0"/>
          </a:p>
        </p:txBody>
      </p:sp>
      <p:sp>
        <p:nvSpPr>
          <p:cNvPr id="7" name="Блок-схема: ручное управление 6"/>
          <p:cNvSpPr/>
          <p:nvPr/>
        </p:nvSpPr>
        <p:spPr>
          <a:xfrm>
            <a:off x="3429000" y="4800600"/>
            <a:ext cx="2133600" cy="1676400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1</a:t>
            </a:r>
            <a:endParaRPr lang="ru-RU" sz="9600" b="1" dirty="0"/>
          </a:p>
        </p:txBody>
      </p:sp>
      <p:sp>
        <p:nvSpPr>
          <p:cNvPr id="8" name="Блок-схема: ручное управление 7"/>
          <p:cNvSpPr/>
          <p:nvPr/>
        </p:nvSpPr>
        <p:spPr>
          <a:xfrm>
            <a:off x="3276600" y="2590800"/>
            <a:ext cx="2133600" cy="1828800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/>
              <a:t>1</a:t>
            </a:r>
            <a:endParaRPr lang="ru-RU" sz="9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</TotalTime>
  <Words>597</Words>
  <PresentationFormat>Экран (4:3)</PresentationFormat>
  <Paragraphs>160</Paragraphs>
  <Slides>24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Office Theme</vt:lpstr>
      <vt:lpstr>Формула</vt:lpstr>
      <vt:lpstr>Слайд 1</vt:lpstr>
      <vt:lpstr>Слайд 2</vt:lpstr>
      <vt:lpstr>Слайд 3</vt:lpstr>
      <vt:lpstr>Устный счёт:</vt:lpstr>
      <vt:lpstr>Составь по рисунку смешанное число:</vt:lpstr>
      <vt:lpstr>Составь по рисунку смешанное число:</vt:lpstr>
      <vt:lpstr>Составь по рисунку смешанное число:</vt:lpstr>
      <vt:lpstr>Составь по рисунку смешанное число: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«Вонча»-самая чистая река в России</vt:lpstr>
      <vt:lpstr>Масса угарного газа в граммах,  выбрасываемого автомобилем  на протяжении 1 км пути за 1 час</vt:lpstr>
      <vt:lpstr>Задача</vt:lpstr>
      <vt:lpstr>Слайд 20</vt:lpstr>
      <vt:lpstr>Слайд 21</vt:lpstr>
      <vt:lpstr>Слайд 22</vt:lpstr>
      <vt:lpstr>Домашнее задание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Отчего загрязняется воздух?</dc:title>
  <dc:creator>админ</dc:creator>
  <cp:lastModifiedBy>админ</cp:lastModifiedBy>
  <cp:revision>55</cp:revision>
  <dcterms:created xsi:type="dcterms:W3CDTF">2017-01-09T15:08:25Z</dcterms:created>
  <dcterms:modified xsi:type="dcterms:W3CDTF">2017-03-14T12:57:36Z</dcterms:modified>
</cp:coreProperties>
</file>