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63" r:id="rId3"/>
    <p:sldId id="262" r:id="rId4"/>
    <p:sldId id="264" r:id="rId5"/>
    <p:sldId id="269" r:id="rId6"/>
    <p:sldId id="265" r:id="rId7"/>
    <p:sldId id="266" r:id="rId8"/>
    <p:sldId id="268" r:id="rId9"/>
    <p:sldId id="267" r:id="rId10"/>
    <p:sldId id="270" r:id="rId11"/>
    <p:sldId id="271" r:id="rId12"/>
    <p:sldId id="260" r:id="rId13"/>
    <p:sldId id="261" r:id="rId14"/>
    <p:sldId id="273" r:id="rId15"/>
    <p:sldId id="277" r:id="rId16"/>
    <p:sldId id="276" r:id="rId17"/>
    <p:sldId id="278" r:id="rId18"/>
    <p:sldId id="280" r:id="rId19"/>
    <p:sldId id="281" r:id="rId20"/>
    <p:sldId id="282" r:id="rId21"/>
    <p:sldId id="283" r:id="rId22"/>
    <p:sldId id="279" r:id="rId23"/>
    <p:sldId id="259" r:id="rId24"/>
    <p:sldId id="272" r:id="rId25"/>
    <p:sldId id="258" r:id="rId26"/>
    <p:sldId id="257" r:id="rId27"/>
    <p:sldId id="274" r:id="rId28"/>
    <p:sldId id="275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15.xml"/><Relationship Id="rId1" Type="http://schemas.openxmlformats.org/officeDocument/2006/relationships/slide" Target="../slides/slide13.xml"/><Relationship Id="rId4" Type="http://schemas.openxmlformats.org/officeDocument/2006/relationships/slide" Target="../slides/slide2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2CFC6D-7BAD-44D2-A104-2D92278B7D3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CAD561-1EDF-410E-8EA1-B368F84C293D}">
      <dgm:prSet phldrT="[Текст]"/>
      <dgm:spPr>
        <a:solidFill>
          <a:schemeClr val="accent2">
            <a:lumMod val="75000"/>
          </a:schemeClr>
        </a:solidFill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Хронология основных событий</a:t>
          </a:r>
          <a:endParaRPr lang="ru-RU" dirty="0"/>
        </a:p>
      </dgm:t>
    </dgm:pt>
    <dgm:pt modelId="{301B6B0E-C4C2-4D5C-98CC-A7D5DC72D10C}" type="parTrans" cxnId="{151FD314-6D87-491F-8E8A-EA3CE681EDF5}">
      <dgm:prSet/>
      <dgm:spPr/>
      <dgm:t>
        <a:bodyPr/>
        <a:lstStyle/>
        <a:p>
          <a:endParaRPr lang="ru-RU"/>
        </a:p>
      </dgm:t>
    </dgm:pt>
    <dgm:pt modelId="{7179ADDC-AE2D-43E8-895B-1EC6985AB784}" type="sibTrans" cxnId="{151FD314-6D87-491F-8E8A-EA3CE681EDF5}">
      <dgm:prSet/>
      <dgm:spPr/>
      <dgm:t>
        <a:bodyPr/>
        <a:lstStyle/>
        <a:p>
          <a:endParaRPr lang="ru-RU"/>
        </a:p>
      </dgm:t>
    </dgm:pt>
    <dgm:pt modelId="{E89165BF-817C-4B44-8B7E-C2589D23DA32}">
      <dgm:prSet phldrT="[Текст]"/>
      <dgm:spPr>
        <a:solidFill>
          <a:schemeClr val="accent4">
            <a:lumMod val="75000"/>
          </a:schemeClr>
        </a:solidFill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Города - герои</a:t>
          </a:r>
          <a:endParaRPr lang="ru-RU" dirty="0"/>
        </a:p>
      </dgm:t>
    </dgm:pt>
    <dgm:pt modelId="{F791EE7D-EEB8-45EB-8FF6-EF188FF89D82}" type="parTrans" cxnId="{2EC1756A-0FC8-409A-ABE4-CE4E53585826}">
      <dgm:prSet/>
      <dgm:spPr/>
      <dgm:t>
        <a:bodyPr/>
        <a:lstStyle/>
        <a:p>
          <a:endParaRPr lang="ru-RU"/>
        </a:p>
      </dgm:t>
    </dgm:pt>
    <dgm:pt modelId="{DD6C7AA9-8B3D-4C36-AE06-378D7C78D8D3}" type="sibTrans" cxnId="{2EC1756A-0FC8-409A-ABE4-CE4E53585826}">
      <dgm:prSet/>
      <dgm:spPr/>
      <dgm:t>
        <a:bodyPr/>
        <a:lstStyle/>
        <a:p>
          <a:endParaRPr lang="ru-RU"/>
        </a:p>
      </dgm:t>
    </dgm:pt>
    <dgm:pt modelId="{D52F1365-5257-4152-B517-E2D604B3474B}">
      <dgm:prSet phldrT="[Текст]"/>
      <dgm:spPr>
        <a:solidFill>
          <a:srgbClr val="0070C0"/>
        </a:solidFill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Все для фронта, все для победы</a:t>
          </a:r>
          <a:endParaRPr lang="ru-RU" dirty="0" smtClean="0"/>
        </a:p>
      </dgm:t>
    </dgm:pt>
    <dgm:pt modelId="{2C482FD3-544E-47BB-BE34-EBFDB6C5A236}" type="parTrans" cxnId="{0E081D0E-B9BF-41B8-B1E4-D4CC159C3B35}">
      <dgm:prSet/>
      <dgm:spPr/>
      <dgm:t>
        <a:bodyPr/>
        <a:lstStyle/>
        <a:p>
          <a:endParaRPr lang="ru-RU"/>
        </a:p>
      </dgm:t>
    </dgm:pt>
    <dgm:pt modelId="{833E0227-69B2-40B7-9E5C-B449D6E2891D}" type="sibTrans" cxnId="{0E081D0E-B9BF-41B8-B1E4-D4CC159C3B35}">
      <dgm:prSet/>
      <dgm:spPr/>
      <dgm:t>
        <a:bodyPr/>
        <a:lstStyle/>
        <a:p>
          <a:endParaRPr lang="ru-RU"/>
        </a:p>
      </dgm:t>
    </dgm:pt>
    <dgm:pt modelId="{37FB565F-5C4B-4699-A7B9-94D189E64B8E}">
      <dgm:prSet phldrT="[Текст]"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Награды</a:t>
          </a:r>
          <a:endParaRPr lang="ru-RU" dirty="0" smtClean="0"/>
        </a:p>
      </dgm:t>
    </dgm:pt>
    <dgm:pt modelId="{1EE62163-0009-45A2-B71F-485E18F48C21}" type="parTrans" cxnId="{82418199-38DB-4220-8D02-711603D82F9D}">
      <dgm:prSet/>
      <dgm:spPr/>
      <dgm:t>
        <a:bodyPr/>
        <a:lstStyle/>
        <a:p>
          <a:endParaRPr lang="ru-RU"/>
        </a:p>
      </dgm:t>
    </dgm:pt>
    <dgm:pt modelId="{5BE1DDA6-16A1-4F29-96DC-9676BA94911E}" type="sibTrans" cxnId="{82418199-38DB-4220-8D02-711603D82F9D}">
      <dgm:prSet/>
      <dgm:spPr/>
      <dgm:t>
        <a:bodyPr/>
        <a:lstStyle/>
        <a:p>
          <a:endParaRPr lang="ru-RU"/>
        </a:p>
      </dgm:t>
    </dgm:pt>
    <dgm:pt modelId="{4C5CDB8D-A161-40A8-B1A2-428EB8ED2079}" type="pres">
      <dgm:prSet presAssocID="{052CFC6D-7BAD-44D2-A104-2D92278B7D3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025A57-B97B-4C85-B607-617B9607707A}" type="pres">
      <dgm:prSet presAssocID="{88CAD561-1EDF-410E-8EA1-B368F84C293D}" presName="parentLin" presStyleCnt="0"/>
      <dgm:spPr/>
    </dgm:pt>
    <dgm:pt modelId="{CCBADB14-3B8D-4454-BA7A-4581F6863D9B}" type="pres">
      <dgm:prSet presAssocID="{88CAD561-1EDF-410E-8EA1-B368F84C293D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13F6DE2-2ABC-42E3-A6D9-332BFA6BDBD4}" type="pres">
      <dgm:prSet presAssocID="{88CAD561-1EDF-410E-8EA1-B368F84C293D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A92BFE-9C32-46A7-B258-450A3FAB3C4B}" type="pres">
      <dgm:prSet presAssocID="{88CAD561-1EDF-410E-8EA1-B368F84C293D}" presName="negativeSpace" presStyleCnt="0"/>
      <dgm:spPr/>
    </dgm:pt>
    <dgm:pt modelId="{B2BDCF75-000A-4C73-9C3D-EB2B2B17A3FB}" type="pres">
      <dgm:prSet presAssocID="{88CAD561-1EDF-410E-8EA1-B368F84C293D}" presName="childText" presStyleLbl="conFgAcc1" presStyleIdx="0" presStyleCnt="4">
        <dgm:presLayoutVars>
          <dgm:bulletEnabled val="1"/>
        </dgm:presLayoutVars>
      </dgm:prSet>
      <dgm:spPr/>
    </dgm:pt>
    <dgm:pt modelId="{15626BAE-30F2-49E0-AEC7-093527D3B7BB}" type="pres">
      <dgm:prSet presAssocID="{7179ADDC-AE2D-43E8-895B-1EC6985AB784}" presName="spaceBetweenRectangles" presStyleCnt="0"/>
      <dgm:spPr/>
    </dgm:pt>
    <dgm:pt modelId="{B17CDD43-89D7-45D3-AECD-4560EEC0DC91}" type="pres">
      <dgm:prSet presAssocID="{E89165BF-817C-4B44-8B7E-C2589D23DA32}" presName="parentLin" presStyleCnt="0"/>
      <dgm:spPr/>
    </dgm:pt>
    <dgm:pt modelId="{171983EF-1B91-4387-8E91-FD0401B2D865}" type="pres">
      <dgm:prSet presAssocID="{E89165BF-817C-4B44-8B7E-C2589D23DA32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D25884D2-F42E-45D9-AB54-10EDBA590F65}" type="pres">
      <dgm:prSet presAssocID="{E89165BF-817C-4B44-8B7E-C2589D23DA3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20D1B6-CC20-44E2-8D3B-06DC38AA3C42}" type="pres">
      <dgm:prSet presAssocID="{E89165BF-817C-4B44-8B7E-C2589D23DA32}" presName="negativeSpace" presStyleCnt="0"/>
      <dgm:spPr/>
    </dgm:pt>
    <dgm:pt modelId="{09E4D7A6-E4BD-4DC5-A868-D0CF32B2123D}" type="pres">
      <dgm:prSet presAssocID="{E89165BF-817C-4B44-8B7E-C2589D23DA32}" presName="childText" presStyleLbl="conFgAcc1" presStyleIdx="1" presStyleCnt="4">
        <dgm:presLayoutVars>
          <dgm:bulletEnabled val="1"/>
        </dgm:presLayoutVars>
      </dgm:prSet>
      <dgm:spPr/>
    </dgm:pt>
    <dgm:pt modelId="{BF92555C-247C-438E-B822-133275BF1A7C}" type="pres">
      <dgm:prSet presAssocID="{DD6C7AA9-8B3D-4C36-AE06-378D7C78D8D3}" presName="spaceBetweenRectangles" presStyleCnt="0"/>
      <dgm:spPr/>
    </dgm:pt>
    <dgm:pt modelId="{2EC391ED-010E-4DD3-B14B-FF73C26ACA36}" type="pres">
      <dgm:prSet presAssocID="{D52F1365-5257-4152-B517-E2D604B3474B}" presName="parentLin" presStyleCnt="0"/>
      <dgm:spPr/>
    </dgm:pt>
    <dgm:pt modelId="{7658DCBB-DD5D-4A17-86EC-53D288D64567}" type="pres">
      <dgm:prSet presAssocID="{D52F1365-5257-4152-B517-E2D604B3474B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E05F18A0-76BD-41CD-BFFD-F3F6BBAE9BB1}" type="pres">
      <dgm:prSet presAssocID="{D52F1365-5257-4152-B517-E2D604B3474B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9262A-1096-4C48-A0B7-52E9F805CCF7}" type="pres">
      <dgm:prSet presAssocID="{D52F1365-5257-4152-B517-E2D604B3474B}" presName="negativeSpace" presStyleCnt="0"/>
      <dgm:spPr/>
    </dgm:pt>
    <dgm:pt modelId="{638E2058-5F95-453B-9139-17D8CDFE9A02}" type="pres">
      <dgm:prSet presAssocID="{D52F1365-5257-4152-B517-E2D604B3474B}" presName="childText" presStyleLbl="conFgAcc1" presStyleIdx="2" presStyleCnt="4">
        <dgm:presLayoutVars>
          <dgm:bulletEnabled val="1"/>
        </dgm:presLayoutVars>
      </dgm:prSet>
      <dgm:spPr/>
    </dgm:pt>
    <dgm:pt modelId="{A0806D23-6AF7-4C77-A45F-6F774309D9AC}" type="pres">
      <dgm:prSet presAssocID="{833E0227-69B2-40B7-9E5C-B449D6E2891D}" presName="spaceBetweenRectangles" presStyleCnt="0"/>
      <dgm:spPr/>
    </dgm:pt>
    <dgm:pt modelId="{816008DD-452D-41B6-86FF-F4C652B5F12C}" type="pres">
      <dgm:prSet presAssocID="{37FB565F-5C4B-4699-A7B9-94D189E64B8E}" presName="parentLin" presStyleCnt="0"/>
      <dgm:spPr/>
    </dgm:pt>
    <dgm:pt modelId="{CF8B0DA0-2316-49DD-BB61-84F7FA20437C}" type="pres">
      <dgm:prSet presAssocID="{37FB565F-5C4B-4699-A7B9-94D189E64B8E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DD13B8EA-A2DF-4660-8E39-3FD42EE3B155}" type="pres">
      <dgm:prSet presAssocID="{37FB565F-5C4B-4699-A7B9-94D189E64B8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D77C9E-FF10-44DA-A36E-F8FBD62C3E8D}" type="pres">
      <dgm:prSet presAssocID="{37FB565F-5C4B-4699-A7B9-94D189E64B8E}" presName="negativeSpace" presStyleCnt="0"/>
      <dgm:spPr/>
    </dgm:pt>
    <dgm:pt modelId="{A0942F31-1B61-4CF4-9B41-39788E8BC0DF}" type="pres">
      <dgm:prSet presAssocID="{37FB565F-5C4B-4699-A7B9-94D189E64B8E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E081D0E-B9BF-41B8-B1E4-D4CC159C3B35}" srcId="{052CFC6D-7BAD-44D2-A104-2D92278B7D34}" destId="{D52F1365-5257-4152-B517-E2D604B3474B}" srcOrd="2" destOrd="0" parTransId="{2C482FD3-544E-47BB-BE34-EBFDB6C5A236}" sibTransId="{833E0227-69B2-40B7-9E5C-B449D6E2891D}"/>
    <dgm:cxn modelId="{09E61CA5-911D-4889-9BEA-3699C17DE5A0}" type="presOf" srcId="{37FB565F-5C4B-4699-A7B9-94D189E64B8E}" destId="{DD13B8EA-A2DF-4660-8E39-3FD42EE3B155}" srcOrd="1" destOrd="0" presId="urn:microsoft.com/office/officeart/2005/8/layout/list1"/>
    <dgm:cxn modelId="{151FD314-6D87-491F-8E8A-EA3CE681EDF5}" srcId="{052CFC6D-7BAD-44D2-A104-2D92278B7D34}" destId="{88CAD561-1EDF-410E-8EA1-B368F84C293D}" srcOrd="0" destOrd="0" parTransId="{301B6B0E-C4C2-4D5C-98CC-A7D5DC72D10C}" sibTransId="{7179ADDC-AE2D-43E8-895B-1EC6985AB784}"/>
    <dgm:cxn modelId="{82418199-38DB-4220-8D02-711603D82F9D}" srcId="{052CFC6D-7BAD-44D2-A104-2D92278B7D34}" destId="{37FB565F-5C4B-4699-A7B9-94D189E64B8E}" srcOrd="3" destOrd="0" parTransId="{1EE62163-0009-45A2-B71F-485E18F48C21}" sibTransId="{5BE1DDA6-16A1-4F29-96DC-9676BA94911E}"/>
    <dgm:cxn modelId="{F78644EB-6C38-458F-B9D0-6845584B764B}" type="presOf" srcId="{37FB565F-5C4B-4699-A7B9-94D189E64B8E}" destId="{CF8B0DA0-2316-49DD-BB61-84F7FA20437C}" srcOrd="0" destOrd="0" presId="urn:microsoft.com/office/officeart/2005/8/layout/list1"/>
    <dgm:cxn modelId="{E75E18DA-BCEC-4BFA-AF05-26B2F4E89D9F}" type="presOf" srcId="{052CFC6D-7BAD-44D2-A104-2D92278B7D34}" destId="{4C5CDB8D-A161-40A8-B1A2-428EB8ED2079}" srcOrd="0" destOrd="0" presId="urn:microsoft.com/office/officeart/2005/8/layout/list1"/>
    <dgm:cxn modelId="{2EC1756A-0FC8-409A-ABE4-CE4E53585826}" srcId="{052CFC6D-7BAD-44D2-A104-2D92278B7D34}" destId="{E89165BF-817C-4B44-8B7E-C2589D23DA32}" srcOrd="1" destOrd="0" parTransId="{F791EE7D-EEB8-45EB-8FF6-EF188FF89D82}" sibTransId="{DD6C7AA9-8B3D-4C36-AE06-378D7C78D8D3}"/>
    <dgm:cxn modelId="{EDBA2CEF-E0D3-49C4-A628-40CBBB40CEA8}" type="presOf" srcId="{88CAD561-1EDF-410E-8EA1-B368F84C293D}" destId="{CCBADB14-3B8D-4454-BA7A-4581F6863D9B}" srcOrd="0" destOrd="0" presId="urn:microsoft.com/office/officeart/2005/8/layout/list1"/>
    <dgm:cxn modelId="{BA21BDF3-67F6-4C98-8629-D9836D6B0610}" type="presOf" srcId="{D52F1365-5257-4152-B517-E2D604B3474B}" destId="{7658DCBB-DD5D-4A17-86EC-53D288D64567}" srcOrd="0" destOrd="0" presId="urn:microsoft.com/office/officeart/2005/8/layout/list1"/>
    <dgm:cxn modelId="{09547740-4D3B-42CE-9FF1-3CB8B80A9B65}" type="presOf" srcId="{88CAD561-1EDF-410E-8EA1-B368F84C293D}" destId="{913F6DE2-2ABC-42E3-A6D9-332BFA6BDBD4}" srcOrd="1" destOrd="0" presId="urn:microsoft.com/office/officeart/2005/8/layout/list1"/>
    <dgm:cxn modelId="{5659694D-AEFA-4CBD-9018-A32F02942BDE}" type="presOf" srcId="{D52F1365-5257-4152-B517-E2D604B3474B}" destId="{E05F18A0-76BD-41CD-BFFD-F3F6BBAE9BB1}" srcOrd="1" destOrd="0" presId="urn:microsoft.com/office/officeart/2005/8/layout/list1"/>
    <dgm:cxn modelId="{3D79DC14-51A5-4F4B-834F-41EB844E97F7}" type="presOf" srcId="{E89165BF-817C-4B44-8B7E-C2589D23DA32}" destId="{171983EF-1B91-4387-8E91-FD0401B2D865}" srcOrd="0" destOrd="0" presId="urn:microsoft.com/office/officeart/2005/8/layout/list1"/>
    <dgm:cxn modelId="{DEF2825B-58C5-4C52-83D6-A3309D642DEA}" type="presOf" srcId="{E89165BF-817C-4B44-8B7E-C2589D23DA32}" destId="{D25884D2-F42E-45D9-AB54-10EDBA590F65}" srcOrd="1" destOrd="0" presId="urn:microsoft.com/office/officeart/2005/8/layout/list1"/>
    <dgm:cxn modelId="{E6E2BF3C-ED45-467F-833B-5965F78AABB4}" type="presParOf" srcId="{4C5CDB8D-A161-40A8-B1A2-428EB8ED2079}" destId="{10025A57-B97B-4C85-B607-617B9607707A}" srcOrd="0" destOrd="0" presId="urn:microsoft.com/office/officeart/2005/8/layout/list1"/>
    <dgm:cxn modelId="{681EAF10-3C60-401B-A81B-786654643757}" type="presParOf" srcId="{10025A57-B97B-4C85-B607-617B9607707A}" destId="{CCBADB14-3B8D-4454-BA7A-4581F6863D9B}" srcOrd="0" destOrd="0" presId="urn:microsoft.com/office/officeart/2005/8/layout/list1"/>
    <dgm:cxn modelId="{D2745847-656A-4ED3-B947-02DF74805C74}" type="presParOf" srcId="{10025A57-B97B-4C85-B607-617B9607707A}" destId="{913F6DE2-2ABC-42E3-A6D9-332BFA6BDBD4}" srcOrd="1" destOrd="0" presId="urn:microsoft.com/office/officeart/2005/8/layout/list1"/>
    <dgm:cxn modelId="{FD6FF3B2-B05F-4AE1-9A9E-2D95EE9451DD}" type="presParOf" srcId="{4C5CDB8D-A161-40A8-B1A2-428EB8ED2079}" destId="{B2A92BFE-9C32-46A7-B258-450A3FAB3C4B}" srcOrd="1" destOrd="0" presId="urn:microsoft.com/office/officeart/2005/8/layout/list1"/>
    <dgm:cxn modelId="{73490ABE-63CE-4432-B9A1-7E44E2EDC920}" type="presParOf" srcId="{4C5CDB8D-A161-40A8-B1A2-428EB8ED2079}" destId="{B2BDCF75-000A-4C73-9C3D-EB2B2B17A3FB}" srcOrd="2" destOrd="0" presId="urn:microsoft.com/office/officeart/2005/8/layout/list1"/>
    <dgm:cxn modelId="{6ECF873E-4FDE-4479-86E9-FC9F471862E6}" type="presParOf" srcId="{4C5CDB8D-A161-40A8-B1A2-428EB8ED2079}" destId="{15626BAE-30F2-49E0-AEC7-093527D3B7BB}" srcOrd="3" destOrd="0" presId="urn:microsoft.com/office/officeart/2005/8/layout/list1"/>
    <dgm:cxn modelId="{B437C1F2-6415-4022-B500-AEFC5FF5A657}" type="presParOf" srcId="{4C5CDB8D-A161-40A8-B1A2-428EB8ED2079}" destId="{B17CDD43-89D7-45D3-AECD-4560EEC0DC91}" srcOrd="4" destOrd="0" presId="urn:microsoft.com/office/officeart/2005/8/layout/list1"/>
    <dgm:cxn modelId="{DB628066-6905-410E-A1B7-28F4546BC989}" type="presParOf" srcId="{B17CDD43-89D7-45D3-AECD-4560EEC0DC91}" destId="{171983EF-1B91-4387-8E91-FD0401B2D865}" srcOrd="0" destOrd="0" presId="urn:microsoft.com/office/officeart/2005/8/layout/list1"/>
    <dgm:cxn modelId="{3BE2FB18-6EF9-4B8F-A522-97C24CE5B12B}" type="presParOf" srcId="{B17CDD43-89D7-45D3-AECD-4560EEC0DC91}" destId="{D25884D2-F42E-45D9-AB54-10EDBA590F65}" srcOrd="1" destOrd="0" presId="urn:microsoft.com/office/officeart/2005/8/layout/list1"/>
    <dgm:cxn modelId="{60494355-930D-4BAA-8FFD-4072E1D507B6}" type="presParOf" srcId="{4C5CDB8D-A161-40A8-B1A2-428EB8ED2079}" destId="{B420D1B6-CC20-44E2-8D3B-06DC38AA3C42}" srcOrd="5" destOrd="0" presId="urn:microsoft.com/office/officeart/2005/8/layout/list1"/>
    <dgm:cxn modelId="{E42E4A94-DC3B-4841-9D62-FA0CC17923B0}" type="presParOf" srcId="{4C5CDB8D-A161-40A8-B1A2-428EB8ED2079}" destId="{09E4D7A6-E4BD-4DC5-A868-D0CF32B2123D}" srcOrd="6" destOrd="0" presId="urn:microsoft.com/office/officeart/2005/8/layout/list1"/>
    <dgm:cxn modelId="{E454BEC6-C75B-4702-8853-C5AA737A2567}" type="presParOf" srcId="{4C5CDB8D-A161-40A8-B1A2-428EB8ED2079}" destId="{BF92555C-247C-438E-B822-133275BF1A7C}" srcOrd="7" destOrd="0" presId="urn:microsoft.com/office/officeart/2005/8/layout/list1"/>
    <dgm:cxn modelId="{4D72D50E-DB37-4ED9-B0A7-32E99D421468}" type="presParOf" srcId="{4C5CDB8D-A161-40A8-B1A2-428EB8ED2079}" destId="{2EC391ED-010E-4DD3-B14B-FF73C26ACA36}" srcOrd="8" destOrd="0" presId="urn:microsoft.com/office/officeart/2005/8/layout/list1"/>
    <dgm:cxn modelId="{DA0228A5-D2BA-4FA7-AE8D-6D04F9A86174}" type="presParOf" srcId="{2EC391ED-010E-4DD3-B14B-FF73C26ACA36}" destId="{7658DCBB-DD5D-4A17-86EC-53D288D64567}" srcOrd="0" destOrd="0" presId="urn:microsoft.com/office/officeart/2005/8/layout/list1"/>
    <dgm:cxn modelId="{4E2A4E9B-25C1-4FF1-A3F2-C3B6FE414584}" type="presParOf" srcId="{2EC391ED-010E-4DD3-B14B-FF73C26ACA36}" destId="{E05F18A0-76BD-41CD-BFFD-F3F6BBAE9BB1}" srcOrd="1" destOrd="0" presId="urn:microsoft.com/office/officeart/2005/8/layout/list1"/>
    <dgm:cxn modelId="{2050A702-F5D4-4F57-BE0F-A774AE7D6C4F}" type="presParOf" srcId="{4C5CDB8D-A161-40A8-B1A2-428EB8ED2079}" destId="{4DA9262A-1096-4C48-A0B7-52E9F805CCF7}" srcOrd="9" destOrd="0" presId="urn:microsoft.com/office/officeart/2005/8/layout/list1"/>
    <dgm:cxn modelId="{AC6BD073-EE70-46B4-8CE1-A579A18549CD}" type="presParOf" srcId="{4C5CDB8D-A161-40A8-B1A2-428EB8ED2079}" destId="{638E2058-5F95-453B-9139-17D8CDFE9A02}" srcOrd="10" destOrd="0" presId="urn:microsoft.com/office/officeart/2005/8/layout/list1"/>
    <dgm:cxn modelId="{A3C6E835-F2D2-4AB4-9F4B-32E6463A77CC}" type="presParOf" srcId="{4C5CDB8D-A161-40A8-B1A2-428EB8ED2079}" destId="{A0806D23-6AF7-4C77-A45F-6F774309D9AC}" srcOrd="11" destOrd="0" presId="urn:microsoft.com/office/officeart/2005/8/layout/list1"/>
    <dgm:cxn modelId="{BF819D98-3E82-4275-B57D-3DAD95BF6FB8}" type="presParOf" srcId="{4C5CDB8D-A161-40A8-B1A2-428EB8ED2079}" destId="{816008DD-452D-41B6-86FF-F4C652B5F12C}" srcOrd="12" destOrd="0" presId="urn:microsoft.com/office/officeart/2005/8/layout/list1"/>
    <dgm:cxn modelId="{18317003-1B87-4116-8D20-D38219CB8959}" type="presParOf" srcId="{816008DD-452D-41B6-86FF-F4C652B5F12C}" destId="{CF8B0DA0-2316-49DD-BB61-84F7FA20437C}" srcOrd="0" destOrd="0" presId="urn:microsoft.com/office/officeart/2005/8/layout/list1"/>
    <dgm:cxn modelId="{D9234F16-1790-40CA-B3C1-5CB197F6A16A}" type="presParOf" srcId="{816008DD-452D-41B6-86FF-F4C652B5F12C}" destId="{DD13B8EA-A2DF-4660-8E39-3FD42EE3B155}" srcOrd="1" destOrd="0" presId="urn:microsoft.com/office/officeart/2005/8/layout/list1"/>
    <dgm:cxn modelId="{42CC26B8-646E-4A28-B972-13FB25CDD9B7}" type="presParOf" srcId="{4C5CDB8D-A161-40A8-B1A2-428EB8ED2079}" destId="{35D77C9E-FF10-44DA-A36E-F8FBD62C3E8D}" srcOrd="13" destOrd="0" presId="urn:microsoft.com/office/officeart/2005/8/layout/list1"/>
    <dgm:cxn modelId="{D56B18B3-FA9C-46D3-956E-2DEB7EAA5EB7}" type="presParOf" srcId="{4C5CDB8D-A161-40A8-B1A2-428EB8ED2079}" destId="{A0942F31-1B61-4CF4-9B41-39788E8BC0DF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2AC3E-AAF7-41CB-8DE3-2FC2FB0683AD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50E114-82D8-44B3-99D1-A1F8E40E4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700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0E114-82D8-44B3-99D1-A1F8E40E413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535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0E114-82D8-44B3-99D1-A1F8E40E4138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225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DC0A6FF-F908-41A2-B4F1-C8BF3E26F681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E2DD300-9722-46D9-830F-D519942A6CA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0A6FF-F908-41A2-B4F1-C8BF3E26F681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DD300-9722-46D9-830F-D519942A6C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DC0A6FF-F908-41A2-B4F1-C8BF3E26F681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E2DD300-9722-46D9-830F-D519942A6CA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0A6FF-F908-41A2-B4F1-C8BF3E26F681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E2DD300-9722-46D9-830F-D519942A6CA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0A6FF-F908-41A2-B4F1-C8BF3E26F681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E2DD300-9722-46D9-830F-D519942A6CA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DC0A6FF-F908-41A2-B4F1-C8BF3E26F681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E2DD300-9722-46D9-830F-D519942A6CA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DC0A6FF-F908-41A2-B4F1-C8BF3E26F681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E2DD300-9722-46D9-830F-D519942A6CA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0A6FF-F908-41A2-B4F1-C8BF3E26F681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E2DD300-9722-46D9-830F-D519942A6C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0A6FF-F908-41A2-B4F1-C8BF3E26F681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E2DD300-9722-46D9-830F-D519942A6C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0A6FF-F908-41A2-B4F1-C8BF3E26F681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E2DD300-9722-46D9-830F-D519942A6CA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DC0A6FF-F908-41A2-B4F1-C8BF3E26F681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E2DD300-9722-46D9-830F-D519942A6CA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DC0A6FF-F908-41A2-B4F1-C8BF3E26F681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E2DD300-9722-46D9-830F-D519942A6CA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image" Target="../media/image22.jpeg"/><Relationship Id="rId18" Type="http://schemas.openxmlformats.org/officeDocument/2006/relationships/slide" Target="slide19.xml"/><Relationship Id="rId3" Type="http://schemas.openxmlformats.org/officeDocument/2006/relationships/image" Target="../media/image14.jpeg"/><Relationship Id="rId21" Type="http://schemas.openxmlformats.org/officeDocument/2006/relationships/image" Target="../media/image27.png"/><Relationship Id="rId7" Type="http://schemas.openxmlformats.org/officeDocument/2006/relationships/image" Target="../media/image18.jpeg"/><Relationship Id="rId12" Type="http://schemas.openxmlformats.org/officeDocument/2006/relationships/slide" Target="slide18.xml"/><Relationship Id="rId17" Type="http://schemas.openxmlformats.org/officeDocument/2006/relationships/image" Target="../media/image24.jpeg"/><Relationship Id="rId2" Type="http://schemas.openxmlformats.org/officeDocument/2006/relationships/slide" Target="slide12.xml"/><Relationship Id="rId16" Type="http://schemas.openxmlformats.org/officeDocument/2006/relationships/slide" Target="slide17.xml"/><Relationship Id="rId20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21.jpeg"/><Relationship Id="rId5" Type="http://schemas.openxmlformats.org/officeDocument/2006/relationships/image" Target="../media/image16.jpeg"/><Relationship Id="rId15" Type="http://schemas.openxmlformats.org/officeDocument/2006/relationships/image" Target="../media/image23.jpeg"/><Relationship Id="rId10" Type="http://schemas.openxmlformats.org/officeDocument/2006/relationships/image" Target="../media/image20.jpeg"/><Relationship Id="rId19" Type="http://schemas.openxmlformats.org/officeDocument/2006/relationships/image" Target="../media/image25.jpeg"/><Relationship Id="rId4" Type="http://schemas.openxmlformats.org/officeDocument/2006/relationships/image" Target="../media/image15.jpeg"/><Relationship Id="rId9" Type="http://schemas.openxmlformats.org/officeDocument/2006/relationships/image" Target="../media/image19.jpeg"/><Relationship Id="rId1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5" Type="http://schemas.openxmlformats.org/officeDocument/2006/relationships/slide" Target="slide1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04664"/>
            <a:ext cx="8515672" cy="3168352"/>
          </a:xfrm>
        </p:spPr>
        <p:txBody>
          <a:bodyPr/>
          <a:lstStyle/>
          <a:p>
            <a:pPr algn="ctr"/>
            <a:r>
              <a:rPr lang="ru-RU" dirty="0" smtClean="0"/>
              <a:t>Урок Победы</a:t>
            </a:r>
            <a:br>
              <a:rPr lang="ru-RU" dirty="0" smtClean="0"/>
            </a:br>
            <a:r>
              <a:rPr lang="ru-RU" dirty="0" smtClean="0"/>
              <a:t>1 сентября 2020 года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3861048"/>
            <a:ext cx="6705600" cy="2874789"/>
          </a:xfrm>
        </p:spPr>
        <p:txBody>
          <a:bodyPr>
            <a:normAutofit/>
          </a:bodyPr>
          <a:lstStyle/>
          <a:p>
            <a:r>
              <a:rPr lang="ru-RU" dirty="0" smtClean="0"/>
              <a:t>Абрамова Елена Александровна</a:t>
            </a:r>
          </a:p>
          <a:p>
            <a:r>
              <a:rPr lang="ru-RU" dirty="0" smtClean="0"/>
              <a:t>Учитель начальной школы ГБОУ  СОШ  № 311 Фрунзенского района Санкт-Петербурга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875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 сентября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640960" cy="1252736"/>
          </a:xfrm>
        </p:spPr>
        <p:txBody>
          <a:bodyPr/>
          <a:lstStyle/>
          <a:p>
            <a:r>
              <a:rPr lang="ru-RU" dirty="0"/>
              <a:t>2004 — захват школы в Беслане (Северная Осетия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76872"/>
            <a:ext cx="6842706" cy="408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92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7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942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Темы урока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139010461"/>
              </p:ext>
            </p:extLst>
          </p:nvPr>
        </p:nvGraphicFramePr>
        <p:xfrm>
          <a:off x="323528" y="1600200"/>
          <a:ext cx="8496943" cy="49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943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dirty="0" smtClean="0"/>
              <a:t>Пользуясь выставкой «Страницы Великой победы» постарайся расположить события Великой Отечественной войны в том порядке, в котором они происходили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547664" y="1600200"/>
            <a:ext cx="7488832" cy="514116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Курская битва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Битва за Москву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Вероломное нападение фашистов на Советский Союз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День Победы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Оборона Брестской крепости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Сталинградская битва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Снятие блокады Ленинграда</a:t>
            </a:r>
            <a:endParaRPr lang="ru-RU" sz="3600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323528" y="1713919"/>
            <a:ext cx="576064" cy="4792875"/>
            <a:chOff x="323528" y="1713919"/>
            <a:chExt cx="576064" cy="4792875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23528" y="1713919"/>
              <a:ext cx="576064" cy="576064"/>
            </a:xfrm>
            <a:prstGeom prst="rect">
              <a:avLst/>
            </a:prstGeom>
            <a:solidFill>
              <a:schemeClr val="bg1"/>
            </a:solidFill>
            <a:ln w="38100" cmpd="thickThin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23528" y="2289983"/>
              <a:ext cx="576064" cy="576064"/>
            </a:xfrm>
            <a:prstGeom prst="rect">
              <a:avLst/>
            </a:prstGeom>
            <a:solidFill>
              <a:schemeClr val="bg1"/>
            </a:solidFill>
            <a:ln w="38100" cmpd="thickThin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23528" y="2882815"/>
              <a:ext cx="576064" cy="576064"/>
            </a:xfrm>
            <a:prstGeom prst="rect">
              <a:avLst/>
            </a:prstGeom>
            <a:solidFill>
              <a:schemeClr val="bg1"/>
            </a:solidFill>
            <a:ln w="38100" cmpd="thickThin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23528" y="4216183"/>
              <a:ext cx="576064" cy="576064"/>
            </a:xfrm>
            <a:prstGeom prst="rect">
              <a:avLst/>
            </a:prstGeom>
            <a:solidFill>
              <a:schemeClr val="bg1"/>
            </a:solidFill>
            <a:ln w="38100" cmpd="thickThin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23528" y="4792247"/>
              <a:ext cx="576064" cy="576064"/>
            </a:xfrm>
            <a:prstGeom prst="rect">
              <a:avLst/>
            </a:prstGeom>
            <a:solidFill>
              <a:schemeClr val="bg1"/>
            </a:solidFill>
            <a:ln w="38100" cmpd="thickThin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23528" y="5354666"/>
              <a:ext cx="576064" cy="576064"/>
            </a:xfrm>
            <a:prstGeom prst="rect">
              <a:avLst/>
            </a:prstGeom>
            <a:solidFill>
              <a:schemeClr val="bg1"/>
            </a:solidFill>
            <a:ln w="38100" cmpd="thickThin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23528" y="5930730"/>
              <a:ext cx="576064" cy="576064"/>
            </a:xfrm>
            <a:prstGeom prst="rect">
              <a:avLst/>
            </a:prstGeom>
            <a:solidFill>
              <a:schemeClr val="bg1"/>
            </a:solidFill>
            <a:ln w="38100" cmpd="thickThin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1603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1102568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    Пользуясь выставкой «Страницы Великой победы» постарайтесь расположить события Великой Отечественной войны в том порядке, в котором они происходили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547664" y="1600200"/>
            <a:ext cx="7488832" cy="514116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Курская битва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Битва за Москву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Вероломное нападение фашистов на Советский Союз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День Победы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Оборона Брестской крепости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Сталинградская битва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Снятие блокады Ленинграда</a:t>
            </a:r>
          </a:p>
          <a:p>
            <a:pPr>
              <a:buFont typeface="Wingdings" pitchFamily="2" charset="2"/>
              <a:buChar char="Ø"/>
            </a:pPr>
            <a:endParaRPr lang="ru-RU" sz="4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29" y="1628800"/>
            <a:ext cx="753260" cy="506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Управляющая кнопка: возврат 10">
            <a:hlinkClick r:id="rId3" action="ppaction://hlinksldjump" highlightClick="1"/>
          </p:cNvPr>
          <p:cNvSpPr/>
          <p:nvPr/>
        </p:nvSpPr>
        <p:spPr>
          <a:xfrm>
            <a:off x="8172400" y="6002256"/>
            <a:ext cx="720080" cy="599183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06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5"/>
          <p:cNvSpPr>
            <a:spLocks noChangeArrowheads="1" noChangeShapeType="1" noTextEdit="1"/>
          </p:cNvSpPr>
          <p:nvPr/>
        </p:nvSpPr>
        <p:spPr bwMode="auto">
          <a:xfrm>
            <a:off x="2357422" y="2928934"/>
            <a:ext cx="4643470" cy="10064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ГОРОДА-ГЕРОИ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746500" y="260350"/>
            <a:ext cx="1793875" cy="1450975"/>
            <a:chOff x="2360" y="164"/>
            <a:chExt cx="1130" cy="914"/>
          </a:xfrm>
        </p:grpSpPr>
        <p:pic>
          <p:nvPicPr>
            <p:cNvPr id="4103" name="Picture 7" descr="Ленинград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17" y="526"/>
              <a:ext cx="800" cy="55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04" name="Text Box 8"/>
            <p:cNvSpPr txBox="1">
              <a:spLocks noChangeArrowheads="1"/>
            </p:cNvSpPr>
            <p:nvPr/>
          </p:nvSpPr>
          <p:spPr bwMode="auto">
            <a:xfrm>
              <a:off x="2360" y="164"/>
              <a:ext cx="113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ЛЕНИНГРАД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928794" y="642918"/>
            <a:ext cx="2182813" cy="1368425"/>
            <a:chOff x="1142" y="391"/>
            <a:chExt cx="1375" cy="862"/>
          </a:xfrm>
        </p:grpSpPr>
        <p:pic>
          <p:nvPicPr>
            <p:cNvPr id="4106" name="Picture 10" descr="Севастополь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91" y="709"/>
              <a:ext cx="800" cy="54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07" name="Text Box 11"/>
            <p:cNvSpPr txBox="1">
              <a:spLocks noChangeArrowheads="1"/>
            </p:cNvSpPr>
            <p:nvPr/>
          </p:nvSpPr>
          <p:spPr bwMode="auto">
            <a:xfrm>
              <a:off x="1142" y="391"/>
              <a:ext cx="137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СЕВАСТОПОЛЬ</a:t>
              </a: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6072198" y="4500570"/>
            <a:ext cx="1284287" cy="1773238"/>
            <a:chOff x="3515" y="3068"/>
            <a:chExt cx="809" cy="1117"/>
          </a:xfrm>
        </p:grpSpPr>
        <p:pic>
          <p:nvPicPr>
            <p:cNvPr id="4109" name="Picture 13" descr="Одесса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60" y="3385"/>
              <a:ext cx="752" cy="8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10" name="Text Box 14"/>
            <p:cNvSpPr txBox="1">
              <a:spLocks noChangeArrowheads="1"/>
            </p:cNvSpPr>
            <p:nvPr/>
          </p:nvSpPr>
          <p:spPr bwMode="auto">
            <a:xfrm>
              <a:off x="3515" y="3068"/>
              <a:ext cx="8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ОДЕССА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5435600" y="620713"/>
            <a:ext cx="1763713" cy="1455737"/>
            <a:chOff x="3424" y="391"/>
            <a:chExt cx="1111" cy="917"/>
          </a:xfrm>
        </p:grpSpPr>
        <p:pic>
          <p:nvPicPr>
            <p:cNvPr id="4112" name="Picture 16" descr="Волгоград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606" y="708"/>
              <a:ext cx="800" cy="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13" name="Text Box 17"/>
            <p:cNvSpPr txBox="1">
              <a:spLocks noChangeArrowheads="1"/>
            </p:cNvSpPr>
            <p:nvPr/>
          </p:nvSpPr>
          <p:spPr bwMode="auto">
            <a:xfrm>
              <a:off x="3424" y="391"/>
              <a:ext cx="111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ВОЛГОГРАД</a:t>
              </a:r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3929058" y="4786322"/>
            <a:ext cx="1905000" cy="1770062"/>
            <a:chOff x="2200" y="3041"/>
            <a:chExt cx="1200" cy="1115"/>
          </a:xfrm>
        </p:grpSpPr>
        <p:pic>
          <p:nvPicPr>
            <p:cNvPr id="4115" name="Picture 19" descr="Киев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200" y="3404"/>
              <a:ext cx="1200" cy="75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16" name="Text Box 20"/>
            <p:cNvSpPr txBox="1">
              <a:spLocks noChangeArrowheads="1"/>
            </p:cNvSpPr>
            <p:nvPr/>
          </p:nvSpPr>
          <p:spPr bwMode="auto">
            <a:xfrm>
              <a:off x="2526" y="3041"/>
              <a:ext cx="57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КИЕВ</a:t>
              </a:r>
            </a:p>
          </p:txBody>
        </p:sp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638175" y="981075"/>
            <a:ext cx="1270000" cy="1393825"/>
            <a:chOff x="295" y="753"/>
            <a:chExt cx="800" cy="878"/>
          </a:xfrm>
        </p:grpSpPr>
        <p:pic>
          <p:nvPicPr>
            <p:cNvPr id="4118" name="Picture 22" descr="Керчь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95" y="1071"/>
              <a:ext cx="800" cy="56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19" name="Text Box 23"/>
            <p:cNvSpPr txBox="1">
              <a:spLocks noChangeArrowheads="1"/>
            </p:cNvSpPr>
            <p:nvPr/>
          </p:nvSpPr>
          <p:spPr bwMode="auto">
            <a:xfrm>
              <a:off x="365" y="753"/>
              <a:ext cx="666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КЕРЧЬ</a:t>
              </a:r>
            </a:p>
          </p:txBody>
        </p:sp>
      </p:grpSp>
      <p:grpSp>
        <p:nvGrpSpPr>
          <p:cNvPr id="8" name="Group 24"/>
          <p:cNvGrpSpPr>
            <a:grpSpLocks/>
          </p:cNvGrpSpPr>
          <p:nvPr/>
        </p:nvGrpSpPr>
        <p:grpSpPr bwMode="auto">
          <a:xfrm>
            <a:off x="7380288" y="1052513"/>
            <a:ext cx="1311275" cy="1414462"/>
            <a:chOff x="4649" y="663"/>
            <a:chExt cx="826" cy="891"/>
          </a:xfrm>
        </p:grpSpPr>
        <p:pic>
          <p:nvPicPr>
            <p:cNvPr id="4121" name="Picture 25" descr="Минск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649" y="1026"/>
              <a:ext cx="800" cy="52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22" name="Text Box 26"/>
            <p:cNvSpPr txBox="1">
              <a:spLocks noChangeArrowheads="1"/>
            </p:cNvSpPr>
            <p:nvPr/>
          </p:nvSpPr>
          <p:spPr bwMode="auto">
            <a:xfrm>
              <a:off x="4722" y="663"/>
              <a:ext cx="753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МИНСК</a:t>
              </a:r>
            </a:p>
          </p:txBody>
        </p:sp>
      </p:grpSp>
      <p:grpSp>
        <p:nvGrpSpPr>
          <p:cNvPr id="9" name="Group 27"/>
          <p:cNvGrpSpPr>
            <a:grpSpLocks/>
          </p:cNvGrpSpPr>
          <p:nvPr/>
        </p:nvGrpSpPr>
        <p:grpSpPr bwMode="auto">
          <a:xfrm>
            <a:off x="7351713" y="2619375"/>
            <a:ext cx="1341437" cy="1457325"/>
            <a:chOff x="4631" y="1650"/>
            <a:chExt cx="845" cy="918"/>
          </a:xfrm>
        </p:grpSpPr>
        <p:pic>
          <p:nvPicPr>
            <p:cNvPr id="4124" name="Picture 28" descr="Москва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649" y="1968"/>
              <a:ext cx="800" cy="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25" name="Text Box 29"/>
            <p:cNvSpPr txBox="1">
              <a:spLocks noChangeArrowheads="1"/>
            </p:cNvSpPr>
            <p:nvPr/>
          </p:nvSpPr>
          <p:spPr bwMode="auto">
            <a:xfrm>
              <a:off x="4631" y="1650"/>
              <a:ext cx="84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МОСКВА</a:t>
              </a:r>
            </a:p>
          </p:txBody>
        </p:sp>
      </p:grpSp>
      <p:grpSp>
        <p:nvGrpSpPr>
          <p:cNvPr id="10" name="Group 30"/>
          <p:cNvGrpSpPr>
            <a:grpSpLocks/>
          </p:cNvGrpSpPr>
          <p:nvPr/>
        </p:nvGrpSpPr>
        <p:grpSpPr bwMode="auto">
          <a:xfrm>
            <a:off x="7173884" y="4214818"/>
            <a:ext cx="1970116" cy="2066944"/>
            <a:chOff x="4162" y="2704"/>
            <a:chExt cx="1112" cy="1118"/>
          </a:xfrm>
        </p:grpSpPr>
        <p:pic>
          <p:nvPicPr>
            <p:cNvPr id="4127" name="Picture 31" descr="Мурманск">
              <a:hlinkClick r:id="rId1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468" y="3022"/>
              <a:ext cx="480" cy="8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28" name="Text Box 32"/>
            <p:cNvSpPr txBox="1">
              <a:spLocks noChangeArrowheads="1"/>
            </p:cNvSpPr>
            <p:nvPr/>
          </p:nvSpPr>
          <p:spPr bwMode="auto">
            <a:xfrm>
              <a:off x="4162" y="2704"/>
              <a:ext cx="111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МУРМАНСК</a:t>
              </a:r>
            </a:p>
          </p:txBody>
        </p:sp>
      </p:grpSp>
      <p:grpSp>
        <p:nvGrpSpPr>
          <p:cNvPr id="11" name="Group 33"/>
          <p:cNvGrpSpPr>
            <a:grpSpLocks/>
          </p:cNvGrpSpPr>
          <p:nvPr/>
        </p:nvGrpSpPr>
        <p:grpSpPr bwMode="auto">
          <a:xfrm>
            <a:off x="500034" y="4000504"/>
            <a:ext cx="887412" cy="1809750"/>
            <a:chOff x="431" y="2636"/>
            <a:chExt cx="559" cy="1140"/>
          </a:xfrm>
        </p:grpSpPr>
        <p:pic>
          <p:nvPicPr>
            <p:cNvPr id="4130" name="Picture 34" descr="Тула">
              <a:hlinkClick r:id="rId1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31" y="2976"/>
              <a:ext cx="544" cy="8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31" name="Text Box 35"/>
            <p:cNvSpPr txBox="1">
              <a:spLocks noChangeArrowheads="1"/>
            </p:cNvSpPr>
            <p:nvPr/>
          </p:nvSpPr>
          <p:spPr bwMode="auto">
            <a:xfrm>
              <a:off x="431" y="2636"/>
              <a:ext cx="559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ТУЛА</a:t>
              </a:r>
            </a:p>
          </p:txBody>
        </p:sp>
      </p:grpSp>
      <p:grpSp>
        <p:nvGrpSpPr>
          <p:cNvPr id="12" name="Group 36"/>
          <p:cNvGrpSpPr>
            <a:grpSpLocks/>
          </p:cNvGrpSpPr>
          <p:nvPr/>
        </p:nvGrpSpPr>
        <p:grpSpPr bwMode="auto">
          <a:xfrm>
            <a:off x="0" y="2357438"/>
            <a:ext cx="2451100" cy="1363662"/>
            <a:chOff x="0" y="1706"/>
            <a:chExt cx="1544" cy="859"/>
          </a:xfrm>
        </p:grpSpPr>
        <p:pic>
          <p:nvPicPr>
            <p:cNvPr id="4133" name="Picture 37" descr="Новороссийск">
              <a:hlinkClick r:id="rId1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295" y="2069"/>
              <a:ext cx="800" cy="49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34" name="Text Box 38"/>
            <p:cNvSpPr txBox="1">
              <a:spLocks noChangeArrowheads="1"/>
            </p:cNvSpPr>
            <p:nvPr/>
          </p:nvSpPr>
          <p:spPr bwMode="auto">
            <a:xfrm>
              <a:off x="0" y="1706"/>
              <a:ext cx="154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НОВОРОССИЙСК</a:t>
              </a:r>
            </a:p>
          </p:txBody>
        </p:sp>
      </p:grpSp>
      <p:grpSp>
        <p:nvGrpSpPr>
          <p:cNvPr id="13" name="Group 39"/>
          <p:cNvGrpSpPr>
            <a:grpSpLocks/>
          </p:cNvGrpSpPr>
          <p:nvPr/>
        </p:nvGrpSpPr>
        <p:grpSpPr bwMode="auto">
          <a:xfrm>
            <a:off x="2428860" y="4786322"/>
            <a:ext cx="1731962" cy="1765300"/>
            <a:chOff x="1096" y="3044"/>
            <a:chExt cx="1091" cy="1112"/>
          </a:xfrm>
        </p:grpSpPr>
        <p:pic>
          <p:nvPicPr>
            <p:cNvPr id="4136" name="Picture 40" descr="Смоленск">
              <a:hlinkClick r:id="rId1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1292" y="3356"/>
              <a:ext cx="592" cy="8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37" name="Text Box 41"/>
            <p:cNvSpPr txBox="1">
              <a:spLocks noChangeArrowheads="1"/>
            </p:cNvSpPr>
            <p:nvPr/>
          </p:nvSpPr>
          <p:spPr bwMode="auto">
            <a:xfrm>
              <a:off x="1096" y="3044"/>
              <a:ext cx="1091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СМОЛЕНСК</a:t>
              </a:r>
            </a:p>
          </p:txBody>
        </p:sp>
      </p:grpSp>
      <p:grpSp>
        <p:nvGrpSpPr>
          <p:cNvPr id="14" name="Group 42"/>
          <p:cNvGrpSpPr>
            <a:grpSpLocks/>
          </p:cNvGrpSpPr>
          <p:nvPr/>
        </p:nvGrpSpPr>
        <p:grpSpPr bwMode="auto">
          <a:xfrm>
            <a:off x="1571604" y="4143380"/>
            <a:ext cx="1181100" cy="2062163"/>
            <a:chOff x="793" y="2659"/>
            <a:chExt cx="744" cy="1299"/>
          </a:xfrm>
        </p:grpSpPr>
        <p:pic>
          <p:nvPicPr>
            <p:cNvPr id="4139" name="Picture 43" descr="Брестская крепость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793" y="3158"/>
              <a:ext cx="544" cy="8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40" name="Text Box 44"/>
            <p:cNvSpPr txBox="1">
              <a:spLocks noChangeArrowheads="1"/>
            </p:cNvSpPr>
            <p:nvPr/>
          </p:nvSpPr>
          <p:spPr bwMode="auto">
            <a:xfrm>
              <a:off x="878" y="2659"/>
              <a:ext cx="65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БРЕСТ</a:t>
              </a:r>
            </a:p>
          </p:txBody>
        </p:sp>
      </p:grpSp>
      <p:pic>
        <p:nvPicPr>
          <p:cNvPr id="43" name="Рисунок 42" descr="11908649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47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11480" cy="9906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    Все эти города во время Великой Отечественной войны были советскими, а сегодня они оказались в разных странах. Попробуйте правильно распределить города по своим странам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251520" y="1589566"/>
            <a:ext cx="3384376" cy="5151801"/>
          </a:xfrm>
        </p:spPr>
        <p:txBody>
          <a:bodyPr>
            <a:normAutofit fontScale="77500" lnSpcReduction="20000"/>
          </a:bodyPr>
          <a:lstStyle/>
          <a:p>
            <a:r>
              <a:rPr lang="ru-RU" sz="3100" dirty="0" smtClean="0"/>
              <a:t>Ленинград</a:t>
            </a:r>
          </a:p>
          <a:p>
            <a:r>
              <a:rPr lang="ru-RU" sz="3100" dirty="0" smtClean="0"/>
              <a:t>Волгоград</a:t>
            </a:r>
          </a:p>
          <a:p>
            <a:r>
              <a:rPr lang="ru-RU" sz="3100" dirty="0" smtClean="0"/>
              <a:t>Минск</a:t>
            </a:r>
          </a:p>
          <a:p>
            <a:r>
              <a:rPr lang="ru-RU" sz="3100" dirty="0" smtClean="0"/>
              <a:t>Москва</a:t>
            </a:r>
          </a:p>
          <a:p>
            <a:r>
              <a:rPr lang="ru-RU" sz="3100" dirty="0" smtClean="0"/>
              <a:t>Мурманск</a:t>
            </a:r>
          </a:p>
          <a:p>
            <a:r>
              <a:rPr lang="ru-RU" sz="3100" dirty="0" smtClean="0"/>
              <a:t>Одесса</a:t>
            </a:r>
          </a:p>
          <a:p>
            <a:r>
              <a:rPr lang="ru-RU" sz="3100" dirty="0" smtClean="0"/>
              <a:t>Киев</a:t>
            </a:r>
          </a:p>
          <a:p>
            <a:r>
              <a:rPr lang="ru-RU" sz="3100" dirty="0" smtClean="0"/>
              <a:t>Смоленск</a:t>
            </a:r>
          </a:p>
          <a:p>
            <a:r>
              <a:rPr lang="ru-RU" sz="3100" dirty="0" smtClean="0"/>
              <a:t>Брест</a:t>
            </a:r>
          </a:p>
          <a:p>
            <a:r>
              <a:rPr lang="ru-RU" sz="3100" dirty="0" smtClean="0"/>
              <a:t>Тула</a:t>
            </a:r>
          </a:p>
          <a:p>
            <a:r>
              <a:rPr lang="ru-RU" sz="3100" dirty="0" smtClean="0"/>
              <a:t>Новороссийск</a:t>
            </a:r>
          </a:p>
          <a:p>
            <a:r>
              <a:rPr lang="ru-RU" sz="3100" dirty="0" smtClean="0"/>
              <a:t>Керчь</a:t>
            </a:r>
          </a:p>
          <a:p>
            <a:r>
              <a:rPr lang="ru-RU" sz="3100" dirty="0" smtClean="0"/>
              <a:t>Севастополь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3491881" y="1589567"/>
            <a:ext cx="2664296" cy="4572000"/>
          </a:xfrm>
        </p:spPr>
        <p:txBody>
          <a:bodyPr>
            <a:normAutofit fontScale="77500" lnSpcReduction="20000"/>
          </a:bodyPr>
          <a:lstStyle/>
          <a:p>
            <a:endParaRPr lang="ru-RU" b="1" dirty="0" smtClean="0"/>
          </a:p>
          <a:p>
            <a:r>
              <a:rPr lang="ru-RU" sz="3800" b="1" dirty="0" smtClean="0"/>
              <a:t>РОССИЯ</a:t>
            </a:r>
          </a:p>
          <a:p>
            <a:endParaRPr lang="ru-RU" sz="3800" b="1" dirty="0"/>
          </a:p>
          <a:p>
            <a:endParaRPr lang="ru-RU" sz="3800" b="1" dirty="0" smtClean="0"/>
          </a:p>
          <a:p>
            <a:endParaRPr lang="ru-RU" sz="3800" b="1" dirty="0"/>
          </a:p>
          <a:p>
            <a:r>
              <a:rPr lang="ru-RU" sz="3800" b="1" dirty="0" smtClean="0"/>
              <a:t>БЕЛОРУСЬ</a:t>
            </a:r>
          </a:p>
          <a:p>
            <a:endParaRPr lang="ru-RU" sz="3800" b="1" dirty="0"/>
          </a:p>
          <a:p>
            <a:endParaRPr lang="ru-RU" sz="3800" b="1" dirty="0" smtClean="0"/>
          </a:p>
          <a:p>
            <a:endParaRPr lang="ru-RU" sz="3800" b="1" dirty="0" smtClean="0"/>
          </a:p>
          <a:p>
            <a:r>
              <a:rPr lang="ru-RU" sz="3800" b="1" dirty="0" smtClean="0"/>
              <a:t>УКРАИНА</a:t>
            </a:r>
            <a:endParaRPr lang="ru-RU" sz="3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284984"/>
            <a:ext cx="2285040" cy="152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5157192"/>
            <a:ext cx="228504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609954"/>
            <a:ext cx="2283229" cy="1531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749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583488" cy="9906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    Все эти города во время Великой Отечественной войны были советскими, а сегодня они оказались в разных странах. Попробуйте правильно распределить города по своим странам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251520" y="1589566"/>
            <a:ext cx="3024336" cy="5151801"/>
          </a:xfrm>
        </p:spPr>
        <p:txBody>
          <a:bodyPr>
            <a:normAutofit fontScale="62500" lnSpcReduction="20000"/>
          </a:bodyPr>
          <a:lstStyle/>
          <a:p>
            <a:r>
              <a:rPr lang="ru-RU" sz="3200" b="1" dirty="0" smtClean="0"/>
              <a:t>Ленинград</a:t>
            </a:r>
          </a:p>
          <a:p>
            <a:r>
              <a:rPr lang="ru-RU" sz="3200" b="1" dirty="0" smtClean="0"/>
              <a:t>Волгоград</a:t>
            </a:r>
          </a:p>
          <a:p>
            <a:r>
              <a:rPr lang="ru-RU" sz="3200" b="1" dirty="0" smtClean="0"/>
              <a:t>Москва</a:t>
            </a:r>
          </a:p>
          <a:p>
            <a:r>
              <a:rPr lang="ru-RU" sz="3200" b="1" dirty="0" smtClean="0"/>
              <a:t>Мурманск</a:t>
            </a:r>
          </a:p>
          <a:p>
            <a:r>
              <a:rPr lang="ru-RU" sz="3200" b="1" dirty="0" smtClean="0"/>
              <a:t>Смоленск</a:t>
            </a:r>
          </a:p>
          <a:p>
            <a:r>
              <a:rPr lang="ru-RU" sz="3200" b="1" dirty="0" smtClean="0"/>
              <a:t>Тула</a:t>
            </a:r>
            <a:endParaRPr lang="ru-RU" sz="3200" b="1" dirty="0"/>
          </a:p>
          <a:p>
            <a:r>
              <a:rPr lang="ru-RU" sz="3200" b="1" dirty="0"/>
              <a:t>Новороссийск</a:t>
            </a:r>
          </a:p>
          <a:p>
            <a:r>
              <a:rPr lang="ru-RU" sz="3200" b="1" dirty="0"/>
              <a:t>Керчь</a:t>
            </a:r>
          </a:p>
          <a:p>
            <a:r>
              <a:rPr lang="ru-RU" sz="3200" b="1" dirty="0"/>
              <a:t>Севастополь</a:t>
            </a:r>
          </a:p>
          <a:p>
            <a:endParaRPr lang="ru-RU" sz="3200" b="1" dirty="0"/>
          </a:p>
          <a:p>
            <a:r>
              <a:rPr lang="ru-RU" sz="3200" b="1" dirty="0"/>
              <a:t>Брест</a:t>
            </a:r>
          </a:p>
          <a:p>
            <a:r>
              <a:rPr lang="ru-RU" sz="3200" b="1" dirty="0" smtClean="0"/>
              <a:t>Минск</a:t>
            </a:r>
          </a:p>
          <a:p>
            <a:endParaRPr lang="ru-RU" sz="3200" b="1" dirty="0"/>
          </a:p>
          <a:p>
            <a:r>
              <a:rPr lang="ru-RU" sz="3200" b="1" dirty="0" smtClean="0"/>
              <a:t>Одесса</a:t>
            </a:r>
          </a:p>
          <a:p>
            <a:r>
              <a:rPr lang="ru-RU" sz="3200" b="1" dirty="0" smtClean="0"/>
              <a:t>Киев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3491880" y="1589566"/>
            <a:ext cx="2880319" cy="4977283"/>
          </a:xfrm>
        </p:spPr>
        <p:txBody>
          <a:bodyPr>
            <a:normAutofit fontScale="62500" lnSpcReduction="20000"/>
          </a:bodyPr>
          <a:lstStyle/>
          <a:p>
            <a:endParaRPr lang="ru-RU" b="1" dirty="0" smtClean="0"/>
          </a:p>
          <a:p>
            <a:r>
              <a:rPr lang="ru-RU" sz="5100" b="1" dirty="0" smtClean="0"/>
              <a:t>РОССИЯ</a:t>
            </a:r>
          </a:p>
          <a:p>
            <a:endParaRPr lang="ru-RU" sz="5100" b="1" dirty="0"/>
          </a:p>
          <a:p>
            <a:endParaRPr lang="ru-RU" sz="5100" b="1" dirty="0" smtClean="0"/>
          </a:p>
          <a:p>
            <a:endParaRPr lang="ru-RU" sz="5100" b="1" dirty="0" smtClean="0"/>
          </a:p>
          <a:p>
            <a:r>
              <a:rPr lang="ru-RU" sz="5100" b="1" dirty="0" smtClean="0"/>
              <a:t>БЕЛОРУСЬ</a:t>
            </a:r>
          </a:p>
          <a:p>
            <a:endParaRPr lang="ru-RU" sz="5100" b="1" dirty="0"/>
          </a:p>
          <a:p>
            <a:endParaRPr lang="ru-RU" sz="5100" b="1" dirty="0" smtClean="0"/>
          </a:p>
          <a:p>
            <a:endParaRPr lang="ru-RU" sz="5100" b="1" dirty="0" smtClean="0"/>
          </a:p>
          <a:p>
            <a:r>
              <a:rPr lang="ru-RU" sz="5100" b="1" dirty="0" smtClean="0"/>
              <a:t>УКРАИНА</a:t>
            </a:r>
            <a:endParaRPr lang="ru-RU" sz="51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284984"/>
            <a:ext cx="2285040" cy="152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5157192"/>
            <a:ext cx="228504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609954"/>
            <a:ext cx="2283229" cy="1531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авая фигурная скобка 2"/>
          <p:cNvSpPr/>
          <p:nvPr/>
        </p:nvSpPr>
        <p:spPr>
          <a:xfrm>
            <a:off x="2411760" y="1609954"/>
            <a:ext cx="504056" cy="2899166"/>
          </a:xfrm>
          <a:prstGeom prst="rightBrac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>
            <a:stCxn id="3" idx="1"/>
          </p:cNvCxnSpPr>
          <p:nvPr/>
        </p:nvCxnSpPr>
        <p:spPr>
          <a:xfrm flipV="1">
            <a:off x="2915816" y="2132857"/>
            <a:ext cx="648072" cy="926680"/>
          </a:xfrm>
          <a:prstGeom prst="straightConnector1">
            <a:avLst/>
          </a:prstGeom>
          <a:ln w="635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авая фигурная скобка 7"/>
          <p:cNvSpPr/>
          <p:nvPr/>
        </p:nvSpPr>
        <p:spPr>
          <a:xfrm>
            <a:off x="2483768" y="4809088"/>
            <a:ext cx="324036" cy="708144"/>
          </a:xfrm>
          <a:prstGeom prst="rightBrac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ая фигурная скобка 10"/>
          <p:cNvSpPr/>
          <p:nvPr/>
        </p:nvSpPr>
        <p:spPr>
          <a:xfrm>
            <a:off x="2519772" y="5918778"/>
            <a:ext cx="252028" cy="648072"/>
          </a:xfrm>
          <a:prstGeom prst="rightBrac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>
            <a:stCxn id="8" idx="1"/>
            <a:endCxn id="6" idx="1"/>
          </p:cNvCxnSpPr>
          <p:nvPr/>
        </p:nvCxnSpPr>
        <p:spPr>
          <a:xfrm flipV="1">
            <a:off x="2807804" y="4078208"/>
            <a:ext cx="684076" cy="1084952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802779" y="5918778"/>
            <a:ext cx="792088" cy="236323"/>
          </a:xfrm>
          <a:prstGeom prst="straightConnector1">
            <a:avLst/>
          </a:prstGeom>
          <a:ln w="635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Управляющая кнопка: возврат 18">
            <a:hlinkClick r:id="rId5" action="ppaction://hlinksldjump" highlightClick="1"/>
          </p:cNvPr>
          <p:cNvSpPr/>
          <p:nvPr/>
        </p:nvSpPr>
        <p:spPr>
          <a:xfrm>
            <a:off x="5688124" y="6242814"/>
            <a:ext cx="612068" cy="498554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2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33586"/>
            <a:ext cx="7703162" cy="5082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9906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Все для фронта, все для победы</a:t>
            </a:r>
            <a:br>
              <a:rPr lang="ru-RU" sz="3600" b="1" dirty="0" smtClean="0"/>
            </a:br>
            <a:r>
              <a:rPr lang="ru-RU" sz="2400" dirty="0" smtClean="0"/>
              <a:t>Расскажите по фотографиям, какую помощь фронту </a:t>
            </a:r>
            <a:br>
              <a:rPr lang="ru-RU" sz="2400" dirty="0" smtClean="0"/>
            </a:br>
            <a:r>
              <a:rPr lang="ru-RU" sz="2400" dirty="0" smtClean="0"/>
              <a:t>оказывали труженики тыла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33586"/>
            <a:ext cx="4032448" cy="5080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217" y="1631445"/>
            <a:ext cx="7703162" cy="5082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70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60" y="1615108"/>
            <a:ext cx="7186548" cy="520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83" y="1615108"/>
            <a:ext cx="7525509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9906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Все для фронта, все для победы</a:t>
            </a:r>
            <a:br>
              <a:rPr lang="ru-RU" sz="3600" b="1" dirty="0" smtClean="0"/>
            </a:br>
            <a:r>
              <a:rPr lang="ru-RU" sz="2400" dirty="0" smtClean="0"/>
              <a:t>Расскажите по фотографиям, какую помощь фронту </a:t>
            </a:r>
            <a:br>
              <a:rPr lang="ru-RU" sz="2400" dirty="0" smtClean="0"/>
            </a:br>
            <a:r>
              <a:rPr lang="ru-RU" sz="2400" dirty="0" smtClean="0"/>
              <a:t>оказывали труженики тыла</a:t>
            </a:r>
            <a:endParaRPr lang="ru-RU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8263"/>
            <a:ext cx="7160844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353" y="1615108"/>
            <a:ext cx="7748902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14009"/>
            <a:ext cx="7240592" cy="5113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802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692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9906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Все для фронта, все для победы</a:t>
            </a:r>
            <a:br>
              <a:rPr lang="ru-RU" sz="3600" b="1" dirty="0" smtClean="0"/>
            </a:br>
            <a:r>
              <a:rPr lang="ru-RU" sz="2400" dirty="0" smtClean="0"/>
              <a:t>Расскажите по фотографиям, какую помощь фронту </a:t>
            </a:r>
            <a:br>
              <a:rPr lang="ru-RU" sz="2400" dirty="0" smtClean="0"/>
            </a:br>
            <a:r>
              <a:rPr lang="ru-RU" sz="2400" dirty="0" smtClean="0"/>
              <a:t>оказывали труженики тыла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7471964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726847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28800"/>
            <a:ext cx="6696744" cy="499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1642437"/>
            <a:ext cx="8496944" cy="4985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48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9906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Все для фронта, все для победы</a:t>
            </a:r>
            <a:br>
              <a:rPr lang="ru-RU" sz="3600" b="1" dirty="0" smtClean="0"/>
            </a:br>
            <a:r>
              <a:rPr lang="ru-RU" sz="2400" dirty="0" smtClean="0"/>
              <a:t>Расскажите по фотографиям, какую помощь фронту </a:t>
            </a:r>
            <a:br>
              <a:rPr lang="ru-RU" sz="2400" dirty="0" smtClean="0"/>
            </a:br>
            <a:r>
              <a:rPr lang="ru-RU" sz="2400" dirty="0" smtClean="0"/>
              <a:t>оказывали труженики тыла</a:t>
            </a:r>
            <a:endParaRPr lang="ru-R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744910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38926"/>
            <a:ext cx="7379983" cy="4958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1628800"/>
            <a:ext cx="7306693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475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Город трудовой доблести 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"/>
          </p:nvPr>
        </p:nvSpPr>
        <p:spPr>
          <a:xfrm>
            <a:off x="107504" y="1600200"/>
            <a:ext cx="4248472" cy="557321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— </a:t>
            </a:r>
            <a:r>
              <a:rPr lang="ru-RU" dirty="0"/>
              <a:t>почётное звание Российской Федерации, установленное федеральным законом от 1 марта 2020 </a:t>
            </a:r>
            <a:r>
              <a:rPr lang="ru-RU" dirty="0" smtClean="0"/>
              <a:t>года «в </a:t>
            </a:r>
            <a:r>
              <a:rPr lang="ru-RU" dirty="0"/>
              <a:t>целях увековечения подвига тружеников тыла во время Великой Отечественной войны 1941—1945 годов</a:t>
            </a:r>
            <a:r>
              <a:rPr lang="ru-RU" dirty="0" smtClean="0"/>
              <a:t>»; </a:t>
            </a:r>
            <a:r>
              <a:rPr lang="ru-RU" dirty="0"/>
              <a:t>присваивается городам Российской Федерации, жители которых «внесли значительный вклад в достижение Победы в Великой Отечественной войне 1941—1945 годов, обеспечив бесперебойное производство военной и гражданской продукции на промышленных предприятиях, располагавшихся на территории города, и проявив при этом массовый трудовой героизм и самоотверженность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28800"/>
            <a:ext cx="476834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Управляющая кнопка: возврат 1">
            <a:hlinkClick r:id="rId3" action="ppaction://hlinksldjump" highlightClick="1"/>
          </p:cNvPr>
          <p:cNvSpPr/>
          <p:nvPr/>
        </p:nvSpPr>
        <p:spPr>
          <a:xfrm>
            <a:off x="8388424" y="6165304"/>
            <a:ext cx="591879" cy="54868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78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59123"/>
            <a:ext cx="7737144" cy="5898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8153400" cy="95912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Ордена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033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84" y="1611108"/>
            <a:ext cx="3816424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611108"/>
            <a:ext cx="2845182" cy="2093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73305"/>
            <a:ext cx="8784976" cy="967463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Эта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награда считается самой дорогостоящей в истории коммунистического СССР. Платина, золото, серебро и драгоценные камни: пять рубинов по пять карат каждый и сто семьдесят четыре бриллианта весом в шестнадцать карат инкрустированы в основу награды.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19570"/>
            <a:ext cx="2297025" cy="2836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9" y="5589240"/>
            <a:ext cx="4968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Можете назвать двух самых </a:t>
            </a:r>
          </a:p>
          <a:p>
            <a:pPr algn="ctr"/>
            <a:r>
              <a:rPr lang="ru-RU" sz="2400" dirty="0" smtClean="0"/>
              <a:t>известных  людей - </a:t>
            </a:r>
          </a:p>
          <a:p>
            <a:pPr algn="ctr"/>
            <a:r>
              <a:rPr lang="ru-RU" sz="2400" dirty="0" smtClean="0"/>
              <a:t>кавалеров ордена Победы?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696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Медали за оборону </a:t>
            </a:r>
            <a:br>
              <a:rPr lang="ru-RU" dirty="0" smtClean="0"/>
            </a:br>
            <a:r>
              <a:rPr lang="ru-RU" dirty="0" smtClean="0"/>
              <a:t>советских городов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220072" y="1600200"/>
            <a:ext cx="3816424" cy="362900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 </a:t>
            </a:r>
            <a:r>
              <a:rPr lang="ru-RU" sz="3100" dirty="0">
                <a:latin typeface="+mj-lt"/>
              </a:rPr>
              <a:t>медали </a:t>
            </a:r>
            <a:endParaRPr lang="ru-RU" sz="3100" dirty="0" smtClean="0">
              <a:latin typeface="+mj-lt"/>
            </a:endParaRPr>
          </a:p>
          <a:p>
            <a:pPr marL="0" indent="0" algn="just">
              <a:buNone/>
            </a:pPr>
            <a:r>
              <a:rPr lang="ru-RU" sz="3100" dirty="0" smtClean="0">
                <a:latin typeface="+mj-lt"/>
              </a:rPr>
              <a:t>«</a:t>
            </a:r>
            <a:r>
              <a:rPr lang="ru-RU" sz="3100" dirty="0">
                <a:latin typeface="+mj-lt"/>
              </a:rPr>
              <a:t>За оборону Москвы</a:t>
            </a:r>
            <a:r>
              <a:rPr lang="ru-RU" sz="3100" dirty="0" smtClean="0">
                <a:latin typeface="+mj-lt"/>
              </a:rPr>
              <a:t>», </a:t>
            </a:r>
          </a:p>
          <a:p>
            <a:pPr marL="0" indent="0" algn="just">
              <a:buNone/>
            </a:pPr>
            <a:r>
              <a:rPr lang="ru-RU" sz="3100" dirty="0" smtClean="0">
                <a:latin typeface="+mj-lt"/>
              </a:rPr>
              <a:t>«</a:t>
            </a:r>
            <a:r>
              <a:rPr lang="ru-RU" sz="3100" dirty="0">
                <a:latin typeface="+mj-lt"/>
              </a:rPr>
              <a:t>За оборону </a:t>
            </a:r>
            <a:r>
              <a:rPr lang="ru-RU" sz="3100" dirty="0" smtClean="0">
                <a:latin typeface="+mj-lt"/>
              </a:rPr>
              <a:t>Одессы, </a:t>
            </a:r>
          </a:p>
          <a:p>
            <a:pPr marL="0" indent="0" algn="just">
              <a:buNone/>
            </a:pPr>
            <a:r>
              <a:rPr lang="ru-RU" sz="3100" dirty="0" smtClean="0">
                <a:latin typeface="+mj-lt"/>
              </a:rPr>
              <a:t>«</a:t>
            </a:r>
            <a:r>
              <a:rPr lang="ru-RU" sz="3100" dirty="0">
                <a:latin typeface="+mj-lt"/>
              </a:rPr>
              <a:t>За оборону Севастополя</a:t>
            </a:r>
            <a:r>
              <a:rPr lang="ru-RU" sz="3100" dirty="0" smtClean="0">
                <a:latin typeface="+mj-lt"/>
              </a:rPr>
              <a:t>»,</a:t>
            </a:r>
          </a:p>
          <a:p>
            <a:pPr marL="0" indent="0" algn="just">
              <a:buNone/>
            </a:pPr>
            <a:r>
              <a:rPr lang="ru-RU" sz="3100" dirty="0" smtClean="0">
                <a:latin typeface="+mj-lt"/>
              </a:rPr>
              <a:t>«За оборону Ленинграда»,</a:t>
            </a:r>
          </a:p>
          <a:p>
            <a:pPr marL="0" indent="0" algn="just">
              <a:buNone/>
            </a:pPr>
            <a:r>
              <a:rPr lang="ru-RU" sz="3100" dirty="0" smtClean="0">
                <a:latin typeface="+mj-lt"/>
              </a:rPr>
              <a:t>«За оборону Сталинграда»,</a:t>
            </a:r>
          </a:p>
          <a:p>
            <a:pPr marL="0" indent="0" algn="just">
              <a:buNone/>
            </a:pPr>
            <a:r>
              <a:rPr lang="ru-RU" sz="3100" dirty="0" smtClean="0">
                <a:latin typeface="+mj-lt"/>
              </a:rPr>
              <a:t>«За оборону Киева», </a:t>
            </a:r>
          </a:p>
          <a:p>
            <a:pPr marL="0" indent="0" algn="just">
              <a:buNone/>
            </a:pPr>
            <a:r>
              <a:rPr lang="ru-RU" sz="3100" dirty="0" smtClean="0">
                <a:latin typeface="+mj-lt"/>
              </a:rPr>
              <a:t>«За оборону Кавказа», </a:t>
            </a:r>
          </a:p>
          <a:p>
            <a:pPr marL="0" indent="0" algn="just">
              <a:buNone/>
            </a:pPr>
            <a:r>
              <a:rPr lang="ru-RU" sz="3100" dirty="0" smtClean="0">
                <a:latin typeface="+mj-lt"/>
              </a:rPr>
              <a:t>«За оборону Советского Заполярья»</a:t>
            </a:r>
            <a:endParaRPr lang="ru-RU" sz="3100" dirty="0">
              <a:latin typeface="+mj-lt"/>
            </a:endParaRPr>
          </a:p>
        </p:txBody>
      </p:sp>
      <p:pic>
        <p:nvPicPr>
          <p:cNvPr id="2050" name="Picture 2" descr="https://avatars.mds.yandex.net/get-zen_doc/1677529/pub_5cd310d07a7fdb034966c667_5cd31916ed7a4c00aee43d83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48" y="1700808"/>
            <a:ext cx="4932040" cy="493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73153" y="5247853"/>
            <a:ext cx="3862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Найдите медаль «За оборону Ленинграда» по ленточке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9939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Медали за освобождение европейских стран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292080" y="1988840"/>
            <a:ext cx="3672408" cy="472822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Медаль «За взятие Вены»</a:t>
            </a:r>
          </a:p>
          <a:p>
            <a:r>
              <a:rPr lang="ru-RU" dirty="0" smtClean="0"/>
              <a:t>Медаль «За взятие Будапешта»</a:t>
            </a:r>
          </a:p>
          <a:p>
            <a:r>
              <a:rPr lang="ru-RU" dirty="0" smtClean="0"/>
              <a:t>Медаль «За взятие Кёнигсберга»</a:t>
            </a:r>
          </a:p>
          <a:p>
            <a:r>
              <a:rPr lang="ru-RU" dirty="0" smtClean="0"/>
              <a:t>Медаль «За взятие Берлина»</a:t>
            </a:r>
          </a:p>
          <a:p>
            <a:r>
              <a:rPr lang="ru-RU" dirty="0" smtClean="0"/>
              <a:t>Медаль «За освобождение Белграда».</a:t>
            </a:r>
          </a:p>
          <a:p>
            <a:r>
              <a:rPr lang="ru-RU" dirty="0" smtClean="0"/>
              <a:t>Медаль «За освобождение Варшавы»</a:t>
            </a:r>
          </a:p>
          <a:p>
            <a:r>
              <a:rPr lang="ru-RU" dirty="0" smtClean="0"/>
              <a:t>Медаль «За освобождение Праги»</a:t>
            </a:r>
            <a:endParaRPr lang="ru-RU" dirty="0"/>
          </a:p>
        </p:txBody>
      </p:sp>
      <p:pic>
        <p:nvPicPr>
          <p:cNvPr id="1026" name="Picture 2" descr="https://sun9-10.userapi.com/c626221/v626221180/13b8d/RDMjQrOb9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20090"/>
            <a:ext cx="5487710" cy="519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74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По столице назовите европейские станы, освобожденные Красной армией</a:t>
            </a:r>
            <a:endParaRPr lang="ru-RU" sz="32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251520" y="2438400"/>
            <a:ext cx="2952328" cy="44196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Вена</a:t>
            </a:r>
          </a:p>
          <a:p>
            <a:r>
              <a:rPr lang="ru-RU" sz="4000" dirty="0" smtClean="0"/>
              <a:t>Будапешт</a:t>
            </a:r>
          </a:p>
          <a:p>
            <a:r>
              <a:rPr lang="ru-RU" sz="4000" dirty="0" smtClean="0"/>
              <a:t>Берлин</a:t>
            </a:r>
          </a:p>
          <a:p>
            <a:r>
              <a:rPr lang="ru-RU" sz="4000" dirty="0" smtClean="0"/>
              <a:t>Белград</a:t>
            </a:r>
          </a:p>
          <a:p>
            <a:r>
              <a:rPr lang="ru-RU" sz="4000" dirty="0" smtClean="0"/>
              <a:t>Варшава</a:t>
            </a:r>
          </a:p>
          <a:p>
            <a:r>
              <a:rPr lang="ru-RU" sz="4000" dirty="0" smtClean="0"/>
              <a:t>Прага</a:t>
            </a:r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5868144" y="2438400"/>
            <a:ext cx="3096344" cy="4158952"/>
          </a:xfrm>
        </p:spPr>
        <p:txBody>
          <a:bodyPr>
            <a:noAutofit/>
          </a:bodyPr>
          <a:lstStyle/>
          <a:p>
            <a:r>
              <a:rPr lang="ru-RU" sz="4000" dirty="0" smtClean="0"/>
              <a:t>Германия</a:t>
            </a:r>
          </a:p>
          <a:p>
            <a:r>
              <a:rPr lang="ru-RU" sz="4000" dirty="0" smtClean="0"/>
              <a:t>Чехия</a:t>
            </a:r>
          </a:p>
          <a:p>
            <a:r>
              <a:rPr lang="ru-RU" sz="4000" dirty="0" smtClean="0"/>
              <a:t>Польша</a:t>
            </a:r>
          </a:p>
          <a:p>
            <a:r>
              <a:rPr lang="ru-RU" sz="4000" dirty="0" smtClean="0"/>
              <a:t>Австрия</a:t>
            </a:r>
          </a:p>
          <a:p>
            <a:r>
              <a:rPr lang="ru-RU" sz="4000" dirty="0" smtClean="0"/>
              <a:t>Сербия</a:t>
            </a:r>
          </a:p>
          <a:p>
            <a:r>
              <a:rPr lang="ru-RU" sz="4000" dirty="0" smtClean="0"/>
              <a:t>Венгрия</a:t>
            </a:r>
            <a:endParaRPr lang="ru-RU" sz="4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2162200" cy="640080"/>
          </a:xfrm>
        </p:spPr>
        <p:txBody>
          <a:bodyPr/>
          <a:lstStyle/>
          <a:p>
            <a:pPr algn="ctr"/>
            <a:r>
              <a:rPr lang="ru-RU" dirty="0" smtClean="0"/>
              <a:t>Столицы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516216" y="1752600"/>
            <a:ext cx="2170584" cy="640080"/>
          </a:xfrm>
        </p:spPr>
        <p:txBody>
          <a:bodyPr/>
          <a:lstStyle/>
          <a:p>
            <a:pPr algn="ctr"/>
            <a:r>
              <a:rPr lang="ru-RU" dirty="0" smtClean="0"/>
              <a:t>Страны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877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По столице назовите европейские станы, освобожденные Красной армией</a:t>
            </a:r>
            <a:endParaRPr lang="ru-RU" sz="32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251520" y="2438400"/>
            <a:ext cx="2952328" cy="44196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Вена</a:t>
            </a:r>
          </a:p>
          <a:p>
            <a:r>
              <a:rPr lang="ru-RU" sz="4000" dirty="0" smtClean="0"/>
              <a:t>Будапешт</a:t>
            </a:r>
          </a:p>
          <a:p>
            <a:r>
              <a:rPr lang="ru-RU" sz="4000" dirty="0" smtClean="0"/>
              <a:t>Берлин</a:t>
            </a:r>
          </a:p>
          <a:p>
            <a:r>
              <a:rPr lang="ru-RU" sz="4000" dirty="0" smtClean="0"/>
              <a:t>Белград</a:t>
            </a:r>
          </a:p>
          <a:p>
            <a:r>
              <a:rPr lang="ru-RU" sz="4000" dirty="0" smtClean="0"/>
              <a:t>Варшава</a:t>
            </a:r>
          </a:p>
          <a:p>
            <a:r>
              <a:rPr lang="ru-RU" sz="4000" dirty="0" smtClean="0"/>
              <a:t>Прага</a:t>
            </a:r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5868144" y="2438400"/>
            <a:ext cx="3096344" cy="4158952"/>
          </a:xfrm>
        </p:spPr>
        <p:txBody>
          <a:bodyPr>
            <a:noAutofit/>
          </a:bodyPr>
          <a:lstStyle/>
          <a:p>
            <a:r>
              <a:rPr lang="ru-RU" sz="4000" dirty="0" smtClean="0"/>
              <a:t>Германия</a:t>
            </a:r>
          </a:p>
          <a:p>
            <a:r>
              <a:rPr lang="ru-RU" sz="4000" dirty="0" smtClean="0"/>
              <a:t>Чехия</a:t>
            </a:r>
          </a:p>
          <a:p>
            <a:r>
              <a:rPr lang="ru-RU" sz="4000" dirty="0" smtClean="0"/>
              <a:t>Польша</a:t>
            </a:r>
          </a:p>
          <a:p>
            <a:r>
              <a:rPr lang="ru-RU" sz="4000" dirty="0" smtClean="0"/>
              <a:t>Австрия</a:t>
            </a:r>
          </a:p>
          <a:p>
            <a:r>
              <a:rPr lang="ru-RU" sz="4000" dirty="0" smtClean="0"/>
              <a:t>Сербия</a:t>
            </a:r>
          </a:p>
          <a:p>
            <a:r>
              <a:rPr lang="ru-RU" sz="4000" dirty="0" smtClean="0"/>
              <a:t>Венгрия</a:t>
            </a:r>
            <a:endParaRPr lang="ru-RU" sz="4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2162200" cy="640080"/>
          </a:xfrm>
        </p:spPr>
        <p:txBody>
          <a:bodyPr/>
          <a:lstStyle/>
          <a:p>
            <a:pPr algn="ctr"/>
            <a:r>
              <a:rPr lang="ru-RU" dirty="0" smtClean="0"/>
              <a:t>Столицы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516216" y="1752600"/>
            <a:ext cx="2170584" cy="640080"/>
          </a:xfrm>
        </p:spPr>
        <p:txBody>
          <a:bodyPr/>
          <a:lstStyle/>
          <a:p>
            <a:pPr algn="ctr"/>
            <a:r>
              <a:rPr lang="ru-RU" dirty="0" smtClean="0"/>
              <a:t>Страны</a:t>
            </a:r>
            <a:endParaRPr lang="ru-RU" dirty="0"/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2915816" y="2780928"/>
            <a:ext cx="2808312" cy="2250250"/>
          </a:xfrm>
          <a:prstGeom prst="straightConnector1">
            <a:avLst/>
          </a:prstGeom>
          <a:ln w="635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059832" y="4293096"/>
            <a:ext cx="2736304" cy="1368152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059832" y="2924944"/>
            <a:ext cx="2736304" cy="1368152"/>
          </a:xfrm>
          <a:prstGeom prst="straightConnector1">
            <a:avLst/>
          </a:prstGeom>
          <a:ln w="635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131840" y="3609020"/>
            <a:ext cx="2664296" cy="2844316"/>
          </a:xfrm>
          <a:prstGeom prst="straightConnector1">
            <a:avLst/>
          </a:prstGeom>
          <a:ln w="635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059832" y="3501008"/>
            <a:ext cx="2736304" cy="2952328"/>
          </a:xfrm>
          <a:prstGeom prst="straightConnector1">
            <a:avLst/>
          </a:prstGeom>
          <a:ln w="635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131840" y="4869160"/>
            <a:ext cx="2664296" cy="792088"/>
          </a:xfrm>
          <a:prstGeom prst="straightConnector1">
            <a:avLst/>
          </a:prstGeom>
          <a:ln w="635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14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85" y="-34458"/>
            <a:ext cx="9201926" cy="6892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216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 сентября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586536" cy="449580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1255 г. </a:t>
            </a:r>
            <a:r>
              <a:rPr lang="ru-RU" dirty="0"/>
              <a:t>- Немецкие рыцари </a:t>
            </a:r>
            <a:r>
              <a:rPr lang="ru-RU" dirty="0" smtClean="0"/>
              <a:t>основали </a:t>
            </a:r>
            <a:r>
              <a:rPr lang="ru-RU" dirty="0"/>
              <a:t>крепость Кенигсберг. Впоследствии здесь возник город, который носил это имя более семи столетий</a:t>
            </a:r>
            <a:r>
              <a:rPr lang="ru-RU" dirty="0" smtClean="0"/>
              <a:t>. 4 </a:t>
            </a:r>
            <a:r>
              <a:rPr lang="ru-RU" dirty="0"/>
              <a:t>июля 1946 года </a:t>
            </a:r>
            <a:r>
              <a:rPr lang="ru-RU" dirty="0" smtClean="0"/>
              <a:t>был переименован </a:t>
            </a:r>
            <a:r>
              <a:rPr lang="ru-RU" dirty="0"/>
              <a:t>в Калининград</a:t>
            </a:r>
            <a:r>
              <a:rPr lang="ru-RU" dirty="0" smtClean="0"/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373" y="3573016"/>
            <a:ext cx="4980017" cy="316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60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сентября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2276872"/>
            <a:ext cx="4464496" cy="3819128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1720 г.</a:t>
            </a:r>
            <a:r>
              <a:rPr lang="ru-RU" dirty="0"/>
              <a:t> - Пётр I с приближенными впервые поднялся на колокольню Петропавловского собора</a:t>
            </a:r>
            <a:r>
              <a:rPr lang="ru-RU" dirty="0" smtClean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30906"/>
            <a:ext cx="4081264" cy="633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372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сентября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1714 г.</a:t>
            </a:r>
            <a:r>
              <a:rPr lang="ru-RU" dirty="0" smtClean="0"/>
              <a:t> </a:t>
            </a:r>
            <a:r>
              <a:rPr lang="ru-RU" dirty="0"/>
              <a:t>— В Петербурге заработала созданная по распоряжению Петра I первая в России государственная публичная библиотека, ныне — Библиотека Российской академии наук.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01008"/>
            <a:ext cx="4824536" cy="3194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81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 сентября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586536" cy="96470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 smtClean="0"/>
              <a:t>1926</a:t>
            </a:r>
            <a:r>
              <a:rPr lang="ru-RU" dirty="0"/>
              <a:t> </a:t>
            </a:r>
            <a:r>
              <a:rPr lang="ru-RU" dirty="0" smtClean="0"/>
              <a:t>г. - </a:t>
            </a:r>
            <a:r>
              <a:rPr lang="ru-RU" dirty="0"/>
              <a:t>В Ленинграде открыт первый в советской России регулярный автобусный маршрут.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564904"/>
            <a:ext cx="6192688" cy="4133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372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 сентября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586536" cy="139675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1938 - Был введен в действие первый в стране Опытный ленинградский телецентр на Аптекарском острове.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665" y="2996952"/>
            <a:ext cx="5473030" cy="3592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372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 сентября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586536" cy="1396752"/>
          </a:xfrm>
        </p:spPr>
        <p:txBody>
          <a:bodyPr>
            <a:normAutofit/>
          </a:bodyPr>
          <a:lstStyle/>
          <a:p>
            <a:pPr algn="just"/>
            <a:r>
              <a:rPr lang="ru-RU" b="1" dirty="0"/>
              <a:t>1939</a:t>
            </a:r>
            <a:r>
              <a:rPr lang="ru-RU" dirty="0"/>
              <a:t> - Началась Вторая мировая война.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32856"/>
            <a:ext cx="6005764" cy="4516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078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 сентября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586536" cy="1396752"/>
          </a:xfrm>
        </p:spPr>
        <p:txBody>
          <a:bodyPr>
            <a:normAutofit/>
          </a:bodyPr>
          <a:lstStyle/>
          <a:p>
            <a:pPr algn="just"/>
            <a:r>
              <a:rPr lang="ru-RU" b="1" dirty="0"/>
              <a:t>1964</a:t>
            </a:r>
            <a:r>
              <a:rPr lang="ru-RU" dirty="0"/>
              <a:t> - Впервые на телеэкране </a:t>
            </a:r>
            <a:r>
              <a:rPr lang="ru-RU" dirty="0" smtClean="0"/>
              <a:t>появилась телепередача «Спокойной ночи, малыши!»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08920"/>
            <a:ext cx="6601991" cy="3914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650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290</TotalTime>
  <Words>632</Words>
  <Application>Microsoft Office PowerPoint</Application>
  <PresentationFormat>Экран (4:3)</PresentationFormat>
  <Paragraphs>171</Paragraphs>
  <Slides>29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Обычная</vt:lpstr>
      <vt:lpstr>Урок Победы 1 сентября 2020 года</vt:lpstr>
      <vt:lpstr>Презентация PowerPoint</vt:lpstr>
      <vt:lpstr>1 сентября</vt:lpstr>
      <vt:lpstr>1 сентября</vt:lpstr>
      <vt:lpstr>1 сентября</vt:lpstr>
      <vt:lpstr>1 сентября</vt:lpstr>
      <vt:lpstr>1 сентября</vt:lpstr>
      <vt:lpstr>1 сентября</vt:lpstr>
      <vt:lpstr>1 сентября</vt:lpstr>
      <vt:lpstr>1 сентября</vt:lpstr>
      <vt:lpstr>Презентация PowerPoint</vt:lpstr>
      <vt:lpstr>Темы урока</vt:lpstr>
      <vt:lpstr>Пользуясь выставкой «Страницы Великой победы» постарайся расположить события Великой Отечественной войны в том порядке, в котором они происходили</vt:lpstr>
      <vt:lpstr>    Пользуясь выставкой «Страницы Великой победы» постарайтесь расположить события Великой Отечественной войны в том порядке, в котором они происходили</vt:lpstr>
      <vt:lpstr>Презентация PowerPoint</vt:lpstr>
      <vt:lpstr>    Все эти города во время Великой Отечественной войны были советскими, а сегодня они оказались в разных странах. Попробуйте правильно распределить города по своим странам</vt:lpstr>
      <vt:lpstr>    Все эти города во время Великой Отечественной войны были советскими, а сегодня они оказались в разных странах. Попробуйте правильно распределить города по своим странам</vt:lpstr>
      <vt:lpstr>Все для фронта, все для победы Расскажите по фотографиям, какую помощь фронту  оказывали труженики тыла</vt:lpstr>
      <vt:lpstr>Все для фронта, все для победы Расскажите по фотографиям, какую помощь фронту  оказывали труженики тыла</vt:lpstr>
      <vt:lpstr>Все для фронта, все для победы Расскажите по фотографиям, какую помощь фронту  оказывали труженики тыла</vt:lpstr>
      <vt:lpstr>Все для фронта, все для победы Расскажите по фотографиям, какую помощь фронту  оказывали труженики тыла</vt:lpstr>
      <vt:lpstr>Город трудовой доблести </vt:lpstr>
      <vt:lpstr>Ордена</vt:lpstr>
      <vt:lpstr>        Эта награда считается самой дорогостоящей в истории коммунистического СССР. Платина, золото, серебро и драгоценные камни: пять рубинов по пять карат каждый и сто семьдесят четыре бриллианта весом в шестнадцать карат инкрустированы в основу награды.  </vt:lpstr>
      <vt:lpstr>Медали за оборону  советских городов</vt:lpstr>
      <vt:lpstr>Медали за освобождение европейских стран</vt:lpstr>
      <vt:lpstr>По столице назовите европейские станы, освобожденные Красной армией</vt:lpstr>
      <vt:lpstr>По столице назовите европейские станы, освобожденные Красной армией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2020-08-28T16:44:54Z</dcterms:created>
  <dcterms:modified xsi:type="dcterms:W3CDTF">2020-09-05T13:44:45Z</dcterms:modified>
</cp:coreProperties>
</file>