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9" r:id="rId2"/>
    <p:sldId id="305" r:id="rId3"/>
    <p:sldId id="308" r:id="rId4"/>
    <p:sldId id="301" r:id="rId5"/>
    <p:sldId id="304" r:id="rId6"/>
    <p:sldId id="307" r:id="rId7"/>
    <p:sldId id="306" r:id="rId8"/>
    <p:sldId id="303" r:id="rId9"/>
    <p:sldId id="276" r:id="rId10"/>
    <p:sldId id="277" r:id="rId11"/>
    <p:sldId id="281" r:id="rId12"/>
    <p:sldId id="278" r:id="rId13"/>
    <p:sldId id="290" r:id="rId14"/>
    <p:sldId id="282" r:id="rId15"/>
    <p:sldId id="293" r:id="rId16"/>
    <p:sldId id="284" r:id="rId17"/>
    <p:sldId id="294" r:id="rId18"/>
    <p:sldId id="292" r:id="rId19"/>
    <p:sldId id="285" r:id="rId20"/>
    <p:sldId id="286" r:id="rId21"/>
    <p:sldId id="287" r:id="rId22"/>
    <p:sldId id="298" r:id="rId23"/>
    <p:sldId id="288" r:id="rId24"/>
    <p:sldId id="30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A6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9FE11-D784-459E-8D65-CADD13A0969A}" type="datetimeFigureOut">
              <a:rPr lang="ru-RU" smtClean="0"/>
              <a:pPr/>
              <a:t>24.03.2024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BFD52-E520-46BD-A5A8-FFE58D8CACE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40;&#1088;&#1082;&#1090;&#1080;&#1082;&#1072;\&#1040;&#1088;&#1082;&#1090;&#1080;&#1082;&#1072;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7688FA9-32B0-4118-87B5-1570C1D6B1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3CC80-027D-4A52-A979-E194C2621A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9532" y="692696"/>
            <a:ext cx="8424936" cy="3195786"/>
          </a:xfrm>
        </p:spPr>
        <p:txBody>
          <a:bodyPr>
            <a:noAutofit/>
          </a:bodyPr>
          <a:lstStyle/>
          <a:p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к уроку </a:t>
            </a:r>
            <a:b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математике в 4 классе:</a:t>
            </a:r>
            <a:br>
              <a:rPr lang="ru-RU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Арктика в числах. Письменное умножение на трёхзначное число</a:t>
            </a:r>
            <a:r>
              <a:rPr lang="ru-RU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876E74-63C7-41FB-8DD8-C8CCCC584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7744" y="4869160"/>
            <a:ext cx="6400800" cy="1988840"/>
          </a:xfrm>
        </p:spPr>
        <p:txBody>
          <a:bodyPr>
            <a:normAutofit fontScale="92500" lnSpcReduction="20000"/>
          </a:bodyPr>
          <a:lstStyle/>
          <a:p>
            <a:pPr algn="r"/>
            <a:r>
              <a:rPr lang="ru-RU" b="1" dirty="0">
                <a:solidFill>
                  <a:schemeClr val="tx1"/>
                </a:solidFill>
              </a:rPr>
              <a:t>Разработчик: </a:t>
            </a:r>
          </a:p>
          <a:p>
            <a:pPr algn="r"/>
            <a:r>
              <a:rPr lang="ru-RU" b="1" dirty="0" err="1">
                <a:solidFill>
                  <a:schemeClr val="tx1"/>
                </a:solidFill>
              </a:rPr>
              <a:t>Ульшина</a:t>
            </a:r>
            <a:r>
              <a:rPr lang="ru-RU" b="1" dirty="0">
                <a:solidFill>
                  <a:schemeClr val="tx1"/>
                </a:solidFill>
              </a:rPr>
              <a:t> Татьяна Сергеевна,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 учитель начальных классов 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МОУ «СОШ №3 </a:t>
            </a:r>
            <a:r>
              <a:rPr lang="ru-RU" b="1" dirty="0" err="1">
                <a:solidFill>
                  <a:schemeClr val="tx1"/>
                </a:solidFill>
              </a:rPr>
              <a:t>г.Зеленокумска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75937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87DF5C1-0412-4470-B882-F601226A2C53}"/>
              </a:ext>
            </a:extLst>
          </p:cNvPr>
          <p:cNvSpPr txBox="1"/>
          <p:nvPr/>
        </p:nvSpPr>
        <p:spPr>
          <a:xfrm>
            <a:off x="428596" y="5288340"/>
            <a:ext cx="8715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Белый медведь за месяц съедает 145 кг рыбы. Сколько килограммов рыбы он съест за 12 месяцев?</a:t>
            </a:r>
          </a:p>
        </p:txBody>
      </p:sp>
      <p:pic>
        <p:nvPicPr>
          <p:cNvPr id="13314" name="Picture 2" descr="https://i1.wp.com/interesting-information.ru/wp-content/uploads/2015/03/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214290"/>
            <a:ext cx="6643734" cy="4982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49712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>
            <a:extLst>
              <a:ext uri="{FF2B5EF4-FFF2-40B4-BE49-F238E27FC236}">
                <a16:creationId xmlns:a16="http://schemas.microsoft.com/office/drawing/2014/main" id="{89AE5550-5928-48D8-B897-E8425F1D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9013" y="209867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b="1" i="1">
              <a:latin typeface="Calibri" panose="020F050202020403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B3C706-44C2-43C4-B3EF-922FFC5EE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1921" y="2741613"/>
            <a:ext cx="134979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988DFC6-13EC-4E7E-9E2D-D33D1109D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4746" y="2170113"/>
            <a:ext cx="16430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* *</a:t>
            </a:r>
            <a:endParaRPr lang="ru-RU" alt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C91C8C-35AA-411D-B2F3-0403B7E66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4825" y="3813175"/>
            <a:ext cx="857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555DA8-7844-4BB3-85A3-40B2245E3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4888" y="3313113"/>
            <a:ext cx="458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0DE27D-7744-40B5-8774-E19910629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4763" y="3313113"/>
            <a:ext cx="13573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3556C-7606-4FB1-BEAC-08D6B778C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4763" y="3313113"/>
            <a:ext cx="428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F668F3-64E7-4477-B9CD-E8276D8B7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4456113"/>
            <a:ext cx="2844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* * *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C20BF7-B432-49AA-ACCC-5A2B30BD7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078" y="5472745"/>
            <a:ext cx="17859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CBB3DA-0003-4F52-BF0D-35A32DBDF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7462" y="3813174"/>
            <a:ext cx="1701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* </a:t>
            </a:r>
            <a:r>
              <a:rPr lang="ru-RU" altLang="ru-RU" sz="5400" b="1" i="1" u="sng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6E66F81-1336-42B9-BC4E-86699DC8A8A0}"/>
              </a:ext>
            </a:extLst>
          </p:cNvPr>
          <p:cNvCxnSpPr>
            <a:cxnSpLocks/>
          </p:cNvCxnSpPr>
          <p:nvPr/>
        </p:nvCxnSpPr>
        <p:spPr>
          <a:xfrm>
            <a:off x="3243263" y="4527550"/>
            <a:ext cx="2143125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EF7E62D-35F1-4EF1-8A86-2908BFFDD3C3}"/>
              </a:ext>
            </a:extLst>
          </p:cNvPr>
          <p:cNvCxnSpPr>
            <a:cxnSpLocks/>
          </p:cNvCxnSpPr>
          <p:nvPr/>
        </p:nvCxnSpPr>
        <p:spPr>
          <a:xfrm>
            <a:off x="3814763" y="3313113"/>
            <a:ext cx="142875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19C4989-29A8-49FF-BB15-7A1C06924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8926" y="3620786"/>
            <a:ext cx="11886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Calibri" panose="020F0502020204030204" pitchFamily="34" charset="0"/>
              </a:rPr>
              <a:t>      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33AAEB-92AB-426A-8331-0F2DD894A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1072" y="2552233"/>
            <a:ext cx="785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8028589-A4E8-4530-BEBB-21506482F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624" y="542744"/>
            <a:ext cx="70567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latin typeface="+mj-lt"/>
                <a:cs typeface="Times New Roman" panose="02020603050405020304" pitchFamily="18" charset="0"/>
              </a:rPr>
              <a:t>Алгоритм</a:t>
            </a:r>
          </a:p>
          <a:p>
            <a:pPr algn="ctr" eaLnBrk="1" hangingPunct="1"/>
            <a:r>
              <a:rPr lang="ru-RU" altLang="ru-RU" sz="3600" b="1" dirty="0">
                <a:latin typeface="+mj-lt"/>
                <a:cs typeface="Times New Roman" panose="02020603050405020304" pitchFamily="18" charset="0"/>
              </a:rPr>
              <a:t> умножения на двузначное число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56DD6A5-E6E6-45A4-A72E-C536D3178204}"/>
              </a:ext>
            </a:extLst>
          </p:cNvPr>
          <p:cNvSpPr/>
          <p:nvPr/>
        </p:nvSpPr>
        <p:spPr>
          <a:xfrm>
            <a:off x="5931510" y="3012110"/>
            <a:ext cx="2113781" cy="524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Первое  неполное произведение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55C4E81-6A4B-4FD8-A0FC-C4DD7DBB3A54}"/>
              </a:ext>
            </a:extLst>
          </p:cNvPr>
          <p:cNvSpPr/>
          <p:nvPr/>
        </p:nvSpPr>
        <p:spPr>
          <a:xfrm>
            <a:off x="5952008" y="3620786"/>
            <a:ext cx="211378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Второе  неполное произведение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04DCC66E-7544-4CA9-9B6E-16772AA03ABE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5362172" y="3274563"/>
            <a:ext cx="569338" cy="344706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ECEE73E4-AD17-4262-8168-2BD47A9EC951}"/>
              </a:ext>
            </a:extLst>
          </p:cNvPr>
          <p:cNvCxnSpPr>
            <a:cxnSpLocks/>
          </p:cNvCxnSpPr>
          <p:nvPr/>
        </p:nvCxnSpPr>
        <p:spPr>
          <a:xfrm flipH="1">
            <a:off x="5044281" y="3930271"/>
            <a:ext cx="907727" cy="213735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011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C5C90-5B1F-4FAA-A5EE-9EAA77C7B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thomasvijayan.com/assets/images/Svalbard/3.JPG">
            <a:extLst>
              <a:ext uri="{FF2B5EF4-FFF2-40B4-BE49-F238E27FC236}">
                <a16:creationId xmlns:a16="http://schemas.microsoft.com/office/drawing/2014/main" id="{C287C1F2-F646-4A9E-BA57-19CC9AED727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14290"/>
            <a:ext cx="7559370" cy="480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DF5C1-0412-4470-B882-F601226A2C53}"/>
              </a:ext>
            </a:extLst>
          </p:cNvPr>
          <p:cNvSpPr txBox="1"/>
          <p:nvPr/>
        </p:nvSpPr>
        <p:spPr>
          <a:xfrm>
            <a:off x="914400" y="5072074"/>
            <a:ext cx="7515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На одном острове заповедника проживают </a:t>
            </a:r>
          </a:p>
          <a:p>
            <a:r>
              <a:rPr lang="ru-RU" sz="2800" b="1" dirty="0"/>
              <a:t>148 моржей. Сколько моржей проживает </a:t>
            </a:r>
          </a:p>
          <a:p>
            <a:r>
              <a:rPr lang="ru-RU" sz="2800" b="1" dirty="0"/>
              <a:t>на 135 островах?</a:t>
            </a:r>
          </a:p>
        </p:txBody>
      </p:sp>
    </p:spTree>
    <p:extLst>
      <p:ext uri="{BB962C8B-B14F-4D97-AF65-F5344CB8AC3E}">
        <p14:creationId xmlns:p14="http://schemas.microsoft.com/office/powerpoint/2010/main" val="24920784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5670D1-97D3-4824-B6CE-53A044C1D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530626"/>
          </a:xfrm>
        </p:spPr>
        <p:txBody>
          <a:bodyPr>
            <a:noAutofit/>
          </a:bodyPr>
          <a:lstStyle/>
          <a:p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Тема: </a:t>
            </a:r>
            <a:br>
              <a:rPr lang="ru-RU" sz="6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«Письменное умножение </a:t>
            </a:r>
            <a:b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на трёхзначное число»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33454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8028589-A4E8-4530-BEBB-21506482F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620688"/>
            <a:ext cx="4248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latin typeface="+mj-lt"/>
                <a:cs typeface="Times New Roman" panose="02020603050405020304" pitchFamily="18" charset="0"/>
              </a:rPr>
              <a:t>Умножение на трёхзначное число</a:t>
            </a: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9AE5550-5928-48D8-B897-E8425F1D6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9959" y="2132856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 b="1" i="1">
              <a:latin typeface="Calibri" panose="020F050202020403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0B3C706-44C2-43C4-B3EF-922FFC5EE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867" y="2749818"/>
            <a:ext cx="134979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* 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988DFC6-13EC-4E7E-9E2D-D33D1109D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5692" y="2204294"/>
            <a:ext cx="16430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* *</a:t>
            </a:r>
            <a:endParaRPr lang="ru-RU" alt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C91C8C-35AA-411D-B2F3-0403B7E66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5771" y="3847356"/>
            <a:ext cx="8572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555DA8-7844-4BB3-85A3-40B2245E3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5834" y="3347294"/>
            <a:ext cx="4587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0DE27D-7744-40B5-8774-E199106294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5709" y="3347294"/>
            <a:ext cx="13573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*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773556C-7606-4FB1-BEAC-08D6B778CB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5709" y="3347294"/>
            <a:ext cx="428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0F668F3-64E7-4477-B9CD-E8276D8B7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8933" y="4891287"/>
            <a:ext cx="2844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* * * *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5CBB3DA-0003-4F52-BF0D-35A32DBDF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4697" y="3835302"/>
            <a:ext cx="1701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5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* </a:t>
            </a:r>
            <a:r>
              <a:rPr lang="ru-RU" altLang="ru-RU" sz="5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16E66F81-1336-42B9-BC4E-86699DC8A8A0}"/>
              </a:ext>
            </a:extLst>
          </p:cNvPr>
          <p:cNvCxnSpPr>
            <a:cxnSpLocks/>
          </p:cNvCxnSpPr>
          <p:nvPr/>
        </p:nvCxnSpPr>
        <p:spPr>
          <a:xfrm>
            <a:off x="3691499" y="4903341"/>
            <a:ext cx="235312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EF7E62D-35F1-4EF1-8A86-2908BFFDD3C3}"/>
              </a:ext>
            </a:extLst>
          </p:cNvPr>
          <p:cNvCxnSpPr>
            <a:cxnSpLocks/>
          </p:cNvCxnSpPr>
          <p:nvPr/>
        </p:nvCxnSpPr>
        <p:spPr>
          <a:xfrm>
            <a:off x="4585709" y="3347294"/>
            <a:ext cx="1428750" cy="15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819C4989-29A8-49FF-BB15-7A1C06924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3654967"/>
            <a:ext cx="11886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 dirty="0">
                <a:latin typeface="Calibri" panose="020F0502020204030204" pitchFamily="34" charset="0"/>
              </a:rPr>
              <a:t>      +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33AAEB-92AB-426A-8331-0F2DD894A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2018" y="2586414"/>
            <a:ext cx="7858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04DCC66E-7544-4CA9-9B6E-16772AA03ABE}"/>
              </a:ext>
            </a:extLst>
          </p:cNvPr>
          <p:cNvCxnSpPr>
            <a:cxnSpLocks/>
            <a:stCxn id="26" idx="1"/>
          </p:cNvCxnSpPr>
          <p:nvPr/>
        </p:nvCxnSpPr>
        <p:spPr>
          <a:xfrm flipH="1">
            <a:off x="6135034" y="3308744"/>
            <a:ext cx="567422" cy="34622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ECEE73E4-AD17-4262-8168-2BD47A9EC951}"/>
              </a:ext>
            </a:extLst>
          </p:cNvPr>
          <p:cNvCxnSpPr>
            <a:cxnSpLocks/>
          </p:cNvCxnSpPr>
          <p:nvPr/>
        </p:nvCxnSpPr>
        <p:spPr>
          <a:xfrm flipH="1">
            <a:off x="5806497" y="3967237"/>
            <a:ext cx="895959" cy="210950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91B3968-F60A-4C07-A9B5-B915DFDC173F}"/>
              </a:ext>
            </a:extLst>
          </p:cNvPr>
          <p:cNvSpPr/>
          <p:nvPr/>
        </p:nvSpPr>
        <p:spPr>
          <a:xfrm>
            <a:off x="3557008" y="4325824"/>
            <a:ext cx="1785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* *</a:t>
            </a:r>
            <a:r>
              <a:rPr lang="ru-RU" altLang="ru-RU" sz="5400" b="1" i="1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84AE0C2-5E50-45C0-8886-D22403CBC251}"/>
              </a:ext>
            </a:extLst>
          </p:cNvPr>
          <p:cNvSpPr/>
          <p:nvPr/>
        </p:nvSpPr>
        <p:spPr>
          <a:xfrm>
            <a:off x="4597719" y="2783036"/>
            <a:ext cx="5309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54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endParaRPr lang="ru-RU" sz="5400" dirty="0"/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533A40B2-31B6-4FBC-A883-079EBE62E78F}"/>
              </a:ext>
            </a:extLst>
          </p:cNvPr>
          <p:cNvSpPr/>
          <p:nvPr/>
        </p:nvSpPr>
        <p:spPr>
          <a:xfrm>
            <a:off x="6702456" y="3046291"/>
            <a:ext cx="2113781" cy="5249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Первое  неполное произведение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65B367A3-D91B-41EC-8F10-AA656DA822E6}"/>
              </a:ext>
            </a:extLst>
          </p:cNvPr>
          <p:cNvSpPr/>
          <p:nvPr/>
        </p:nvSpPr>
        <p:spPr>
          <a:xfrm>
            <a:off x="6722954" y="3654967"/>
            <a:ext cx="211378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Второе  неполное произведение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79150D4B-8481-46BD-8703-7A2C97277C09}"/>
              </a:ext>
            </a:extLst>
          </p:cNvPr>
          <p:cNvSpPr/>
          <p:nvPr/>
        </p:nvSpPr>
        <p:spPr>
          <a:xfrm>
            <a:off x="6722954" y="4264269"/>
            <a:ext cx="2113781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Третье  неполное произведение</a:t>
            </a:r>
          </a:p>
        </p:txBody>
      </p:sp>
      <p:cxnSp>
        <p:nvCxnSpPr>
          <p:cNvPr id="31" name="Прямая со стрелкой 30">
            <a:extLst>
              <a:ext uri="{FF2B5EF4-FFF2-40B4-BE49-F238E27FC236}">
                <a16:creationId xmlns:a16="http://schemas.microsoft.com/office/drawing/2014/main" id="{46D42D2C-72B7-4ECF-B697-3308F79F05AF}"/>
              </a:ext>
            </a:extLst>
          </p:cNvPr>
          <p:cNvCxnSpPr>
            <a:cxnSpLocks/>
          </p:cNvCxnSpPr>
          <p:nvPr/>
        </p:nvCxnSpPr>
        <p:spPr>
          <a:xfrm flipH="1">
            <a:off x="5407232" y="4621679"/>
            <a:ext cx="1304384" cy="37435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Группа 24"/>
          <p:cNvGrpSpPr/>
          <p:nvPr/>
        </p:nvGrpSpPr>
        <p:grpSpPr>
          <a:xfrm>
            <a:off x="0" y="2420888"/>
            <a:ext cx="3510574" cy="4226557"/>
            <a:chOff x="2648926" y="2170113"/>
            <a:chExt cx="3510574" cy="4226557"/>
          </a:xfrm>
        </p:grpSpPr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D0B3C706-44C2-43C4-B3EF-922FFC5EE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1921" y="2741613"/>
              <a:ext cx="134979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*  </a:t>
              </a:r>
            </a:p>
          </p:txBody>
        </p:sp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F988DFC6-13EC-4E7E-9E2D-D33D1109D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746" y="2170113"/>
              <a:ext cx="1643080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* *</a:t>
              </a:r>
              <a:endParaRPr lang="ru-RU" altLang="ru-RU" sz="5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92C91C8C-35AA-411D-B2F3-0403B7E66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4825" y="3813175"/>
              <a:ext cx="85725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8555DA8-7844-4BB3-85A3-40B2245E3D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14888" y="3313113"/>
              <a:ext cx="458787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90DE27D-7744-40B5-8774-E199106294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4763" y="3313113"/>
              <a:ext cx="1357312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*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D773556C-7606-4FB1-BEAC-08D6B778C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4763" y="3313113"/>
              <a:ext cx="428625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0F668F3-64E7-4477-B9CD-E8276D8B7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4700" y="4456113"/>
              <a:ext cx="284480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* * *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EC20BF7-B432-49AA-ACCC-5A2B30BD78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0078" y="5472745"/>
              <a:ext cx="1785938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5CBB3DA-0003-4F52-BF0D-35A32DBDF1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7462" y="3813174"/>
              <a:ext cx="1701800" cy="92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5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* * </a:t>
              </a:r>
              <a:r>
                <a:rPr lang="ru-RU" altLang="ru-RU" sz="5400" b="1" i="1" u="sng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p:cxnSp>
          <p:nvCxnSpPr>
            <p:cNvPr id="39" name="Прямая соединительная линия 38">
              <a:extLst>
                <a:ext uri="{FF2B5EF4-FFF2-40B4-BE49-F238E27FC236}">
                  <a16:creationId xmlns:a16="http://schemas.microsoft.com/office/drawing/2014/main" id="{16E66F81-1336-42B9-BC4E-86699DC8A8A0}"/>
                </a:ext>
              </a:extLst>
            </p:cNvPr>
            <p:cNvCxnSpPr>
              <a:cxnSpLocks/>
            </p:cNvCxnSpPr>
            <p:nvPr/>
          </p:nvCxnSpPr>
          <p:spPr>
            <a:xfrm>
              <a:off x="3243263" y="4527550"/>
              <a:ext cx="2143125" cy="158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>
              <a:extLst>
                <a:ext uri="{FF2B5EF4-FFF2-40B4-BE49-F238E27FC236}">
                  <a16:creationId xmlns:a16="http://schemas.microsoft.com/office/drawing/2014/main" id="{1EF7E62D-35F1-4EF1-8A86-2908BFFDD3C3}"/>
                </a:ext>
              </a:extLst>
            </p:cNvPr>
            <p:cNvCxnSpPr>
              <a:cxnSpLocks/>
            </p:cNvCxnSpPr>
            <p:nvPr/>
          </p:nvCxnSpPr>
          <p:spPr>
            <a:xfrm>
              <a:off x="3814763" y="3313113"/>
              <a:ext cx="1428750" cy="15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19C4989-29A8-49FF-BB15-7A1C069240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8926" y="3620786"/>
              <a:ext cx="118867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800" b="1" dirty="0">
                  <a:latin typeface="Calibri" panose="020F0502020204030204" pitchFamily="34" charset="0"/>
                </a:rPr>
                <a:t>      +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A33AAEB-92AB-426A-8331-0F2DD894AD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1072" y="2552233"/>
              <a:ext cx="78581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х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E8028589-A4E8-4530-BEBB-21506482F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692696"/>
            <a:ext cx="42484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600" b="1" dirty="0">
                <a:latin typeface="+mj-lt"/>
                <a:cs typeface="Times New Roman" panose="02020603050405020304" pitchFamily="18" charset="0"/>
              </a:rPr>
              <a:t>Умножение на двузначное число</a:t>
            </a:r>
          </a:p>
        </p:txBody>
      </p:sp>
    </p:spTree>
    <p:extLst>
      <p:ext uri="{BB962C8B-B14F-4D97-AF65-F5344CB8AC3E}">
        <p14:creationId xmlns:p14="http://schemas.microsoft.com/office/powerpoint/2010/main" val="334534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8C5C90-5B1F-4FAA-A5EE-9EAA77C7B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thomasvijayan.com/assets/images/Svalbard/3.JPG">
            <a:extLst>
              <a:ext uri="{FF2B5EF4-FFF2-40B4-BE49-F238E27FC236}">
                <a16:creationId xmlns:a16="http://schemas.microsoft.com/office/drawing/2014/main" id="{C287C1F2-F646-4A9E-BA57-19CC9AED727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14290"/>
            <a:ext cx="7559370" cy="480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87DF5C1-0412-4470-B882-F601226A2C53}"/>
              </a:ext>
            </a:extLst>
          </p:cNvPr>
          <p:cNvSpPr txBox="1"/>
          <p:nvPr/>
        </p:nvSpPr>
        <p:spPr>
          <a:xfrm>
            <a:off x="914400" y="5143512"/>
            <a:ext cx="8229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На одном острове заповедника проживают 148 моржей. Сколько моржей проживает на 135 островах?</a:t>
            </a:r>
          </a:p>
        </p:txBody>
      </p:sp>
    </p:spTree>
    <p:extLst>
      <p:ext uri="{BB962C8B-B14F-4D97-AF65-F5344CB8AC3E}">
        <p14:creationId xmlns:p14="http://schemas.microsoft.com/office/powerpoint/2010/main" val="2492078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49B0B-6FF7-40C3-90E7-D79C93B61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B5EDDA0D-7B45-46F2-91AA-089E8F9DF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556792"/>
            <a:ext cx="30003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1 3 2 3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D60965-80F8-4E73-AB9A-1B7E97E8F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638" y="3199854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DFD40-17DB-4636-BF31-174442DD1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138" y="1985417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181F9C-3F74-419F-93B6-8BDEEC1EC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888" y="3557042"/>
            <a:ext cx="2286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4 4 1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748308A-B0BE-4656-A5F2-CEFCF592AA92}"/>
              </a:ext>
            </a:extLst>
          </p:cNvPr>
          <p:cNvCxnSpPr>
            <a:cxnSpLocks/>
          </p:cNvCxnSpPr>
          <p:nvPr/>
        </p:nvCxnSpPr>
        <p:spPr>
          <a:xfrm>
            <a:off x="922263" y="4984205"/>
            <a:ext cx="2385332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BAF3E60-23CC-4B5A-AB5D-3E71F0350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271" y="4943780"/>
            <a:ext cx="23018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8 6 7 3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385B60F5-8322-4962-A2EA-8B06970D8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4" y="1500174"/>
            <a:ext cx="300037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1 1 4 7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1 0 3 2 3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F97565-DBA4-4852-8008-C21989F9C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263" y="3172649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E9C760-FC15-4475-BD3E-23E058531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282" y="2019379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22421C-468C-4CFC-A080-90085BD0E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607" y="3487977"/>
            <a:ext cx="216422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3 4 4 1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24C63C23-B9E3-4239-86F4-2C2DEC54E547}"/>
              </a:ext>
            </a:extLst>
          </p:cNvPr>
          <p:cNvCxnSpPr>
            <a:cxnSpLocks/>
          </p:cNvCxnSpPr>
          <p:nvPr/>
        </p:nvCxnSpPr>
        <p:spPr>
          <a:xfrm>
            <a:off x="5264607" y="4953825"/>
            <a:ext cx="2385332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31D6A08-8716-4904-81CC-3377997E7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056" y="4919591"/>
            <a:ext cx="27949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2 7 4 1 3 3</a:t>
            </a:r>
          </a:p>
        </p:txBody>
      </p:sp>
    </p:spTree>
    <p:extLst>
      <p:ext uri="{BB962C8B-B14F-4D97-AF65-F5344CB8AC3E}">
        <p14:creationId xmlns:p14="http://schemas.microsoft.com/office/powerpoint/2010/main" val="1082731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49B0B-6FF7-40C3-90E7-D79C93B61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B5EDDA0D-7B45-46F2-91AA-089E8F9DF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556792"/>
            <a:ext cx="30003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1 3 2 3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D60965-80F8-4E73-AB9A-1B7E97E8F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638" y="3199854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DFD40-17DB-4636-BF31-174442DD1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138" y="1985417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181F9C-3F74-419F-93B6-8BDEEC1EC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888" y="3557042"/>
            <a:ext cx="2286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4 4 1</a:t>
            </a:r>
          </a:p>
          <a:p>
            <a:pPr eaLnBrk="1" hangingPunct="1"/>
            <a:r>
              <a:rPr lang="ru-RU" alt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748308A-B0BE-4656-A5F2-CEFCF592AA92}"/>
              </a:ext>
            </a:extLst>
          </p:cNvPr>
          <p:cNvCxnSpPr>
            <a:cxnSpLocks/>
          </p:cNvCxnSpPr>
          <p:nvPr/>
        </p:nvCxnSpPr>
        <p:spPr>
          <a:xfrm>
            <a:off x="922263" y="4984205"/>
            <a:ext cx="2385332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BAF3E60-23CC-4B5A-AB5D-3E71F0350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271" y="4943780"/>
            <a:ext cx="23018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3 5 1 3 3</a:t>
            </a: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id="{385B60F5-8322-4962-A2EA-8B06970D8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4" y="1500174"/>
            <a:ext cx="300037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1 1 4 7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1 0 3 2 3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DF97565-DBA4-4852-8008-C21989F9C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263" y="3172649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E9C760-FC15-4475-BD3E-23E058531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282" y="2019379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22421C-468C-4CFC-A080-90085BD0E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607" y="3487977"/>
            <a:ext cx="216422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3 4 4 1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24C63C23-B9E3-4239-86F4-2C2DEC54E547}"/>
              </a:ext>
            </a:extLst>
          </p:cNvPr>
          <p:cNvCxnSpPr>
            <a:cxnSpLocks/>
          </p:cNvCxnSpPr>
          <p:nvPr/>
        </p:nvCxnSpPr>
        <p:spPr>
          <a:xfrm>
            <a:off x="5264607" y="4953825"/>
            <a:ext cx="2385332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31D6A08-8716-4904-81CC-3377997E7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6056" y="4919591"/>
            <a:ext cx="279494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2 7 4 1 3 3</a:t>
            </a:r>
          </a:p>
        </p:txBody>
      </p:sp>
    </p:spTree>
    <p:extLst>
      <p:ext uri="{BB962C8B-B14F-4D97-AF65-F5344CB8AC3E}">
        <p14:creationId xmlns:p14="http://schemas.microsoft.com/office/powerpoint/2010/main" val="1082731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149B0B-6FF7-40C3-90E7-D79C93B61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B5EDDA0D-7B45-46F2-91AA-089E8F9DF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1556792"/>
            <a:ext cx="3000375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1 3 2 3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D60965-80F8-4E73-AB9A-1B7E97E8F0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5638" y="3199854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DFD40-17DB-4636-BF31-174442DD18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138" y="1985417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181F9C-3F74-419F-93B6-8BDEEC1ECB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9888" y="3557042"/>
            <a:ext cx="22860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4 4 1</a:t>
            </a:r>
          </a:p>
          <a:p>
            <a:pPr eaLnBrk="1" hangingPunct="1"/>
            <a:r>
              <a:rPr lang="ru-RU" alt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B748308A-B0BE-4656-A5F2-CEFCF592AA92}"/>
              </a:ext>
            </a:extLst>
          </p:cNvPr>
          <p:cNvCxnSpPr>
            <a:cxnSpLocks/>
          </p:cNvCxnSpPr>
          <p:nvPr/>
        </p:nvCxnSpPr>
        <p:spPr>
          <a:xfrm>
            <a:off x="922263" y="4984205"/>
            <a:ext cx="2385332" cy="0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BAF3E60-23CC-4B5A-AB5D-3E71F0350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3271" y="4943780"/>
            <a:ext cx="23018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3 5 1 3 3</a:t>
            </a: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385B60F5-8322-4962-A2EA-8B06970D8B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2607" y="1604169"/>
            <a:ext cx="300037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1 1 4 7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altLang="ru-RU" sz="44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2 3 9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1 0 3 2 3</a:t>
            </a:r>
          </a:p>
          <a:p>
            <a:pPr eaLnBrk="1" hangingPunct="1"/>
            <a:r>
              <a:rPr lang="ru-RU" altLang="ru-RU" sz="44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F97565-DBA4-4852-8008-C21989F9C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263" y="3172649"/>
            <a:ext cx="43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b="1" dirty="0">
                <a:latin typeface="Calibri" panose="020F0502020204030204" pitchFamily="34" charset="0"/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9E9C760-FC15-4475-BD3E-23E058531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2282" y="2019379"/>
            <a:ext cx="325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dirty="0">
                <a:latin typeface="Calibri" panose="020F0502020204030204" pitchFamily="34" charset="0"/>
              </a:rPr>
              <a:t>х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22421C-468C-4CFC-A080-90085BD0E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606" y="3487977"/>
            <a:ext cx="2522104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3 4 4 1</a:t>
            </a:r>
          </a:p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2 2 9 4</a:t>
            </a:r>
          </a:p>
          <a:p>
            <a:pPr eaLnBrk="1" hangingPunct="1"/>
            <a:endParaRPr lang="ru-RU" alt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4C63C23-B9E3-4239-86F4-2C2DEC54E547}"/>
              </a:ext>
            </a:extLst>
          </p:cNvPr>
          <p:cNvCxnSpPr>
            <a:cxnSpLocks/>
          </p:cNvCxnSpPr>
          <p:nvPr/>
        </p:nvCxnSpPr>
        <p:spPr>
          <a:xfrm>
            <a:off x="5286380" y="4929198"/>
            <a:ext cx="2643206" cy="1588"/>
          </a:xfrm>
          <a:prstGeom prst="line">
            <a:avLst/>
          </a:prstGeom>
          <a:ln w="539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31D6A08-8716-4904-81CC-3377997E7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4" y="4929198"/>
            <a:ext cx="30678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2 7 4 1 3 3</a:t>
            </a:r>
          </a:p>
        </p:txBody>
      </p:sp>
    </p:spTree>
    <p:extLst>
      <p:ext uri="{BB962C8B-B14F-4D97-AF65-F5344CB8AC3E}">
        <p14:creationId xmlns:p14="http://schemas.microsoft.com/office/powerpoint/2010/main" val="10827317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cdn.fishki.net/upload/post/2016/08/18/2046127/2-1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811763-BD12-449A-8ECA-A62CEFB84A71}"/>
              </a:ext>
            </a:extLst>
          </p:cNvPr>
          <p:cNvSpPr txBox="1"/>
          <p:nvPr/>
        </p:nvSpPr>
        <p:spPr>
          <a:xfrm>
            <a:off x="6143636" y="214290"/>
            <a:ext cx="3000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</a:rPr>
              <a:t>31000 км</a:t>
            </a:r>
            <a:r>
              <a:rPr lang="ru-RU" sz="4800" b="1" baseline="30000" dirty="0">
                <a:solidFill>
                  <a:schemeClr val="bg1"/>
                </a:solidFill>
              </a:rPr>
              <a:t>2</a:t>
            </a:r>
            <a:endParaRPr lang="ru-RU" sz="4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8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FE8131-256F-478F-8E33-123902110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ркти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62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fertilizerdaily.ru/wp-content/uploads/2018/04/StavropolKray2.gif">
            <a:extLst>
              <a:ext uri="{FF2B5EF4-FFF2-40B4-BE49-F238E27FC236}">
                <a16:creationId xmlns:a16="http://schemas.microsoft.com/office/drawing/2014/main" id="{46423801-5EDB-4E8F-914E-0970A239F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6012160" cy="460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A5AD8E-612F-4B49-91B7-47A3B0743888}"/>
              </a:ext>
            </a:extLst>
          </p:cNvPr>
          <p:cNvSpPr txBox="1"/>
          <p:nvPr/>
        </p:nvSpPr>
        <p:spPr>
          <a:xfrm>
            <a:off x="395536" y="188640"/>
            <a:ext cx="430758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Ставропольский </a:t>
            </a:r>
          </a:p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край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03648" y="3501008"/>
            <a:ext cx="4248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66000 кв.км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A5AD8E-612F-4B49-91B7-47A3B0743888}"/>
              </a:ext>
            </a:extLst>
          </p:cNvPr>
          <p:cNvSpPr txBox="1"/>
          <p:nvPr/>
        </p:nvSpPr>
        <p:spPr>
          <a:xfrm>
            <a:off x="4860032" y="188640"/>
            <a:ext cx="402065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Айсберг </a:t>
            </a:r>
          </a:p>
          <a:p>
            <a:pPr algn="ctr"/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«Санта-Мария»</a:t>
            </a:r>
          </a:p>
        </p:txBody>
      </p:sp>
      <p:pic>
        <p:nvPicPr>
          <p:cNvPr id="2054" name="Picture 6" descr="C:\Users\SOSH2\Desktop\Рисунок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556792"/>
            <a:ext cx="3707904" cy="42735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156176" y="3212976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</a:rPr>
              <a:t>31000 </a:t>
            </a:r>
          </a:p>
          <a:p>
            <a:pPr algn="ctr"/>
            <a:r>
              <a:rPr lang="ru-RU" sz="5400" b="1" dirty="0">
                <a:solidFill>
                  <a:schemeClr val="bg1"/>
                </a:solidFill>
              </a:rPr>
              <a:t>кв.км</a:t>
            </a:r>
          </a:p>
        </p:txBody>
      </p:sp>
    </p:spTree>
    <p:extLst>
      <p:ext uri="{BB962C8B-B14F-4D97-AF65-F5344CB8AC3E}">
        <p14:creationId xmlns:p14="http://schemas.microsoft.com/office/powerpoint/2010/main" val="1607947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464AD0-2555-4F49-A495-859945844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sun9-23.userapi.com/c856120/v856120922/22e9a6/qr-FCuLjthM.jpg">
            <a:extLst>
              <a:ext uri="{FF2B5EF4-FFF2-40B4-BE49-F238E27FC236}">
                <a16:creationId xmlns:a16="http://schemas.microsoft.com/office/drawing/2014/main" id="{10787D0C-8D7A-4203-9A8E-925C5D060B4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1" y="10641"/>
            <a:ext cx="9160986" cy="684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110DF9-B694-4C43-AAED-E7E03A5D630B}"/>
              </a:ext>
            </a:extLst>
          </p:cNvPr>
          <p:cNvSpPr txBox="1"/>
          <p:nvPr/>
        </p:nvSpPr>
        <p:spPr>
          <a:xfrm>
            <a:off x="509566" y="65312"/>
            <a:ext cx="82027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</a:rPr>
              <a:t>Остров Гренландия  2175600 км</a:t>
            </a:r>
            <a:r>
              <a:rPr lang="ru-RU" sz="4400" b="1" baseline="30000" dirty="0">
                <a:solidFill>
                  <a:schemeClr val="bg1"/>
                </a:solidFill>
              </a:rPr>
              <a:t>2</a:t>
            </a:r>
            <a:endParaRPr lang="ru-RU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6776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83568" y="4365104"/>
            <a:ext cx="7920880" cy="7200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423 </a:t>
            </a:r>
            <a:r>
              <a:rPr kumimoji="0" lang="ru-RU" sz="4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х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222</a:t>
            </a:r>
            <a:endParaRPr kumimoji="0" lang="ru-RU" sz="4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9552" y="908720"/>
            <a:ext cx="7920880" cy="7200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812 </a:t>
            </a:r>
            <a:r>
              <a:rPr kumimoji="0" lang="ru-RU" sz="4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х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46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611560" y="1628800"/>
            <a:ext cx="7920880" cy="7200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812 х 346</a:t>
            </a: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39552" y="2276872"/>
            <a:ext cx="7920880" cy="7200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379 </a:t>
            </a:r>
            <a:r>
              <a:rPr kumimoji="0" lang="ru-RU" sz="4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х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54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83568" y="2924944"/>
            <a:ext cx="7920880" cy="74746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379 </a:t>
            </a:r>
            <a:r>
              <a:rPr kumimoji="0" lang="ru-RU" sz="4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х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254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683568" y="3645024"/>
            <a:ext cx="7920880" cy="72008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423 </a:t>
            </a:r>
            <a:r>
              <a:rPr kumimoji="0" lang="ru-RU" sz="48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х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cs typeface="Arial" pitchFamily="34" charset="0"/>
              </a:rPr>
              <a:t> 111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4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22222E-6 L -2.5E-6 -0.2939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-2.5E-6 -0.2414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6" grpId="1"/>
      <p:bldP spid="5" grpId="0"/>
      <p:bldP spid="6" grpId="0"/>
      <p:bldP spid="7" grpId="0"/>
      <p:bldP spid="8" grpId="0"/>
      <p:bldP spid="9" grpId="0"/>
      <p:bldP spid="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01FC351-CC3C-4457-A8B9-E834908FDC2A}"/>
              </a:ext>
            </a:extLst>
          </p:cNvPr>
          <p:cNvSpPr txBox="1"/>
          <p:nvPr/>
        </p:nvSpPr>
        <p:spPr>
          <a:xfrm>
            <a:off x="683568" y="836712"/>
            <a:ext cx="26321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      4 2 3</a:t>
            </a:r>
          </a:p>
          <a:p>
            <a:r>
              <a:rPr lang="ru-RU" sz="5400" b="1" dirty="0"/>
              <a:t>      1 1 1</a:t>
            </a:r>
          </a:p>
          <a:p>
            <a:r>
              <a:rPr lang="ru-RU" sz="5400" b="1" dirty="0"/>
              <a:t>      4 2 3</a:t>
            </a:r>
          </a:p>
          <a:p>
            <a:r>
              <a:rPr lang="ru-RU" sz="5400" b="1" dirty="0"/>
              <a:t>   4 2 3</a:t>
            </a:r>
          </a:p>
          <a:p>
            <a:r>
              <a:rPr lang="ru-RU" sz="5400" b="1" dirty="0"/>
              <a:t>4 2 3</a:t>
            </a:r>
          </a:p>
          <a:p>
            <a:r>
              <a:rPr lang="ru-RU" sz="5400" b="1" dirty="0"/>
              <a:t>4 6 9 5 3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7EA4AE6-EDD8-400B-BBB9-984F055B7773}"/>
              </a:ext>
            </a:extLst>
          </p:cNvPr>
          <p:cNvCxnSpPr>
            <a:cxnSpLocks/>
          </p:cNvCxnSpPr>
          <p:nvPr/>
        </p:nvCxnSpPr>
        <p:spPr>
          <a:xfrm>
            <a:off x="683568" y="2492896"/>
            <a:ext cx="2388234" cy="7410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34DCAF99-9A25-4921-81B0-003B2E2AA424}"/>
              </a:ext>
            </a:extLst>
          </p:cNvPr>
          <p:cNvCxnSpPr>
            <a:cxnSpLocks/>
          </p:cNvCxnSpPr>
          <p:nvPr/>
        </p:nvCxnSpPr>
        <p:spPr>
          <a:xfrm>
            <a:off x="683568" y="5013176"/>
            <a:ext cx="2376264" cy="2943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60EF809A-1822-4FCC-8874-108B51663136}"/>
              </a:ext>
            </a:extLst>
          </p:cNvPr>
          <p:cNvSpPr txBox="1"/>
          <p:nvPr/>
        </p:nvSpPr>
        <p:spPr>
          <a:xfrm>
            <a:off x="1115616" y="1372417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Х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531C168-92FA-4C40-9682-8D946AB4CEE7}"/>
              </a:ext>
            </a:extLst>
          </p:cNvPr>
          <p:cNvSpPr/>
          <p:nvPr/>
        </p:nvSpPr>
        <p:spPr>
          <a:xfrm>
            <a:off x="438148" y="3058031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/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F3221C-B90C-4013-9D56-AFCF6D68B41F}"/>
              </a:ext>
            </a:extLst>
          </p:cNvPr>
          <p:cNvSpPr txBox="1"/>
          <p:nvPr/>
        </p:nvSpPr>
        <p:spPr>
          <a:xfrm>
            <a:off x="5331078" y="836712"/>
            <a:ext cx="263214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/>
              <a:t>      4 2 3</a:t>
            </a:r>
          </a:p>
          <a:p>
            <a:r>
              <a:rPr lang="ru-RU" sz="5400" b="1" dirty="0"/>
              <a:t>      2 2 2</a:t>
            </a:r>
          </a:p>
          <a:p>
            <a:r>
              <a:rPr lang="ru-RU" sz="5400" b="1" dirty="0"/>
              <a:t>      8 4 6</a:t>
            </a:r>
          </a:p>
          <a:p>
            <a:r>
              <a:rPr lang="ru-RU" sz="5400" b="1" dirty="0"/>
              <a:t>   8 4 6</a:t>
            </a:r>
          </a:p>
          <a:p>
            <a:r>
              <a:rPr lang="ru-RU" sz="5400" b="1" dirty="0"/>
              <a:t>8 4 6</a:t>
            </a:r>
          </a:p>
          <a:p>
            <a:r>
              <a:rPr lang="ru-RU" sz="5400" b="1" dirty="0"/>
              <a:t>9 3 9 0 6</a:t>
            </a: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334A0E3E-BCD1-4EF3-84E1-C51A69365042}"/>
              </a:ext>
            </a:extLst>
          </p:cNvPr>
          <p:cNvCxnSpPr>
            <a:cxnSpLocks/>
          </p:cNvCxnSpPr>
          <p:nvPr/>
        </p:nvCxnSpPr>
        <p:spPr>
          <a:xfrm>
            <a:off x="5331078" y="2492896"/>
            <a:ext cx="2376264" cy="2943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945A92F-10A1-453E-AE06-02AF79911CCF}"/>
              </a:ext>
            </a:extLst>
          </p:cNvPr>
          <p:cNvCxnSpPr>
            <a:cxnSpLocks/>
          </p:cNvCxnSpPr>
          <p:nvPr/>
        </p:nvCxnSpPr>
        <p:spPr>
          <a:xfrm>
            <a:off x="5331078" y="5013176"/>
            <a:ext cx="2376264" cy="29431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ABE24C4-7D35-43FF-859B-4F063BFCA3CC}"/>
              </a:ext>
            </a:extLst>
          </p:cNvPr>
          <p:cNvSpPr txBox="1"/>
          <p:nvPr/>
        </p:nvSpPr>
        <p:spPr>
          <a:xfrm>
            <a:off x="5763126" y="1372417"/>
            <a:ext cx="410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/>
              <a:t>Х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9EE9FC78-6487-4FA6-8257-40BA5461D23E}"/>
              </a:ext>
            </a:extLst>
          </p:cNvPr>
          <p:cNvSpPr/>
          <p:nvPr/>
        </p:nvSpPr>
        <p:spPr>
          <a:xfrm>
            <a:off x="5085658" y="3058031"/>
            <a:ext cx="490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/>
              <a:t>+</a:t>
            </a:r>
          </a:p>
        </p:txBody>
      </p:sp>
    </p:spTree>
    <p:extLst>
      <p:ext uri="{BB962C8B-B14F-4D97-AF65-F5344CB8AC3E}">
        <p14:creationId xmlns:p14="http://schemas.microsoft.com/office/powerpoint/2010/main" val="981329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blob:https://web.whatsapp.com/215d924b-2eff-43cb-9e79-0307906cea8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5" name="Picture 3" descr="C:\Users\SOSH2\Desktop\215d924b-2eff-43cb-9e79-0307906cea85.jpg"/>
          <p:cNvPicPr>
            <a:picLocks noChangeAspect="1" noChangeArrowheads="1"/>
          </p:cNvPicPr>
          <p:nvPr/>
        </p:nvPicPr>
        <p:blipFill>
          <a:blip r:embed="rId2" cstate="print">
            <a:lum bright="20000" contrast="40000"/>
          </a:blip>
          <a:srcRect t="28160" r="6335" b="40094"/>
          <a:stretch>
            <a:fillRect/>
          </a:stretch>
        </p:blipFill>
        <p:spPr bwMode="auto">
          <a:xfrm>
            <a:off x="179512" y="226763"/>
            <a:ext cx="8761933" cy="64425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mycdn.me/i?r=AzEPZsRbOZEKgBhR0XGMT1RkIoNyMfQnkfr7IYHmkGSccKaKTM5SRkZCeTgDn6uOyic">
            <a:extLst>
              <a:ext uri="{FF2B5EF4-FFF2-40B4-BE49-F238E27FC236}">
                <a16:creationId xmlns:a16="http://schemas.microsoft.com/office/drawing/2014/main" id="{B55A2DB6-4FE2-4E31-AD9A-B01F7892D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blob:https://web.whatsapp.com/f7d86f97-1198-49d4-a0a5-366b1a63eba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blob:https://web.whatsapp.com/f7d86f97-1198-49d4-a0a5-366b1a63eba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blob:https://web.whatsapp.com/f7d86f97-1198-49d4-a0a5-366b1a63eba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blob:https://web.whatsapp.com/f7d86f97-1198-49d4-a0a5-366b1a63eba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Picture 2" descr="C:\Users\User\Desktop\созвезд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7" name="Рисунок 6" descr="C:\Users\User\AppData\Local\Microsoft\Windows\Temporary Internet Files\Content.Word\1476520697_shepchut_zvezdy.jpg"/>
          <p:cNvPicPr/>
          <p:nvPr/>
        </p:nvPicPr>
        <p:blipFill>
          <a:blip r:embed="rId3" cstate="print"/>
          <a:srcRect l="8467" t="16128" r="18153" b="6453"/>
          <a:stretch>
            <a:fillRect/>
          </a:stretch>
        </p:blipFill>
        <p:spPr bwMode="auto">
          <a:xfrm>
            <a:off x="5214942" y="2285992"/>
            <a:ext cx="714380" cy="571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20D94E-06F5-4548-ACF3-A75212A96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29B82CD-CEF2-45FA-8FA3-36F903C166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01" y="274638"/>
            <a:ext cx="8703598" cy="489577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185A7E-A5E7-4672-93CD-233A105535C9}"/>
              </a:ext>
            </a:extLst>
          </p:cNvPr>
          <p:cNvSpPr txBox="1"/>
          <p:nvPr/>
        </p:nvSpPr>
        <p:spPr>
          <a:xfrm>
            <a:off x="323528" y="5170412"/>
            <a:ext cx="86002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Атомный ледокол за 2 часа проходит </a:t>
            </a:r>
          </a:p>
          <a:p>
            <a:r>
              <a:rPr lang="ru-RU" sz="3200" b="1" dirty="0"/>
              <a:t>38 километров. Вычислите скорость  движения ледокола.</a:t>
            </a:r>
          </a:p>
        </p:txBody>
      </p:sp>
    </p:spTree>
    <p:extLst>
      <p:ext uri="{BB962C8B-B14F-4D97-AF65-F5344CB8AC3E}">
        <p14:creationId xmlns:p14="http://schemas.microsoft.com/office/powerpoint/2010/main" val="2333548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712971/pub_5f42dd8948e1894103d3ebd5_5f42df88fc228c59641d6b28/scale_1200">
            <a:extLst>
              <a:ext uri="{FF2B5EF4-FFF2-40B4-BE49-F238E27FC236}">
                <a16:creationId xmlns:a16="http://schemas.microsoft.com/office/drawing/2014/main" id="{107ACCCB-0AE4-4006-BF11-2D7C3EC25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808312" cy="385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C197D5-7906-4F4F-A824-04D6B3A19ECA}"/>
              </a:ext>
            </a:extLst>
          </p:cNvPr>
          <p:cNvSpPr txBox="1"/>
          <p:nvPr/>
        </p:nvSpPr>
        <p:spPr>
          <a:xfrm>
            <a:off x="251520" y="4365104"/>
            <a:ext cx="262778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Литке</a:t>
            </a:r>
          </a:p>
          <a:p>
            <a:pPr algn="ctr"/>
            <a:r>
              <a:rPr lang="ru-RU" sz="2800" b="1" dirty="0"/>
              <a:t>Фёдор  </a:t>
            </a:r>
          </a:p>
          <a:p>
            <a:pPr algn="ctr"/>
            <a:r>
              <a:rPr lang="ru-RU" sz="2800" b="1" dirty="0"/>
              <a:t>Ильич </a:t>
            </a:r>
          </a:p>
          <a:p>
            <a:pPr algn="ctr">
              <a:lnSpc>
                <a:spcPct val="150000"/>
              </a:lnSpc>
            </a:pPr>
            <a:r>
              <a:rPr lang="ru-RU" sz="2800" b="1" dirty="0"/>
              <a:t>(1797 - 1882)</a:t>
            </a:r>
          </a:p>
          <a:p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302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.simplesite.com/i/ae/c6/286260058101499566/i286260064357012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53"/>
            <a:ext cx="7858180" cy="528355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5357826"/>
            <a:ext cx="80010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На базу в Арктику доставили 60 собак, 1/3 часть всех собак поставили в упряжки для похода. Сколько собак отправились в поход?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zen_doc/1712971/pub_5f42dd8948e1894103d3ebd5_5f42df88fc228c59641d6b28/scale_1200">
            <a:extLst>
              <a:ext uri="{FF2B5EF4-FFF2-40B4-BE49-F238E27FC236}">
                <a16:creationId xmlns:a16="http://schemas.microsoft.com/office/drawing/2014/main" id="{107ACCCB-0AE4-4006-BF11-2D7C3EC25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2808312" cy="385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C197D5-7906-4F4F-A824-04D6B3A19ECA}"/>
              </a:ext>
            </a:extLst>
          </p:cNvPr>
          <p:cNvSpPr txBox="1"/>
          <p:nvPr/>
        </p:nvSpPr>
        <p:spPr>
          <a:xfrm>
            <a:off x="251520" y="4365104"/>
            <a:ext cx="262778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Литке</a:t>
            </a:r>
          </a:p>
          <a:p>
            <a:pPr algn="ctr"/>
            <a:r>
              <a:rPr lang="ru-RU" sz="2800" b="1" dirty="0"/>
              <a:t>Фёдор  </a:t>
            </a:r>
          </a:p>
          <a:p>
            <a:pPr algn="ctr"/>
            <a:r>
              <a:rPr lang="ru-RU" sz="2800" b="1" dirty="0"/>
              <a:t>Ильич </a:t>
            </a:r>
          </a:p>
          <a:p>
            <a:pPr algn="ctr">
              <a:lnSpc>
                <a:spcPct val="150000"/>
              </a:lnSpc>
            </a:pPr>
            <a:r>
              <a:rPr lang="ru-RU" sz="2800" b="1" dirty="0"/>
              <a:t>(1797 - 1882)</a:t>
            </a:r>
          </a:p>
          <a:p>
            <a:endParaRPr lang="ru-RU" sz="20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Picture 2" descr="http://i.mycdn.me/i?r=AzEPZsRbOZEKgBhR0XGMT1Rkvi2jqcwxoz7ucu1m02qQ9KaKTM5SRkZCeTgDn6uOyic">
            <a:extLst>
              <a:ext uri="{FF2B5EF4-FFF2-40B4-BE49-F238E27FC236}">
                <a16:creationId xmlns:a16="http://schemas.microsoft.com/office/drawing/2014/main" id="{84185275-01D1-4BC3-9F80-8BD7398397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32656"/>
            <a:ext cx="2797943" cy="384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8" name="Picture 2" descr="C:\Users\Каб22\Desktop\scale_1200.jpg"/>
          <p:cNvPicPr>
            <a:picLocks noChangeAspect="1" noChangeArrowheads="1"/>
          </p:cNvPicPr>
          <p:nvPr/>
        </p:nvPicPr>
        <p:blipFill>
          <a:blip r:embed="rId4" cstate="print"/>
          <a:srcRect l="4725" t="-202" r="12095" b="-202"/>
          <a:stretch>
            <a:fillRect/>
          </a:stretch>
        </p:blipFill>
        <p:spPr bwMode="auto">
          <a:xfrm>
            <a:off x="6012160" y="332656"/>
            <a:ext cx="2955858" cy="3816424"/>
          </a:xfrm>
          <a:prstGeom prst="rect">
            <a:avLst/>
          </a:prstGeom>
          <a:noFill/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CA7E4EA-97F7-4DB8-9E30-4256486EE496}"/>
              </a:ext>
            </a:extLst>
          </p:cNvPr>
          <p:cNvSpPr/>
          <p:nvPr/>
        </p:nvSpPr>
        <p:spPr>
          <a:xfrm>
            <a:off x="3131840" y="4365104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Седов</a:t>
            </a:r>
          </a:p>
          <a:p>
            <a:pPr algn="ctr"/>
            <a:r>
              <a:rPr lang="ru-RU" sz="2800" b="1" dirty="0"/>
              <a:t>Георгий Яковлевич</a:t>
            </a:r>
          </a:p>
          <a:p>
            <a:pPr algn="ctr">
              <a:lnSpc>
                <a:spcPct val="150000"/>
              </a:lnSpc>
            </a:pPr>
            <a:r>
              <a:rPr lang="ru-RU" sz="2800" b="1" dirty="0"/>
              <a:t>(1877 - 1914)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CA7E4EA-97F7-4DB8-9E30-4256486EE496}"/>
              </a:ext>
            </a:extLst>
          </p:cNvPr>
          <p:cNvSpPr/>
          <p:nvPr/>
        </p:nvSpPr>
        <p:spPr>
          <a:xfrm>
            <a:off x="6084168" y="4365104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Чкалов</a:t>
            </a:r>
          </a:p>
          <a:p>
            <a:pPr algn="ctr"/>
            <a:r>
              <a:rPr lang="ru-RU" sz="2800" b="1" dirty="0"/>
              <a:t>Валерий</a:t>
            </a:r>
          </a:p>
          <a:p>
            <a:pPr algn="ctr"/>
            <a:r>
              <a:rPr lang="ru-RU" sz="2800" b="1" dirty="0"/>
              <a:t>Павлович</a:t>
            </a:r>
          </a:p>
          <a:p>
            <a:pPr algn="ctr">
              <a:lnSpc>
                <a:spcPct val="150000"/>
              </a:lnSpc>
            </a:pPr>
            <a:r>
              <a:rPr lang="ru-RU" sz="2800" b="1" dirty="0"/>
              <a:t>(1904 - 1938)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302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Пейзажи национального парка «Русская Арктика». Фото: Пресс-служба нацпарка">
            <a:extLst>
              <a:ext uri="{FF2B5EF4-FFF2-40B4-BE49-F238E27FC236}">
                <a16:creationId xmlns:a16="http://schemas.microsoft.com/office/drawing/2014/main" id="{E5CC939D-4915-497C-A4A2-5790E75AD0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26" y="0"/>
            <a:ext cx="91210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E997025-D5E8-408C-967D-ADA4B1A4A01B}"/>
              </a:ext>
            </a:extLst>
          </p:cNvPr>
          <p:cNvSpPr/>
          <p:nvPr/>
        </p:nvSpPr>
        <p:spPr>
          <a:xfrm>
            <a:off x="35496" y="5805264"/>
            <a:ext cx="91336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Заповедник Земля Франца Иосифа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CCDA801-E0CF-4CD8-9AA1-55166B995F9F}"/>
              </a:ext>
            </a:extLst>
          </p:cNvPr>
          <p:cNvSpPr/>
          <p:nvPr/>
        </p:nvSpPr>
        <p:spPr>
          <a:xfrm>
            <a:off x="4572000" y="3933056"/>
            <a:ext cx="459710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196    островов</a:t>
            </a:r>
          </a:p>
        </p:txBody>
      </p:sp>
    </p:spTree>
    <p:extLst>
      <p:ext uri="{BB962C8B-B14F-4D97-AF65-F5344CB8AC3E}">
        <p14:creationId xmlns:p14="http://schemas.microsoft.com/office/powerpoint/2010/main" val="40204133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3312</TotalTime>
  <Words>527</Words>
  <Application>Microsoft Office PowerPoint</Application>
  <PresentationFormat>Экран (4:3)</PresentationFormat>
  <Paragraphs>159</Paragraphs>
  <Slides>24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Тема Office</vt:lpstr>
      <vt:lpstr>Презентация к уроку  по математике в 4 классе: «Арктика в числах. Письменное умножение на трёхзначное число»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Тема:  «Письменное умножение  на трёхзначное число»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User</cp:lastModifiedBy>
  <cp:revision>156</cp:revision>
  <dcterms:created xsi:type="dcterms:W3CDTF">2015-01-09T07:28:59Z</dcterms:created>
  <dcterms:modified xsi:type="dcterms:W3CDTF">2024-03-24T18:03:20Z</dcterms:modified>
</cp:coreProperties>
</file>