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5" r:id="rId1"/>
  </p:sldMasterIdLst>
  <p:notesMasterIdLst>
    <p:notesMasterId r:id="rId34"/>
  </p:notesMasterIdLst>
  <p:sldIdLst>
    <p:sldId id="347" r:id="rId2"/>
    <p:sldId id="326" r:id="rId3"/>
    <p:sldId id="340" r:id="rId4"/>
    <p:sldId id="341" r:id="rId5"/>
    <p:sldId id="342" r:id="rId6"/>
    <p:sldId id="322" r:id="rId7"/>
    <p:sldId id="323" r:id="rId8"/>
    <p:sldId id="344" r:id="rId9"/>
    <p:sldId id="320" r:id="rId10"/>
    <p:sldId id="315" r:id="rId11"/>
    <p:sldId id="345" r:id="rId12"/>
    <p:sldId id="324" r:id="rId13"/>
    <p:sldId id="332" r:id="rId14"/>
    <p:sldId id="327" r:id="rId15"/>
    <p:sldId id="333" r:id="rId16"/>
    <p:sldId id="346" r:id="rId17"/>
    <p:sldId id="300" r:id="rId18"/>
    <p:sldId id="301" r:id="rId19"/>
    <p:sldId id="302" r:id="rId20"/>
    <p:sldId id="303" r:id="rId21"/>
    <p:sldId id="304" r:id="rId22"/>
    <p:sldId id="305" r:id="rId23"/>
    <p:sldId id="283" r:id="rId24"/>
    <p:sldId id="292" r:id="rId25"/>
    <p:sldId id="294" r:id="rId26"/>
    <p:sldId id="295" r:id="rId27"/>
    <p:sldId id="296" r:id="rId28"/>
    <p:sldId id="297" r:id="rId29"/>
    <p:sldId id="298" r:id="rId30"/>
    <p:sldId id="299" r:id="rId31"/>
    <p:sldId id="334" r:id="rId32"/>
    <p:sldId id="314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66FF33"/>
    <a:srgbClr val="FFFFFF"/>
    <a:srgbClr val="FF00FF"/>
    <a:srgbClr val="9933FF"/>
    <a:srgbClr val="00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7" d="100"/>
          <a:sy n="77" d="100"/>
        </p:scale>
        <p:origin x="-11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8F28AE3-F9D2-46A5-9E1E-8F252139A285}" type="datetimeFigureOut">
              <a:rPr lang="ru-RU"/>
              <a:pPr>
                <a:defRPr/>
              </a:pPr>
              <a:t>09.04.2021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21D3284-37E2-4143-A2CE-71C9A6262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881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34BD44-9A4E-442B-BE5E-4C899B88C872}" type="slidenum">
              <a:rPr lang="ru-RU" altLang="ru-RU" smtClean="0"/>
              <a:pPr/>
              <a:t>21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34BD44-9A4E-442B-BE5E-4C899B88C872}" type="slidenum">
              <a:rPr lang="ru-RU" altLang="ru-RU" smtClean="0"/>
              <a:pPr/>
              <a:t>22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F2C3D-A86D-4FC2-8F19-8E768FFCFB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EF3C0-C7F7-4CBE-8D92-4898717924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B5BFF-27E3-4A68-A618-CD7CD08CF2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3AD3A-75B8-48F3-A431-10079D1202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C40-4BF9-4D6A-A875-1B380A41F4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BDA63-9019-4B37-A3A7-4EF2CC2918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A9956-52CC-4A24-9D2A-BC70FC5A18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36E08-4747-4474-84A4-56F9AB13E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FBEF8-4243-449D-804D-CF2A29A603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BBAC0-CB1E-4C5E-90E6-1709BEF603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BD920-3E0D-409E-9B6D-D6F236B55F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6AB46-3BE0-4CB1-B88C-15B9C92922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5E328-CD13-451C-AE0D-DF96B60A33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58657-953F-4475-BDE5-D22CCBA3F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EA891-7E96-4146-85B1-2CF8376AF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FDC618E-2552-42C6-8E84-588313616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  <p:sldLayoutId id="214748411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58417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   </a:t>
            </a:r>
            <a:r>
              <a:rPr lang="ru-RU" b="1" dirty="0" smtClean="0">
                <a:solidFill>
                  <a:srgbClr val="0070C0"/>
                </a:solidFill>
              </a:rPr>
              <a:t>ХОРОШЕГО </a:t>
            </a:r>
            <a:r>
              <a:rPr lang="ru-RU" b="1" dirty="0">
                <a:solidFill>
                  <a:srgbClr val="0070C0"/>
                </a:solidFill>
              </a:rPr>
              <a:t>НАСТРОЕНИЯ </a:t>
            </a:r>
            <a:r>
              <a:rPr lang="ru-RU" dirty="0">
                <a:solidFill>
                  <a:srgbClr val="FFC000"/>
                </a:solidFill>
              </a:rPr>
              <a:t>!</a:t>
            </a:r>
            <a:endParaRPr lang="ru-RU" dirty="0"/>
          </a:p>
        </p:txBody>
      </p:sp>
      <p:sp>
        <p:nvSpPr>
          <p:cNvPr id="3" name="AutoShape 2" descr="Красивые и прикольные картинки - солнышко (25 фото) • Прикольные картинки и  позити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расивые и прикольные картинки - солнышко (25 фото) • Прикольные картинки и  позити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Красивые и прикольные картинки - солнышко (25 фото) • Прикольные картинки и  позити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973" y="1124743"/>
            <a:ext cx="6912768" cy="497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06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772400" cy="1584176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ГРАФИЧЕСКИЙ ДИКТАНТ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«ЦАРСТВО ГРИБОВ»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>
            <a:normAutofit fontScale="77500" lnSpcReduction="20000"/>
          </a:bodyPr>
          <a:lstStyle/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Грибы поглощают пищу путём всасывания. 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Шляпочные грибы  питаются готовыми органическими веществами. 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Хитин – это вещество, входящее в состав клеток некоторых грибов. 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Грибы относятся к царству растений. </a:t>
            </a:r>
            <a:r>
              <a:rPr lang="ru-RU" sz="3600" b="1" dirty="0" smtClean="0">
                <a:solidFill>
                  <a:srgbClr val="FF0000"/>
                </a:solidFill>
              </a:rPr>
              <a:t>-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Грибы играют только положительную роль в природе и жизни человека. </a:t>
            </a:r>
            <a:r>
              <a:rPr lang="ru-RU" sz="3600" b="1" dirty="0">
                <a:solidFill>
                  <a:srgbClr val="FF0000"/>
                </a:solidFill>
              </a:rPr>
              <a:t>-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E3C33-CD46-4FC5-B945-F7867830FEB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3071813" y="1915388"/>
            <a:ext cx="5143500" cy="292387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Взаимопроверка:</a:t>
            </a:r>
            <a:endParaRPr lang="ru-RU" sz="40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3600" dirty="0" smtClean="0"/>
              <a:t>5 верных ответа – «5»</a:t>
            </a:r>
            <a:endParaRPr lang="ru-RU" sz="3600" dirty="0"/>
          </a:p>
          <a:p>
            <a:pPr>
              <a:defRPr/>
            </a:pPr>
            <a:r>
              <a:rPr lang="ru-RU" sz="3600" dirty="0" smtClean="0"/>
              <a:t>4 верных ответа – «4»</a:t>
            </a:r>
            <a:endParaRPr lang="ru-RU" sz="3600" dirty="0"/>
          </a:p>
          <a:p>
            <a:pPr>
              <a:defRPr/>
            </a:pPr>
            <a:r>
              <a:rPr lang="ru-RU" sz="3600" dirty="0" smtClean="0"/>
              <a:t>3 верных ответа –»3» </a:t>
            </a:r>
          </a:p>
          <a:p>
            <a:pPr>
              <a:defRPr/>
            </a:pPr>
            <a:r>
              <a:rPr lang="ru-RU" sz="3600" dirty="0" smtClean="0"/>
              <a:t>1,2 верных ответа –»2»</a:t>
            </a:r>
            <a:endParaRPr lang="ru-RU" sz="3600" dirty="0"/>
          </a:p>
        </p:txBody>
      </p:sp>
      <p:pic>
        <p:nvPicPr>
          <p:cNvPr id="11268" name="Picture 4" descr="C:\Users\Администратор\Desktop\к уроку 2017\087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12788"/>
            <a:ext cx="28575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Выгнутая влево стрелка 6"/>
          <p:cNvSpPr/>
          <p:nvPr/>
        </p:nvSpPr>
        <p:spPr>
          <a:xfrm rot="19178146">
            <a:off x="2276475" y="2974975"/>
            <a:ext cx="1203325" cy="1538288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0"/>
          </a:xfrm>
        </p:spPr>
        <p:txBody>
          <a:bodyPr/>
          <a:lstStyle/>
          <a:p>
            <a:r>
              <a:rPr lang="ru-RU" dirty="0" smtClean="0"/>
              <a:t>Гриб  в  кузов  да  не всякий кладут  берут  всякий  в руки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58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276872"/>
            <a:ext cx="7488832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sz="4400" b="1" i="1" dirty="0">
                <a:solidFill>
                  <a:srgbClr val="002060"/>
                </a:solidFill>
                <a:latin typeface="Cambria" panose="02040503050406030204" pitchFamily="18" charset="0"/>
              </a:rPr>
              <a:t>Всякий гриб в руки берут — да не всякий в кузов кладут.</a:t>
            </a:r>
          </a:p>
        </p:txBody>
      </p:sp>
    </p:spTree>
    <p:extLst>
      <p:ext uri="{BB962C8B-B14F-4D97-AF65-F5344CB8AC3E}">
        <p14:creationId xmlns:p14="http://schemas.microsoft.com/office/powerpoint/2010/main" val="33895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590227" y="1556792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b="1" i="1" dirty="0" smtClean="0">
                <a:solidFill>
                  <a:srgbClr val="002060"/>
                </a:solidFill>
                <a:ea typeface="Trebuchet MS" pitchFamily="34" charset="0"/>
                <a:cs typeface="Trebuchet MS" pitchFamily="34" charset="0"/>
              </a:rPr>
              <a:t>Выступление специалистов по съедобным, ядовитым грибам и грибам –двойникам. </a:t>
            </a:r>
          </a:p>
        </p:txBody>
      </p:sp>
    </p:spTree>
    <p:extLst>
      <p:ext uri="{BB962C8B-B14F-4D97-AF65-F5344CB8AC3E}">
        <p14:creationId xmlns:p14="http://schemas.microsoft.com/office/powerpoint/2010/main" val="17073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3068960"/>
          </a:xfrm>
        </p:spPr>
        <p:txBody>
          <a:bodyPr/>
          <a:lstStyle/>
          <a:p>
            <a:pPr algn="l"/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Физкультминутка</a:t>
            </a: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Вновь у нас физкультминутка,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наклонились, ну-ка, ну-ка!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Распрямились, потянулись,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А теперь назад прогнулись!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(наклоны вперёд, назад)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Голова устала тоже.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Так давайте ей поможем!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Вправо, влево, раз и два.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Думай, думай голова! (вращение головой)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Хоть зарядка коротка,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Отдохнули мы слегка!</a:t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endParaRPr lang="ru-RU" dirty="0"/>
          </a:p>
        </p:txBody>
      </p:sp>
      <p:pic>
        <p:nvPicPr>
          <p:cNvPr id="4" name="Picture 3" descr="C:\Users\Администратор\Desktop\Documents\к уроку 2017\гри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80728"/>
            <a:ext cx="2488332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451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048672"/>
          </a:xfrm>
        </p:spPr>
        <p:txBody>
          <a:bodyPr/>
          <a:lstStyle/>
          <a:p>
            <a:pPr algn="l"/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</a:t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</a:t>
            </a:r>
            <a:r>
              <a:rPr lang="ru-RU" altLang="ru-RU" sz="3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Правила работы в группе!</a:t>
            </a:r>
            <a:br>
              <a:rPr lang="ru-RU" altLang="ru-RU" sz="3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1. Обращайтесь друг к другу по имени.</a:t>
            </a:r>
            <a:b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2. Слушайте, не перебивая.</a:t>
            </a:r>
            <a:b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3. Уважайте мнение собеседников.</a:t>
            </a:r>
            <a:b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4. Не говорите все сразу.</a:t>
            </a:r>
            <a:b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32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5. Говори только по делу</a:t>
            </a: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altLang="ru-RU" sz="2400" b="1" i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endParaRPr lang="ru-RU" dirty="0"/>
          </a:p>
        </p:txBody>
      </p:sp>
      <p:pic>
        <p:nvPicPr>
          <p:cNvPr id="5" name="Picture 2" descr="C:\Documents and Settings\Админ\Рабочий стол\6728410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616173" cy="1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64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406400" y="3254375"/>
            <a:ext cx="1028700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alt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группа</a:t>
            </a:r>
            <a:endParaRPr lang="ru-RU" alt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38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371475"/>
            <a:ext cx="2894013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4200525"/>
            <a:ext cx="27495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7100" y="336550"/>
            <a:ext cx="255428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0288" y="334963"/>
            <a:ext cx="2698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5" descr="http://im6-tub-ru.yandex.net/i?id=47604981-06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43450" y="4200525"/>
            <a:ext cx="29305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Box 2"/>
          <p:cNvSpPr txBox="1">
            <a:spLocks noChangeArrowheads="1"/>
          </p:cNvSpPr>
          <p:nvPr/>
        </p:nvSpPr>
        <p:spPr bwMode="auto">
          <a:xfrm>
            <a:off x="179388" y="2374900"/>
            <a:ext cx="3287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подберёзовик</a:t>
            </a:r>
          </a:p>
        </p:txBody>
      </p:sp>
      <p:sp>
        <p:nvSpPr>
          <p:cNvPr id="16393" name="TextBox 3"/>
          <p:cNvSpPr txBox="1">
            <a:spLocks noChangeArrowheads="1"/>
          </p:cNvSpPr>
          <p:nvPr/>
        </p:nvSpPr>
        <p:spPr bwMode="auto">
          <a:xfrm>
            <a:off x="3695700" y="2328863"/>
            <a:ext cx="2120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маслята</a:t>
            </a:r>
          </a:p>
        </p:txBody>
      </p:sp>
      <p:sp>
        <p:nvSpPr>
          <p:cNvPr id="16394" name="TextBox 4"/>
          <p:cNvSpPr txBox="1">
            <a:spLocks noChangeArrowheads="1"/>
          </p:cNvSpPr>
          <p:nvPr/>
        </p:nvSpPr>
        <p:spPr bwMode="auto">
          <a:xfrm>
            <a:off x="6021388" y="2341563"/>
            <a:ext cx="2943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подосиновик</a:t>
            </a:r>
          </a:p>
        </p:txBody>
      </p:sp>
      <p:sp>
        <p:nvSpPr>
          <p:cNvPr id="16395" name="TextBox 5"/>
          <p:cNvSpPr txBox="1">
            <a:spLocks noChangeArrowheads="1"/>
          </p:cNvSpPr>
          <p:nvPr/>
        </p:nvSpPr>
        <p:spPr bwMode="auto">
          <a:xfrm>
            <a:off x="2157413" y="6226175"/>
            <a:ext cx="1528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>
                <a:solidFill>
                  <a:srgbClr val="FFC000"/>
                </a:solidFill>
              </a:rPr>
              <a:t>белый</a:t>
            </a:r>
          </a:p>
        </p:txBody>
      </p:sp>
      <p:sp>
        <p:nvSpPr>
          <p:cNvPr id="16396" name="TextBox 6"/>
          <p:cNvSpPr txBox="1">
            <a:spLocks noChangeArrowheads="1"/>
          </p:cNvSpPr>
          <p:nvPr/>
        </p:nvSpPr>
        <p:spPr bwMode="auto">
          <a:xfrm>
            <a:off x="5337175" y="6188075"/>
            <a:ext cx="154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рыжик</a:t>
            </a:r>
          </a:p>
        </p:txBody>
      </p:sp>
    </p:spTree>
    <p:extLst>
      <p:ext uri="{BB962C8B-B14F-4D97-AF65-F5344CB8AC3E}">
        <p14:creationId xmlns:p14="http://schemas.microsoft.com/office/powerpoint/2010/main" val="2327018312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406400" y="3254375"/>
            <a:ext cx="10287000" cy="1039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alt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</a:t>
            </a:r>
            <a:r>
              <a:rPr lang="ru-RU" alt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ыжик</a:t>
            </a:r>
            <a:r>
              <a:rPr lang="ru-RU" alt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это пластинчатый гриб,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alt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а остальные трубчатые</a:t>
            </a:r>
          </a:p>
        </p:txBody>
      </p:sp>
      <p:pic>
        <p:nvPicPr>
          <p:cNvPr id="1638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371475"/>
            <a:ext cx="2894013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4200525"/>
            <a:ext cx="27495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7100" y="336550"/>
            <a:ext cx="255428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0288" y="334963"/>
            <a:ext cx="2698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5" descr="http://im6-tub-ru.yandex.net/i?id=47604981-06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43450" y="4200525"/>
            <a:ext cx="29305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Box 2"/>
          <p:cNvSpPr txBox="1">
            <a:spLocks noChangeArrowheads="1"/>
          </p:cNvSpPr>
          <p:nvPr/>
        </p:nvSpPr>
        <p:spPr bwMode="auto">
          <a:xfrm>
            <a:off x="179388" y="2374900"/>
            <a:ext cx="3287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подберёзовик</a:t>
            </a:r>
          </a:p>
        </p:txBody>
      </p:sp>
      <p:sp>
        <p:nvSpPr>
          <p:cNvPr id="16393" name="TextBox 3"/>
          <p:cNvSpPr txBox="1">
            <a:spLocks noChangeArrowheads="1"/>
          </p:cNvSpPr>
          <p:nvPr/>
        </p:nvSpPr>
        <p:spPr bwMode="auto">
          <a:xfrm>
            <a:off x="3695700" y="2328863"/>
            <a:ext cx="2120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маслята</a:t>
            </a:r>
          </a:p>
        </p:txBody>
      </p:sp>
      <p:sp>
        <p:nvSpPr>
          <p:cNvPr id="16394" name="TextBox 4"/>
          <p:cNvSpPr txBox="1">
            <a:spLocks noChangeArrowheads="1"/>
          </p:cNvSpPr>
          <p:nvPr/>
        </p:nvSpPr>
        <p:spPr bwMode="auto">
          <a:xfrm>
            <a:off x="6021388" y="2341563"/>
            <a:ext cx="2943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подосиновик</a:t>
            </a:r>
          </a:p>
        </p:txBody>
      </p:sp>
      <p:sp>
        <p:nvSpPr>
          <p:cNvPr id="16395" name="TextBox 5"/>
          <p:cNvSpPr txBox="1">
            <a:spLocks noChangeArrowheads="1"/>
          </p:cNvSpPr>
          <p:nvPr/>
        </p:nvSpPr>
        <p:spPr bwMode="auto">
          <a:xfrm>
            <a:off x="2157413" y="6226175"/>
            <a:ext cx="1528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белый</a:t>
            </a:r>
          </a:p>
        </p:txBody>
      </p:sp>
      <p:sp>
        <p:nvSpPr>
          <p:cNvPr id="16396" name="TextBox 6"/>
          <p:cNvSpPr txBox="1">
            <a:spLocks noChangeArrowheads="1"/>
          </p:cNvSpPr>
          <p:nvPr/>
        </p:nvSpPr>
        <p:spPr bwMode="auto">
          <a:xfrm>
            <a:off x="5337175" y="6188075"/>
            <a:ext cx="154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рыжик</a:t>
            </a:r>
          </a:p>
        </p:txBody>
      </p:sp>
    </p:spTree>
    <p:extLst>
      <p:ext uri="{BB962C8B-B14F-4D97-AF65-F5344CB8AC3E}">
        <p14:creationId xmlns:p14="http://schemas.microsoft.com/office/powerpoint/2010/main" val="262628025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442913"/>
            <a:ext cx="8385175" cy="1293812"/>
          </a:xfrm>
        </p:spPr>
        <p:txBody>
          <a:bodyPr/>
          <a:lstStyle/>
          <a:p>
            <a:pPr marL="838200" indent="-838200" eaLnBrk="1" hangingPunct="1"/>
            <a:endParaRPr lang="ru-RU" altLang="ru-RU" sz="2800" i="1" smtClean="0"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571500" y="3281363"/>
            <a:ext cx="7993063" cy="522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 группа</a:t>
            </a:r>
            <a:endParaRPr lang="ru-RU" alt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40" name="Picture 13" descr="C:\Users\Алексей\Pictures\грибы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519113"/>
            <a:ext cx="2586038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6" descr="C:\Users\Алексей\Pictures\грибы\i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98475"/>
            <a:ext cx="25527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7" descr="C:\Users\Алексей\Pictures\грибы\i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2150" y="498475"/>
            <a:ext cx="2746375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9" descr="http://im2-tub-ru.yandex.net/i?id=251854024-2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03438" y="3803650"/>
            <a:ext cx="2486025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Box 2"/>
          <p:cNvSpPr txBox="1">
            <a:spLocks noChangeArrowheads="1"/>
          </p:cNvSpPr>
          <p:nvPr/>
        </p:nvSpPr>
        <p:spPr bwMode="auto">
          <a:xfrm>
            <a:off x="482600" y="2400300"/>
            <a:ext cx="2586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шампиньон</a:t>
            </a:r>
            <a:endParaRPr lang="ru-RU" altLang="ru-RU" sz="3200" dirty="0">
              <a:solidFill>
                <a:srgbClr val="FFC000"/>
              </a:solidFill>
            </a:endParaRPr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412750" y="512763"/>
            <a:ext cx="83851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 defTabSz="457200"/>
            <a:r>
              <a:rPr lang="ru-RU" altLang="ru-RU" sz="2800">
                <a:ea typeface="Trebuchet MS" pitchFamily="34" charset="0"/>
                <a:cs typeface="Trebuchet MS" pitchFamily="34" charset="0"/>
              </a:rPr>
              <a:t/>
            </a:r>
            <a:br>
              <a:rPr lang="ru-RU" altLang="ru-RU" sz="2800">
                <a:ea typeface="Trebuchet MS" pitchFamily="34" charset="0"/>
                <a:cs typeface="Trebuchet MS" pitchFamily="34" charset="0"/>
              </a:rPr>
            </a:br>
            <a:endParaRPr lang="ru-RU" altLang="ru-RU" sz="2800" i="1"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14346" name="Прямоугольник 5"/>
          <p:cNvSpPr>
            <a:spLocks noChangeArrowheads="1"/>
          </p:cNvSpPr>
          <p:nvPr/>
        </p:nvSpPr>
        <p:spPr bwMode="auto">
          <a:xfrm>
            <a:off x="2257425" y="5786438"/>
            <a:ext cx="22288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сыроежка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565150" y="665163"/>
            <a:ext cx="83851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 defTabSz="457200"/>
            <a:r>
              <a:rPr lang="ru-RU" altLang="ru-RU" sz="2800">
                <a:ea typeface="Trebuchet MS" pitchFamily="34" charset="0"/>
                <a:cs typeface="Trebuchet MS" pitchFamily="34" charset="0"/>
              </a:rPr>
              <a:t/>
            </a:r>
            <a:br>
              <a:rPr lang="ru-RU" altLang="ru-RU" sz="2800">
                <a:ea typeface="Trebuchet MS" pitchFamily="34" charset="0"/>
                <a:cs typeface="Trebuchet MS" pitchFamily="34" charset="0"/>
              </a:rPr>
            </a:br>
            <a:endParaRPr lang="ru-RU" altLang="ru-RU" sz="2800" i="1"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14348" name="TextBox 6"/>
          <p:cNvSpPr txBox="1">
            <a:spLocks noChangeArrowheads="1"/>
          </p:cNvSpPr>
          <p:nvPr/>
        </p:nvSpPr>
        <p:spPr bwMode="auto">
          <a:xfrm>
            <a:off x="3767138" y="2473325"/>
            <a:ext cx="1871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>
                <a:solidFill>
                  <a:srgbClr val="FFC000"/>
                </a:solidFill>
              </a:rPr>
              <a:t>белый</a:t>
            </a:r>
          </a:p>
        </p:txBody>
      </p:sp>
      <p:sp>
        <p:nvSpPr>
          <p:cNvPr id="14349" name="TextBox 7"/>
          <p:cNvSpPr txBox="1">
            <a:spLocks noChangeArrowheads="1"/>
          </p:cNvSpPr>
          <p:nvPr/>
        </p:nvSpPr>
        <p:spPr bwMode="auto">
          <a:xfrm>
            <a:off x="6469063" y="2400300"/>
            <a:ext cx="2359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маслёнок</a:t>
            </a:r>
          </a:p>
        </p:txBody>
      </p:sp>
      <p:pic>
        <p:nvPicPr>
          <p:cNvPr id="14350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3763" y="3803650"/>
            <a:ext cx="25527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1" name="TextBox 8"/>
          <p:cNvSpPr txBox="1">
            <a:spLocks noChangeArrowheads="1"/>
          </p:cNvSpPr>
          <p:nvPr/>
        </p:nvSpPr>
        <p:spPr bwMode="auto">
          <a:xfrm>
            <a:off x="4891088" y="5786438"/>
            <a:ext cx="15779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груздь</a:t>
            </a:r>
          </a:p>
        </p:txBody>
      </p:sp>
    </p:spTree>
    <p:extLst>
      <p:ext uri="{BB962C8B-B14F-4D97-AF65-F5344CB8AC3E}">
        <p14:creationId xmlns:p14="http://schemas.microsoft.com/office/powerpoint/2010/main" val="2072730893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utoUpdateAnimBg="0"/>
      <p:bldP spid="61445" grpId="0" autoUpdateAnimBg="0"/>
      <p:bldP spid="21" grpId="0" autoUpdateAnimBg="0"/>
      <p:bldP spid="2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1" descr="0_71ce8_c0631a4a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34925"/>
            <a:ext cx="9144000" cy="685800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FF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065" name="WordArt 17"/>
          <p:cNvSpPr>
            <a:spLocks noChangeArrowheads="1" noChangeShapeType="1" noTextEdit="1"/>
          </p:cNvSpPr>
          <p:nvPr/>
        </p:nvSpPr>
        <p:spPr bwMode="auto">
          <a:xfrm>
            <a:off x="3779838" y="5445224"/>
            <a:ext cx="4464050" cy="43204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>
              <a:defRPr/>
            </a:pPr>
            <a:r>
              <a:rPr lang="ru-RU" sz="5400" b="1" kern="10" dirty="0" smtClean="0">
                <a:ln w="38100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Шляпочные грибы</a:t>
            </a:r>
          </a:p>
          <a:p>
            <a:pPr algn="ctr">
              <a:defRPr/>
            </a:pPr>
            <a:endParaRPr lang="ru-RU" sz="5400" b="1" kern="10" dirty="0" smtClean="0">
              <a:ln w="38100">
                <a:solidFill>
                  <a:srgbClr val="663300"/>
                </a:solidFill>
                <a:round/>
                <a:headEnd/>
                <a:tailEnd/>
              </a:ln>
              <a:solidFill>
                <a:srgbClr val="FF9933"/>
              </a:solidFill>
              <a:effectLst>
                <a:outerShdw dist="107763" dir="189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>
              <a:defRPr/>
            </a:pPr>
            <a:endParaRPr lang="ru-RU" sz="5400" b="1" kern="10" dirty="0" smtClean="0">
              <a:ln w="38100">
                <a:solidFill>
                  <a:srgbClr val="663300"/>
                </a:solidFill>
                <a:round/>
                <a:headEnd/>
                <a:tailEnd/>
              </a:ln>
              <a:solidFill>
                <a:srgbClr val="FF9933"/>
              </a:solidFill>
              <a:effectLst>
                <a:outerShdw dist="107763" dir="189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>
              <a:defRPr/>
            </a:pPr>
            <a:r>
              <a:rPr lang="ru-RU" sz="5400" b="1" kern="10" dirty="0" smtClean="0">
                <a:ln w="38100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rgbClr val="FF9933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Обобщающий урок</a:t>
            </a:r>
          </a:p>
          <a:p>
            <a:pPr algn="ctr">
              <a:defRPr/>
            </a:pPr>
            <a:r>
              <a:rPr lang="ru-RU" sz="5400" b="1" kern="10" dirty="0" smtClean="0">
                <a:ln w="38100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rgbClr val="FF9933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5 класс</a:t>
            </a:r>
          </a:p>
          <a:p>
            <a:pPr algn="ctr">
              <a:defRPr/>
            </a:pPr>
            <a:r>
              <a:rPr lang="ru-RU" sz="4000" b="1" kern="10" dirty="0" smtClean="0">
                <a:ln w="38100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rgbClr val="FF9933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2021г.</a:t>
            </a:r>
          </a:p>
          <a:p>
            <a:pPr algn="ctr">
              <a:defRPr/>
            </a:pPr>
            <a:endParaRPr lang="ru-RU" b="1" kern="10" dirty="0">
              <a:ln w="38100">
                <a:solidFill>
                  <a:srgbClr val="663300"/>
                </a:solidFill>
                <a:round/>
                <a:headEnd/>
                <a:tailEnd/>
              </a:ln>
              <a:solidFill>
                <a:srgbClr val="FF9933"/>
              </a:solidFill>
              <a:effectLst>
                <a:outerShdw dist="107763" dir="189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6358185"/>
      </p:ext>
    </p:extLst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442913"/>
            <a:ext cx="8385175" cy="1293812"/>
          </a:xfrm>
        </p:spPr>
        <p:txBody>
          <a:bodyPr/>
          <a:lstStyle/>
          <a:p>
            <a:pPr marL="838200" indent="-838200" eaLnBrk="1" hangingPunct="1"/>
            <a:endParaRPr lang="ru-RU" altLang="ru-RU" sz="2800" i="1" smtClean="0"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571500" y="3281363"/>
            <a:ext cx="7993063" cy="522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Шампиньон  </a:t>
            </a:r>
            <a:r>
              <a:rPr lang="ru-RU" alt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не образует микоризы</a:t>
            </a:r>
          </a:p>
        </p:txBody>
      </p:sp>
      <p:pic>
        <p:nvPicPr>
          <p:cNvPr id="14340" name="Picture 13" descr="C:\Users\Алексей\Pictures\грибы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519113"/>
            <a:ext cx="2586038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6" descr="C:\Users\Алексей\Pictures\грибы\i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98475"/>
            <a:ext cx="25527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7" descr="C:\Users\Алексей\Pictures\грибы\i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2150" y="498475"/>
            <a:ext cx="2746375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9" descr="http://im2-tub-ru.yandex.net/i?id=251854024-2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03438" y="3803650"/>
            <a:ext cx="2486025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Box 2"/>
          <p:cNvSpPr txBox="1">
            <a:spLocks noChangeArrowheads="1"/>
          </p:cNvSpPr>
          <p:nvPr/>
        </p:nvSpPr>
        <p:spPr bwMode="auto">
          <a:xfrm>
            <a:off x="482600" y="2435051"/>
            <a:ext cx="2586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>
                <a:solidFill>
                  <a:srgbClr val="FFC000"/>
                </a:solidFill>
              </a:rPr>
              <a:t>шампиньон</a:t>
            </a:r>
            <a:endParaRPr lang="ru-RU" altLang="ru-RU" sz="3200">
              <a:solidFill>
                <a:srgbClr val="FFC000"/>
              </a:solidFill>
            </a:endParaRPr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412750" y="512763"/>
            <a:ext cx="83851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 defTabSz="457200"/>
            <a:r>
              <a:rPr lang="ru-RU" altLang="ru-RU" sz="2800">
                <a:ea typeface="Trebuchet MS" pitchFamily="34" charset="0"/>
                <a:cs typeface="Trebuchet MS" pitchFamily="34" charset="0"/>
              </a:rPr>
              <a:t/>
            </a:r>
            <a:br>
              <a:rPr lang="ru-RU" altLang="ru-RU" sz="2800">
                <a:ea typeface="Trebuchet MS" pitchFamily="34" charset="0"/>
                <a:cs typeface="Trebuchet MS" pitchFamily="34" charset="0"/>
              </a:rPr>
            </a:br>
            <a:endParaRPr lang="ru-RU" altLang="ru-RU" sz="2800" i="1"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14346" name="Прямоугольник 5"/>
          <p:cNvSpPr>
            <a:spLocks noChangeArrowheads="1"/>
          </p:cNvSpPr>
          <p:nvPr/>
        </p:nvSpPr>
        <p:spPr bwMode="auto">
          <a:xfrm>
            <a:off x="2257425" y="5786438"/>
            <a:ext cx="22288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сыроежка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565150" y="665163"/>
            <a:ext cx="83851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 defTabSz="457200"/>
            <a:r>
              <a:rPr lang="ru-RU" altLang="ru-RU" sz="2800">
                <a:ea typeface="Trebuchet MS" pitchFamily="34" charset="0"/>
                <a:cs typeface="Trebuchet MS" pitchFamily="34" charset="0"/>
              </a:rPr>
              <a:t/>
            </a:r>
            <a:br>
              <a:rPr lang="ru-RU" altLang="ru-RU" sz="2800">
                <a:ea typeface="Trebuchet MS" pitchFamily="34" charset="0"/>
                <a:cs typeface="Trebuchet MS" pitchFamily="34" charset="0"/>
              </a:rPr>
            </a:br>
            <a:endParaRPr lang="ru-RU" altLang="ru-RU" sz="2800" i="1"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14348" name="TextBox 6"/>
          <p:cNvSpPr txBox="1">
            <a:spLocks noChangeArrowheads="1"/>
          </p:cNvSpPr>
          <p:nvPr/>
        </p:nvSpPr>
        <p:spPr bwMode="auto">
          <a:xfrm>
            <a:off x="3767138" y="2473325"/>
            <a:ext cx="1871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белый</a:t>
            </a:r>
          </a:p>
        </p:txBody>
      </p:sp>
      <p:sp>
        <p:nvSpPr>
          <p:cNvPr id="14349" name="TextBox 7"/>
          <p:cNvSpPr txBox="1">
            <a:spLocks noChangeArrowheads="1"/>
          </p:cNvSpPr>
          <p:nvPr/>
        </p:nvSpPr>
        <p:spPr bwMode="auto">
          <a:xfrm>
            <a:off x="6469063" y="2400300"/>
            <a:ext cx="2359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маслёнок</a:t>
            </a:r>
          </a:p>
        </p:txBody>
      </p:sp>
      <p:pic>
        <p:nvPicPr>
          <p:cNvPr id="14350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3763" y="3803650"/>
            <a:ext cx="25527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1" name="TextBox 8"/>
          <p:cNvSpPr txBox="1">
            <a:spLocks noChangeArrowheads="1"/>
          </p:cNvSpPr>
          <p:nvPr/>
        </p:nvSpPr>
        <p:spPr bwMode="auto">
          <a:xfrm>
            <a:off x="4891088" y="5786438"/>
            <a:ext cx="15779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груздь</a:t>
            </a:r>
          </a:p>
        </p:txBody>
      </p:sp>
    </p:spTree>
    <p:extLst>
      <p:ext uri="{BB962C8B-B14F-4D97-AF65-F5344CB8AC3E}">
        <p14:creationId xmlns:p14="http://schemas.microsoft.com/office/powerpoint/2010/main" val="3077818444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utoUpdateAnimBg="0"/>
      <p:bldP spid="61445" grpId="0" autoUpdateAnimBg="0"/>
      <p:bldP spid="21" grpId="0" autoUpdateAnimBg="0"/>
      <p:bldP spid="2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3068960"/>
            <a:ext cx="8007350" cy="84422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400" dirty="0" smtClean="0"/>
              <a:t> 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3 группа</a:t>
            </a:r>
            <a:endParaRPr lang="ru-RU" altLang="ru-RU" sz="2400" b="1" i="1" dirty="0" smtClean="0">
              <a:solidFill>
                <a:srgbClr val="002060"/>
              </a:solidFill>
            </a:endParaRPr>
          </a:p>
        </p:txBody>
      </p:sp>
      <p:pic>
        <p:nvPicPr>
          <p:cNvPr id="1741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90538"/>
            <a:ext cx="2665413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490538"/>
            <a:ext cx="2592388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3954463"/>
            <a:ext cx="262731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90538"/>
            <a:ext cx="25749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5150" y="3943350"/>
            <a:ext cx="273526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2"/>
          <p:cNvSpPr txBox="1">
            <a:spLocks noChangeArrowheads="1"/>
          </p:cNvSpPr>
          <p:nvPr/>
        </p:nvSpPr>
        <p:spPr bwMode="auto">
          <a:xfrm>
            <a:off x="236538" y="2249488"/>
            <a:ext cx="266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сморчок</a:t>
            </a:r>
          </a:p>
        </p:txBody>
      </p:sp>
      <p:sp>
        <p:nvSpPr>
          <p:cNvPr id="17417" name="TextBox 3"/>
          <p:cNvSpPr txBox="1">
            <a:spLocks noChangeArrowheads="1"/>
          </p:cNvSpPr>
          <p:nvPr/>
        </p:nvSpPr>
        <p:spPr bwMode="auto">
          <a:xfrm>
            <a:off x="3203575" y="2249488"/>
            <a:ext cx="2592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трутовик</a:t>
            </a:r>
          </a:p>
        </p:txBody>
      </p:sp>
      <p:sp>
        <p:nvSpPr>
          <p:cNvPr id="17418" name="TextBox 4"/>
          <p:cNvSpPr txBox="1">
            <a:spLocks noChangeArrowheads="1"/>
          </p:cNvSpPr>
          <p:nvPr/>
        </p:nvSpPr>
        <p:spPr bwMode="auto">
          <a:xfrm>
            <a:off x="6611938" y="2249488"/>
            <a:ext cx="1519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опята</a:t>
            </a:r>
          </a:p>
        </p:txBody>
      </p:sp>
      <p:sp>
        <p:nvSpPr>
          <p:cNvPr id="17419" name="TextBox 5"/>
          <p:cNvSpPr txBox="1">
            <a:spLocks noChangeArrowheads="1"/>
          </p:cNvSpPr>
          <p:nvPr/>
        </p:nvSpPr>
        <p:spPr bwMode="auto">
          <a:xfrm>
            <a:off x="2414588" y="5664200"/>
            <a:ext cx="1577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груздь</a:t>
            </a:r>
          </a:p>
        </p:txBody>
      </p:sp>
      <p:sp>
        <p:nvSpPr>
          <p:cNvPr id="17420" name="TextBox 6"/>
          <p:cNvSpPr txBox="1">
            <a:spLocks noChangeArrowheads="1"/>
          </p:cNvSpPr>
          <p:nvPr/>
        </p:nvSpPr>
        <p:spPr bwMode="auto">
          <a:xfrm>
            <a:off x="4987925" y="5683250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шампиньон</a:t>
            </a:r>
          </a:p>
        </p:txBody>
      </p:sp>
    </p:spTree>
    <p:extLst>
      <p:ext uri="{BB962C8B-B14F-4D97-AF65-F5344CB8AC3E}">
        <p14:creationId xmlns:p14="http://schemas.microsoft.com/office/powerpoint/2010/main" val="415761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3068960"/>
            <a:ext cx="8007350" cy="84422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400" dirty="0" smtClean="0"/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</a:rPr>
              <a:t>Трутовик</a:t>
            </a:r>
            <a:r>
              <a:rPr lang="ru-RU" altLang="ru-RU" sz="2400" b="1" i="1" dirty="0" smtClean="0"/>
              <a:t>, поскольку это несъедобный гриб-паразит</a:t>
            </a:r>
          </a:p>
        </p:txBody>
      </p:sp>
      <p:pic>
        <p:nvPicPr>
          <p:cNvPr id="1741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90538"/>
            <a:ext cx="2665413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490538"/>
            <a:ext cx="2592388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3954463"/>
            <a:ext cx="262731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90538"/>
            <a:ext cx="25749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5150" y="3943350"/>
            <a:ext cx="273526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2"/>
          <p:cNvSpPr txBox="1">
            <a:spLocks noChangeArrowheads="1"/>
          </p:cNvSpPr>
          <p:nvPr/>
        </p:nvSpPr>
        <p:spPr bwMode="auto">
          <a:xfrm>
            <a:off x="236538" y="2249488"/>
            <a:ext cx="266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сморчок</a:t>
            </a:r>
          </a:p>
        </p:txBody>
      </p:sp>
      <p:sp>
        <p:nvSpPr>
          <p:cNvPr id="17417" name="TextBox 3"/>
          <p:cNvSpPr txBox="1">
            <a:spLocks noChangeArrowheads="1"/>
          </p:cNvSpPr>
          <p:nvPr/>
        </p:nvSpPr>
        <p:spPr bwMode="auto">
          <a:xfrm>
            <a:off x="3203575" y="2249488"/>
            <a:ext cx="2592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трутовик</a:t>
            </a:r>
          </a:p>
        </p:txBody>
      </p:sp>
      <p:sp>
        <p:nvSpPr>
          <p:cNvPr id="17418" name="TextBox 4"/>
          <p:cNvSpPr txBox="1">
            <a:spLocks noChangeArrowheads="1"/>
          </p:cNvSpPr>
          <p:nvPr/>
        </p:nvSpPr>
        <p:spPr bwMode="auto">
          <a:xfrm>
            <a:off x="6611938" y="2249488"/>
            <a:ext cx="1519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опята</a:t>
            </a:r>
          </a:p>
        </p:txBody>
      </p:sp>
      <p:sp>
        <p:nvSpPr>
          <p:cNvPr id="17419" name="TextBox 5"/>
          <p:cNvSpPr txBox="1">
            <a:spLocks noChangeArrowheads="1"/>
          </p:cNvSpPr>
          <p:nvPr/>
        </p:nvSpPr>
        <p:spPr bwMode="auto">
          <a:xfrm>
            <a:off x="2414588" y="5664200"/>
            <a:ext cx="1577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груздь</a:t>
            </a:r>
          </a:p>
        </p:txBody>
      </p:sp>
      <p:sp>
        <p:nvSpPr>
          <p:cNvPr id="17420" name="TextBox 6"/>
          <p:cNvSpPr txBox="1">
            <a:spLocks noChangeArrowheads="1"/>
          </p:cNvSpPr>
          <p:nvPr/>
        </p:nvSpPr>
        <p:spPr bwMode="auto">
          <a:xfrm>
            <a:off x="4987925" y="5683250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C000"/>
                </a:solidFill>
              </a:rPr>
              <a:t>шампиньон</a:t>
            </a:r>
          </a:p>
        </p:txBody>
      </p:sp>
    </p:spTree>
    <p:extLst>
      <p:ext uri="{BB962C8B-B14F-4D97-AF65-F5344CB8AC3E}">
        <p14:creationId xmlns:p14="http://schemas.microsoft.com/office/powerpoint/2010/main" val="1615526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36904" cy="3312368"/>
          </a:xfrm>
        </p:spPr>
        <p:txBody>
          <a:bodyPr/>
          <a:lstStyle/>
          <a:p>
            <a:pPr algn="l"/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/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/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b="1" i="1" dirty="0" err="1" smtClean="0">
                <a:solidFill>
                  <a:srgbClr val="C00000"/>
                </a:solidFill>
              </a:rPr>
              <a:t>Синквейн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1 слово- существительное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            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ГРИБ</a:t>
            </a: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2  прилагательных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3 глагола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Предложение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Обобщающее слово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(синоним первого слова)</a:t>
            </a:r>
            <a:r>
              <a:rPr lang="ru-RU" sz="3200" i="1" dirty="0">
                <a:solidFill>
                  <a:srgbClr val="002060"/>
                </a:solidFill>
              </a:rPr>
              <a:t/>
            </a:r>
            <a:br>
              <a:rPr lang="ru-RU" sz="3200" i="1" dirty="0">
                <a:solidFill>
                  <a:srgbClr val="002060"/>
                </a:solidFill>
              </a:rPr>
            </a:br>
            <a:endParaRPr lang="ru-RU" sz="32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1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WordArt 5"/>
          <p:cNvSpPr>
            <a:spLocks noChangeArrowheads="1" noChangeShapeType="1" noTextEdit="1"/>
          </p:cNvSpPr>
          <p:nvPr/>
        </p:nvSpPr>
        <p:spPr bwMode="auto">
          <a:xfrm>
            <a:off x="755650" y="1773238"/>
            <a:ext cx="4537075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А теперь</a:t>
            </a:r>
          </a:p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ответьте на мои</a:t>
            </a:r>
          </a:p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вопросы.</a:t>
            </a:r>
          </a:p>
        </p:txBody>
      </p:sp>
    </p:spTree>
    <p:extLst>
      <p:ext uri="{BB962C8B-B14F-4D97-AF65-F5344CB8AC3E}">
        <p14:creationId xmlns:p14="http://schemas.microsoft.com/office/powerpoint/2010/main" val="255564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5060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97756" y="1125538"/>
            <a:ext cx="488146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 smtClean="0">
                <a:solidFill>
                  <a:srgbClr val="002060"/>
                </a:solidFill>
              </a:rPr>
              <a:t>1. </a:t>
            </a:r>
            <a:r>
              <a:rPr lang="ru-RU" altLang="ru-RU" sz="4000" b="1" i="1" dirty="0">
                <a:solidFill>
                  <a:srgbClr val="002060"/>
                </a:solidFill>
              </a:rPr>
              <a:t>Где нельзя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собирать грибы?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166813" y="3536950"/>
            <a:ext cx="27269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2060"/>
                </a:solidFill>
              </a:rPr>
              <a:t>Ответ: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</a:rPr>
              <a:t>в </a:t>
            </a:r>
            <a:r>
              <a:rPr lang="ru-RU" altLang="ru-RU" b="1" dirty="0">
                <a:solidFill>
                  <a:srgbClr val="C00000"/>
                </a:solidFill>
              </a:rPr>
              <a:t>городе,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</a:rPr>
              <a:t>возле дорог.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09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6084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 Box 6"/>
          <p:cNvSpPr txBox="1">
            <a:spLocks noChangeArrowheads="1"/>
          </p:cNvSpPr>
          <p:nvPr/>
        </p:nvSpPr>
        <p:spPr bwMode="auto">
          <a:xfrm>
            <a:off x="942576" y="1052513"/>
            <a:ext cx="415370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 smtClean="0">
                <a:solidFill>
                  <a:srgbClr val="002060"/>
                </a:solidFill>
              </a:rPr>
              <a:t>2. </a:t>
            </a:r>
            <a:r>
              <a:rPr lang="ru-RU" altLang="ru-RU" sz="4000" b="1" i="1" dirty="0">
                <a:solidFill>
                  <a:srgbClr val="002060"/>
                </a:solidFill>
              </a:rPr>
              <a:t>Какие грибы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можно есть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сырыми?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116013" y="3789363"/>
            <a:ext cx="316663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2060"/>
                </a:solidFill>
              </a:rPr>
              <a:t>Ответ: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</a:rPr>
              <a:t>Грибы нельзя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</a:rPr>
              <a:t>есть сырыми!</a:t>
            </a:r>
          </a:p>
        </p:txBody>
      </p:sp>
    </p:spTree>
    <p:extLst>
      <p:ext uri="{BB962C8B-B14F-4D97-AF65-F5344CB8AC3E}">
        <p14:creationId xmlns:p14="http://schemas.microsoft.com/office/powerpoint/2010/main" val="152807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7108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601797" y="764704"/>
            <a:ext cx="487017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 smtClean="0">
                <a:solidFill>
                  <a:srgbClr val="002060"/>
                </a:solidFill>
              </a:rPr>
              <a:t>3. </a:t>
            </a:r>
            <a:r>
              <a:rPr lang="ru-RU" altLang="ru-RU" sz="4000" b="1" i="1" dirty="0">
                <a:solidFill>
                  <a:srgbClr val="002060"/>
                </a:solidFill>
              </a:rPr>
              <a:t>Из какого гриба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раньше делали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 чернила?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1510933" y="3022300"/>
            <a:ext cx="21119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</a:rPr>
              <a:t>навозни</a:t>
            </a:r>
            <a:r>
              <a:rPr lang="ru-RU" altLang="ru-RU" sz="4000" b="1" dirty="0">
                <a:solidFill>
                  <a:srgbClr val="C00000"/>
                </a:solidFill>
              </a:rPr>
              <a:t>к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476375" y="3716338"/>
            <a:ext cx="25555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</a:rPr>
              <a:t>шампиньон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1258888" y="4581525"/>
            <a:ext cx="309777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</a:rPr>
              <a:t>  подосиновик</a:t>
            </a:r>
            <a:endParaRPr lang="ru-RU" altLang="ru-RU" b="1" dirty="0">
              <a:solidFill>
                <a:srgbClr val="C00000"/>
              </a:solidFill>
            </a:endParaRPr>
          </a:p>
        </p:txBody>
      </p:sp>
      <p:pic>
        <p:nvPicPr>
          <p:cNvPr id="6144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2656"/>
            <a:ext cx="129063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41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14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7" grpId="0"/>
      <p:bldP spid="614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8132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84213" y="836613"/>
            <a:ext cx="539109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 smtClean="0">
                <a:solidFill>
                  <a:srgbClr val="002060"/>
                </a:solidFill>
              </a:rPr>
              <a:t>4. </a:t>
            </a:r>
            <a:r>
              <a:rPr lang="ru-RU" altLang="ru-RU" sz="4000" b="1" i="1" dirty="0">
                <a:solidFill>
                  <a:srgbClr val="002060"/>
                </a:solidFill>
              </a:rPr>
              <a:t>Какой гриб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получил название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«Дедушкин табак»</a:t>
            </a:r>
            <a:r>
              <a:rPr lang="ru-RU" altLang="ru-RU" sz="4000" dirty="0">
                <a:solidFill>
                  <a:srgbClr val="000099"/>
                </a:solidFill>
              </a:rPr>
              <a:t>?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1331913" y="4724400"/>
            <a:ext cx="217982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</a:rPr>
              <a:t>дождевик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2411413" y="3644900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403350" y="3860800"/>
            <a:ext cx="2430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u="sng">
                <a:solidFill>
                  <a:srgbClr val="663300"/>
                </a:solidFill>
              </a:rPr>
              <a:t>мухомор</a:t>
            </a: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1600200" y="2673350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/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1692275" y="2997200"/>
            <a:ext cx="185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u="sng">
                <a:solidFill>
                  <a:srgbClr val="663300"/>
                </a:solidFill>
              </a:rPr>
              <a:t>рыжик</a:t>
            </a:r>
          </a:p>
        </p:txBody>
      </p:sp>
      <p:pic>
        <p:nvPicPr>
          <p:cNvPr id="62475" name="Picture 11" descr="4030611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852738"/>
            <a:ext cx="2560637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572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24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  <p:bldP spid="62472" grpId="0"/>
      <p:bldP spid="624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9156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16798" y="836613"/>
            <a:ext cx="52992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 smtClean="0">
                <a:solidFill>
                  <a:srgbClr val="002060"/>
                </a:solidFill>
              </a:rPr>
              <a:t>5. </a:t>
            </a:r>
            <a:r>
              <a:rPr lang="ru-RU" altLang="ru-RU" sz="4000" b="1" i="1" dirty="0">
                <a:solidFill>
                  <a:srgbClr val="002060"/>
                </a:solidFill>
              </a:rPr>
              <a:t>Какой гриб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 считают главным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2060"/>
                </a:solidFill>
              </a:rPr>
              <a:t>в лесном царстве?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187450" y="2924175"/>
            <a:ext cx="37528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u="sng">
                <a:solidFill>
                  <a:srgbClr val="660066"/>
                </a:solidFill>
              </a:rPr>
              <a:t>подберёзовик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1619250" y="3789363"/>
            <a:ext cx="2306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u="sng">
                <a:solidFill>
                  <a:srgbClr val="660066"/>
                </a:solidFill>
              </a:rPr>
              <a:t>боровик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1692275" y="4724400"/>
            <a:ext cx="1874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u="sng">
                <a:solidFill>
                  <a:srgbClr val="660066"/>
                </a:solidFill>
              </a:rPr>
              <a:t>груздь</a:t>
            </a:r>
          </a:p>
        </p:txBody>
      </p:sp>
      <p:pic>
        <p:nvPicPr>
          <p:cNvPr id="63497" name="Picture 9" descr="76522435_large_84e790a3f6f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852738"/>
            <a:ext cx="3600450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26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34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63495" grpId="0"/>
      <p:bldP spid="634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Грибное лукошко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idaktica.ru/uploads/posts/2011-11/1322412157_1f40303a42384735413a3839-2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496944" cy="564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chool\Videos\60123063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84976" cy="564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13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0180" name="Picture 4" descr="0_71ce8_c0631a4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WordArt 6"/>
          <p:cNvSpPr>
            <a:spLocks noChangeArrowheads="1" noChangeShapeType="1" noTextEdit="1"/>
          </p:cNvSpPr>
          <p:nvPr/>
        </p:nvSpPr>
        <p:spPr bwMode="auto">
          <a:xfrm>
            <a:off x="900113" y="1989138"/>
            <a:ext cx="4464050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33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Молодцы, ребята!</a:t>
            </a:r>
          </a:p>
          <a:p>
            <a:pPr algn="ctr"/>
            <a:endParaRPr lang="ru-RU" sz="3600" b="1" kern="1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9933"/>
              </a:solidFill>
              <a:effectLst>
                <a:outerShdw dist="35921" dir="27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33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Желаю успехов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33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в сборе грибов!</a:t>
            </a:r>
          </a:p>
        </p:txBody>
      </p:sp>
    </p:spTree>
    <p:extLst>
      <p:ext uri="{BB962C8B-B14F-4D97-AF65-F5344CB8AC3E}">
        <p14:creationId xmlns:p14="http://schemas.microsoft.com/office/powerpoint/2010/main" val="59235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276872"/>
            <a:ext cx="7488832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sz="4400" b="1" i="1" dirty="0">
                <a:solidFill>
                  <a:srgbClr val="002060"/>
                </a:solidFill>
                <a:latin typeface="Cambria" panose="02040503050406030204" pitchFamily="18" charset="0"/>
              </a:rPr>
              <a:t>Всякий гриб в руки берут — да не всякий в кузов кладут.</a:t>
            </a:r>
          </a:p>
        </p:txBody>
      </p:sp>
    </p:spTree>
    <p:extLst>
      <p:ext uri="{BB962C8B-B14F-4D97-AF65-F5344CB8AC3E}">
        <p14:creationId xmlns:p14="http://schemas.microsoft.com/office/powerpoint/2010/main" val="156232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03CC9E-4ECF-405A-96AD-1ABF79BA3F39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sp>
        <p:nvSpPr>
          <p:cNvPr id="37891" name="Прямоугольник 2"/>
          <p:cNvSpPr>
            <a:spLocks noChangeArrowheads="1"/>
          </p:cNvSpPr>
          <p:nvPr/>
        </p:nvSpPr>
        <p:spPr bwMode="auto">
          <a:xfrm>
            <a:off x="1857375" y="548680"/>
            <a:ext cx="535421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>
                <a:solidFill>
                  <a:srgbClr val="FF0000"/>
                </a:solidFill>
              </a:rPr>
              <a:t>Оцените  урок</a:t>
            </a:r>
            <a:r>
              <a:rPr lang="ru-RU" altLang="ru-RU" sz="4400" b="1" i="1" dirty="0" smtClean="0">
                <a:solidFill>
                  <a:srgbClr val="FF0000"/>
                </a:solidFill>
              </a:rPr>
              <a:t>:</a:t>
            </a:r>
          </a:p>
          <a:p>
            <a:pPr algn="ctr" eaLnBrk="1" hangingPunct="1"/>
            <a:endParaRPr lang="ru-RU" altLang="ru-RU" sz="4400" b="1" i="1" dirty="0">
              <a:solidFill>
                <a:srgbClr val="FF0000"/>
              </a:solidFill>
            </a:endParaRPr>
          </a:p>
        </p:txBody>
      </p:sp>
      <p:pic>
        <p:nvPicPr>
          <p:cNvPr id="37892" name="Picture 2" descr="C:\Users\Администратор\Desktop\к уроку 2017\post119991_img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714500"/>
            <a:ext cx="2079674" cy="183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3" descr="C:\Users\Администратор\Desktop\к уроку 2017\imgpreview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781" y="1714500"/>
            <a:ext cx="1921619" cy="174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4" descr="C:\Users\Администратор\Desktop\к уроку 2017\20975166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2" y="1555750"/>
            <a:ext cx="2592414" cy="207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TextBox 8"/>
          <p:cNvSpPr txBox="1">
            <a:spLocks noChangeArrowheads="1"/>
          </p:cNvSpPr>
          <p:nvPr/>
        </p:nvSpPr>
        <p:spPr bwMode="auto">
          <a:xfrm>
            <a:off x="785812" y="4005065"/>
            <a:ext cx="20579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C00000"/>
                </a:solidFill>
              </a:rPr>
              <a:t>Очень </a:t>
            </a:r>
          </a:p>
          <a:p>
            <a:pPr eaLnBrk="1" hangingPunct="1"/>
            <a:r>
              <a:rPr lang="ru-RU" altLang="ru-RU" sz="2400" b="1" dirty="0">
                <a:solidFill>
                  <a:srgbClr val="C00000"/>
                </a:solidFill>
              </a:rPr>
              <a:t>понравился</a:t>
            </a:r>
          </a:p>
        </p:txBody>
      </p:sp>
      <p:sp>
        <p:nvSpPr>
          <p:cNvPr id="37896" name="TextBox 10"/>
          <p:cNvSpPr txBox="1">
            <a:spLocks noChangeArrowheads="1"/>
          </p:cNvSpPr>
          <p:nvPr/>
        </p:nvSpPr>
        <p:spPr bwMode="auto">
          <a:xfrm>
            <a:off x="3275856" y="3714750"/>
            <a:ext cx="216024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sz="20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C00000"/>
                </a:solidFill>
              </a:rPr>
              <a:t>Понравился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sp>
        <p:nvSpPr>
          <p:cNvPr id="37897" name="TextBox 11"/>
          <p:cNvSpPr txBox="1">
            <a:spLocks noChangeArrowheads="1"/>
          </p:cNvSpPr>
          <p:nvPr/>
        </p:nvSpPr>
        <p:spPr bwMode="auto">
          <a:xfrm>
            <a:off x="6156176" y="4099470"/>
            <a:ext cx="2532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</a:rPr>
              <a:t>Не понравился</a:t>
            </a:r>
          </a:p>
        </p:txBody>
      </p:sp>
    </p:spTree>
    <p:extLst>
      <p:ext uri="{BB962C8B-B14F-4D97-AF65-F5344CB8AC3E}">
        <p14:creationId xmlns:p14="http://schemas.microsoft.com/office/powerpoint/2010/main" val="90023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3888432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ЗАДАЧИ УРОКА:</a:t>
            </a:r>
            <a:br>
              <a:rPr lang="ru-RU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ru-RU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46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68052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ЗАДАЧИ УРОКА: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Обобщить и  систематизировать знания: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-о царстве грибов;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-о видах  шляпочных  грибов;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-правилами сбора  и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оказания первой помощи при отравлении грибами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22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F4F25B-62C5-4EC7-AC40-876E4A638B42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10243" name="Picture 4" descr="C:\Users\Администратор\Desktop\к уроку 2017\087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12788"/>
            <a:ext cx="28575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C:\Users\Администратор\Desktop\к уроку 2017\m64b1bbc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000250"/>
            <a:ext cx="5214938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 rot="19178146">
            <a:off x="1857375" y="3214688"/>
            <a:ext cx="1357313" cy="121443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3286117" y="1142984"/>
            <a:ext cx="5214974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smtClean="0">
                <a:solidFill>
                  <a:schemeClr val="accent1"/>
                </a:solidFill>
                <a:latin typeface="Arial Black" pitchFamily="34" charset="0"/>
              </a:rPr>
              <a:t>Проверь себя</a:t>
            </a:r>
            <a:endParaRPr lang="ru-RU" sz="2000" b="1" dirty="0">
              <a:solidFill>
                <a:schemeClr val="accent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0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E3C33-CD46-4FC5-B945-F7867830FEB7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3571875" y="1357313"/>
            <a:ext cx="4643438" cy="37861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</a:rPr>
              <a:t>Проверь себя:</a:t>
            </a:r>
          </a:p>
          <a:p>
            <a:pPr>
              <a:defRPr/>
            </a:pPr>
            <a:r>
              <a:rPr lang="ru-RU" sz="4000" dirty="0"/>
              <a:t>1.Плодовое тело</a:t>
            </a:r>
          </a:p>
          <a:p>
            <a:pPr>
              <a:defRPr/>
            </a:pPr>
            <a:r>
              <a:rPr lang="ru-RU" sz="4000" dirty="0"/>
              <a:t>2.Шляпка</a:t>
            </a:r>
          </a:p>
          <a:p>
            <a:pPr>
              <a:defRPr/>
            </a:pPr>
            <a:r>
              <a:rPr lang="ru-RU" sz="4000" dirty="0"/>
              <a:t>3.Ножка</a:t>
            </a:r>
          </a:p>
          <a:p>
            <a:pPr>
              <a:defRPr/>
            </a:pPr>
            <a:r>
              <a:rPr lang="ru-RU" sz="4000" dirty="0"/>
              <a:t>4.Грибница (мицелий)</a:t>
            </a:r>
          </a:p>
        </p:txBody>
      </p:sp>
      <p:pic>
        <p:nvPicPr>
          <p:cNvPr id="11268" name="Picture 4" descr="C:\Users\Администратор\Desktop\к уроку 2017\087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12788"/>
            <a:ext cx="28575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Выгнутая влево стрелка 6"/>
          <p:cNvSpPr/>
          <p:nvPr/>
        </p:nvSpPr>
        <p:spPr>
          <a:xfrm rot="19178146">
            <a:off x="2276475" y="2974975"/>
            <a:ext cx="1203325" cy="1538288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84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E3C33-CD46-4FC5-B945-F7867830FEB7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3571875" y="1357313"/>
            <a:ext cx="4643438" cy="317009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Самооценка:</a:t>
            </a:r>
            <a:endParaRPr lang="ru-RU" sz="40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4000" dirty="0" smtClean="0"/>
              <a:t>4 плюса – «5»</a:t>
            </a:r>
            <a:endParaRPr lang="ru-RU" sz="4000" dirty="0"/>
          </a:p>
          <a:p>
            <a:pPr>
              <a:defRPr/>
            </a:pPr>
            <a:r>
              <a:rPr lang="ru-RU" sz="4000" dirty="0" smtClean="0"/>
              <a:t>3 плюса – «4»</a:t>
            </a:r>
            <a:endParaRPr lang="ru-RU" sz="4000" dirty="0"/>
          </a:p>
          <a:p>
            <a:pPr>
              <a:defRPr/>
            </a:pPr>
            <a:r>
              <a:rPr lang="ru-RU" sz="4000" dirty="0" smtClean="0"/>
              <a:t>2 плюса –»3» </a:t>
            </a:r>
          </a:p>
          <a:p>
            <a:pPr>
              <a:defRPr/>
            </a:pPr>
            <a:r>
              <a:rPr lang="ru-RU" sz="4000" dirty="0" smtClean="0"/>
              <a:t>1 плюс –»2»</a:t>
            </a:r>
            <a:endParaRPr lang="ru-RU" sz="4000" dirty="0"/>
          </a:p>
        </p:txBody>
      </p:sp>
      <p:pic>
        <p:nvPicPr>
          <p:cNvPr id="11268" name="Picture 4" descr="C:\Users\Администратор\Desktop\к уроку 2017\087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12788"/>
            <a:ext cx="28575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Выгнутая влево стрелка 6"/>
          <p:cNvSpPr/>
          <p:nvPr/>
        </p:nvSpPr>
        <p:spPr>
          <a:xfrm rot="19178146">
            <a:off x="2276475" y="2974975"/>
            <a:ext cx="1203325" cy="1538288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772400" cy="1584176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ГРАФИЧЕСКИЙ ДИКТАНТ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«ЦАРСТВО ГРИБОВ»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>
            <a:normAutofit fontScale="77500" lnSpcReduction="20000"/>
          </a:bodyPr>
          <a:lstStyle/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Грибы поглощают пищу путём всасывания. 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Шляпочные грибы  питаются готовыми органическими веществами. 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Хитин – это вещество, входящее в состав клеток некоторых грибов. 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Грибы относятся к царству растений. 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Грибы играют только положительную роль в природе и жизни человека.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04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iby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griby</Template>
  <TotalTime>813</TotalTime>
  <Words>387</Words>
  <Application>Microsoft Office PowerPoint</Application>
  <PresentationFormat>Экран (4:3)</PresentationFormat>
  <Paragraphs>135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griby</vt:lpstr>
      <vt:lpstr>   ХОРОШЕГО НАСТРОЕНИЯ !</vt:lpstr>
      <vt:lpstr>Презентация PowerPoint</vt:lpstr>
      <vt:lpstr>Грибное лукошко</vt:lpstr>
      <vt:lpstr>ЗАДАЧИ УРОКА:   </vt:lpstr>
      <vt:lpstr>ЗАДАЧИ УРОКА: Обобщить и  систематизировать знания: -о царстве грибов; -о видах  шляпочных  грибов; -правилами сбора  и оказания первой помощи при отравлении грибами   </vt:lpstr>
      <vt:lpstr>Презентация PowerPoint</vt:lpstr>
      <vt:lpstr>Презентация PowerPoint</vt:lpstr>
      <vt:lpstr>Презентация PowerPoint</vt:lpstr>
      <vt:lpstr>ГРАФИЧЕСКИЙ ДИКТАНТ «ЦАРСТВО ГРИБОВ»</vt:lpstr>
      <vt:lpstr>ГРАФИЧЕСКИЙ ДИКТАНТ «ЦАРСТВО ГРИБОВ»</vt:lpstr>
      <vt:lpstr>Презентация PowerPoint</vt:lpstr>
      <vt:lpstr>Гриб  в  кузов  да  не всякий кладут  берут  всякий  в руки</vt:lpstr>
      <vt:lpstr>Презентация PowerPoint</vt:lpstr>
      <vt:lpstr>Выступление специалистов по съедобным, ядовитым грибам и грибам –двойникам. </vt:lpstr>
      <vt:lpstr>      Физкультминутка Вновь у нас физкультминутка, наклонились, ну-ка, ну-ка! Распрямились, потянулись, А теперь назад прогнулись! (наклоны вперёд, назад)  Голова устала тоже. Так давайте ей поможем! Вправо, влево, раз и два. Думай, думай голова! (вращение головой)  Хоть зарядка коротка, Отдохнули мы слегка!     </vt:lpstr>
      <vt:lpstr>                            Правила работы в группе!  1. Обращайтесь друг к другу по имени. 2. Слушайте, не перебивая. 3. Уважайте мнение собеседников. 4. Не говорите все сразу. 5. Говори только по делу.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Синквейн  1 слово- существительное              ГРИБ 2  прилагательных 3 глагола Предложение Обобщающее слово  (синоним первого слова)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**HomeProduction**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познавательно-развлекательный урок по теме «Грибы»</dc:title>
  <dc:creator>**FeDoRcHuK**</dc:creator>
  <cp:lastModifiedBy>1</cp:lastModifiedBy>
  <cp:revision>115</cp:revision>
  <cp:lastPrinted>1601-01-01T00:00:00Z</cp:lastPrinted>
  <dcterms:created xsi:type="dcterms:W3CDTF">2010-02-16T10:53:44Z</dcterms:created>
  <dcterms:modified xsi:type="dcterms:W3CDTF">2021-04-09T20:55:24Z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