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1" r:id="rId5"/>
    <p:sldId id="262" r:id="rId6"/>
    <p:sldId id="265" r:id="rId7"/>
    <p:sldId id="266" r:id="rId8"/>
    <p:sldId id="268" r:id="rId9"/>
    <p:sldId id="269" r:id="rId10"/>
    <p:sldId id="270" r:id="rId11"/>
    <p:sldId id="27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CC"/>
    <a:srgbClr val="00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" y="188640"/>
            <a:ext cx="8714604" cy="5112568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59" y="54452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Иван Константинович Айвазовский</a:t>
            </a:r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. 1887 год. </a:t>
            </a:r>
            <a:endParaRPr lang="ru-RU" sz="28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872525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«Волга у Жигулёвских гор»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47" y="1556792"/>
            <a:ext cx="4176886" cy="27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1827" y="4488546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33CC"/>
                </a:solidFill>
                <a:latin typeface="Arial Black" pitchFamily="34" charset="0"/>
              </a:rPr>
              <a:t>Ниагарский водопад </a:t>
            </a:r>
            <a:r>
              <a:rPr lang="ru-RU" sz="1400" dirty="0" smtClean="0">
                <a:solidFill>
                  <a:srgbClr val="3333CC"/>
                </a:solidFill>
                <a:latin typeface="Arial Black" pitchFamily="34" charset="0"/>
              </a:rPr>
              <a:t>на реке Ниагаре (Северная Америка).</a:t>
            </a:r>
            <a:endParaRPr lang="ru-RU" sz="1400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556792"/>
            <a:ext cx="4187811" cy="27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261" y="4380823"/>
            <a:ext cx="399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33CC"/>
                </a:solidFill>
                <a:latin typeface="Arial Black" pitchFamily="34" charset="0"/>
              </a:rPr>
              <a:t>Водопад </a:t>
            </a:r>
            <a:r>
              <a:rPr lang="ru-RU" sz="2000" dirty="0" err="1" smtClean="0">
                <a:solidFill>
                  <a:srgbClr val="3333CC"/>
                </a:solidFill>
                <a:latin typeface="Arial Black" pitchFamily="34" charset="0"/>
              </a:rPr>
              <a:t>Анхель</a:t>
            </a:r>
            <a:r>
              <a:rPr lang="ru-RU" sz="2000" dirty="0" smtClean="0">
                <a:solidFill>
                  <a:srgbClr val="3333CC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3333CC"/>
                </a:solidFill>
                <a:latin typeface="Arial Black" pitchFamily="34" charset="0"/>
              </a:rPr>
              <a:t>на реке </a:t>
            </a:r>
            <a:r>
              <a:rPr lang="ru-RU" sz="1400" dirty="0" err="1" smtClean="0">
                <a:solidFill>
                  <a:srgbClr val="3333CC"/>
                </a:solidFill>
                <a:latin typeface="Arial Black" pitchFamily="34" charset="0"/>
              </a:rPr>
              <a:t>Чурун</a:t>
            </a:r>
            <a:r>
              <a:rPr lang="ru-RU" sz="1400" dirty="0" smtClean="0">
                <a:solidFill>
                  <a:srgbClr val="3333CC"/>
                </a:solidFill>
                <a:latin typeface="Arial Black" pitchFamily="34" charset="0"/>
              </a:rPr>
              <a:t> (979 м) в бассейне реки Ориноко (Южная Америка).</a:t>
            </a:r>
            <a:endParaRPr lang="ru-RU" sz="14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204" y="4099653"/>
            <a:ext cx="12458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http://imworld.ru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911" y="4099653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http://vodabereg.ru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58309" y="149416"/>
            <a:ext cx="862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CC"/>
                </a:solidFill>
                <a:latin typeface="Arial Black" pitchFamily="34" charset="0"/>
              </a:rPr>
              <a:t>Почему на горных реках возникают пороги и водопады? Назовите известные вам водопады.</a:t>
            </a:r>
            <a:endParaRPr lang="ru-RU" sz="28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464" y="5114850"/>
            <a:ext cx="8456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Водопады и пороги возникают в местах выхода на поверхность особо прочных пород или в местах разломов земной коры!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1967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2051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261" y="0"/>
            <a:ext cx="336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4. Пороги и водопады.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Задание. Проведите географические исследования.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По физической карте составьте описание одной из крупных рек России (смотри атлас, </a:t>
            </a:r>
            <a:r>
              <a:rPr lang="ru-RU" sz="2400" dirty="0" err="1" smtClean="0">
                <a:solidFill>
                  <a:srgbClr val="3333CC"/>
                </a:solidFill>
                <a:latin typeface="Arial Black" pitchFamily="34" charset="0"/>
              </a:rPr>
              <a:t>стр</a:t>
            </a:r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 10-11)</a:t>
            </a:r>
            <a:endParaRPr lang="ru-RU" sz="24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48478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Вопросы, которые можно использовать при описании реки: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Выберите реку (кроме Волги), найдите её исток, определите абсолютную высоту истока и его координаты.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Установите, в каком направлении и куда несёт свои воды река, где  и на какой высоте находится её устье.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Вычислите перепад высот, который преодолевает река на пути от истока до устья.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Назовите правые и левые притоки реки.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Установите, а какой равнине расположена основная часть бассейна реки и где проходят водоразделы с бассейнами соседних рек.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8052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Примеры рек: Обь, Енисей, Лена, Амур</a:t>
            </a:r>
            <a:endParaRPr lang="ru-RU" sz="24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7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Домашнее задание: Составьте кроссворд по теме «Реки»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3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333CC"/>
                </a:solidFill>
                <a:latin typeface="Arial Black" pitchFamily="34" charset="0"/>
              </a:rPr>
              <a:t>Урок по теме: «Реки». 6 класс</a:t>
            </a:r>
            <a:endParaRPr lang="ru-RU" sz="36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91" y="1038215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Цель урока: </a:t>
            </a:r>
            <a:r>
              <a:rPr lang="ru-RU" sz="2400" b="1" dirty="0" smtClean="0">
                <a:latin typeface="Arial Black" pitchFamily="34" charset="0"/>
              </a:rPr>
              <a:t>Познакомиться с </a:t>
            </a:r>
            <a:r>
              <a:rPr lang="ru-RU" sz="2400" b="1" dirty="0">
                <a:latin typeface="Arial Black" pitchFamily="34" charset="0"/>
              </a:rPr>
              <a:t>частями </a:t>
            </a:r>
            <a:r>
              <a:rPr lang="ru-RU" sz="2400" b="1" dirty="0" smtClean="0">
                <a:latin typeface="Arial Black" pitchFamily="34" charset="0"/>
              </a:rPr>
              <a:t>реки, </a:t>
            </a:r>
            <a:r>
              <a:rPr lang="ru-RU" sz="2400" b="1" dirty="0">
                <a:latin typeface="Arial Black" pitchFamily="34" charset="0"/>
              </a:rPr>
              <a:t>речной системой, речным бассейном, водоразделом</a:t>
            </a:r>
            <a:r>
              <a:rPr lang="ru-RU" sz="2400" dirty="0">
                <a:latin typeface="Arial Black" pitchFamily="34" charset="0"/>
              </a:rPr>
              <a:t>, питанием и режимом </a:t>
            </a:r>
            <a:r>
              <a:rPr lang="ru-RU" sz="2400" dirty="0" smtClean="0">
                <a:latin typeface="Arial Black" pitchFamily="34" charset="0"/>
              </a:rPr>
              <a:t>реки, отличительными особенностями рек. Провести географические исследования.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8568952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План урока: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Что </a:t>
            </a:r>
            <a:r>
              <a:rPr lang="ru-RU" sz="2400" b="1" dirty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такое река. Части реки</a:t>
            </a:r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2400" dirty="0">
              <a:solidFill>
                <a:srgbClr val="3333CC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Бассейн </a:t>
            </a:r>
            <a:r>
              <a:rPr lang="ru-RU" sz="2400" b="1" dirty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реки.</a:t>
            </a:r>
            <a:endParaRPr lang="ru-RU" sz="2400" dirty="0">
              <a:solidFill>
                <a:srgbClr val="3333CC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Реки </a:t>
            </a:r>
            <a:r>
              <a:rPr lang="ru-RU" sz="2400" b="1" dirty="0" smtClean="0">
                <a:solidFill>
                  <a:srgbClr val="3333CC"/>
                </a:solidFill>
                <a:latin typeface="Arial Black" pitchFamily="34" charset="0"/>
                <a:ea typeface="Calibri"/>
                <a:cs typeface="Times New Roman"/>
              </a:rPr>
              <a:t>по характеру течения.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4. Пороги и водопады.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5. Географическое исследование.</a:t>
            </a:r>
            <a:endParaRPr lang="ru-RU" sz="2400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77" y="126560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Определите географический объект, используя следующие координаты: 57</a:t>
            </a:r>
            <a:r>
              <a:rPr lang="ru-RU" sz="2800" dirty="0" smtClean="0">
                <a:latin typeface="Arial Black" pitchFamily="34" charset="0"/>
                <a:cs typeface="Calibri"/>
              </a:rPr>
              <a:t>⁰</a:t>
            </a:r>
            <a:r>
              <a:rPr lang="ru-RU" sz="2800" dirty="0" smtClean="0">
                <a:latin typeface="Arial Black" pitchFamily="34" charset="0"/>
              </a:rPr>
              <a:t>с.ш. 32</a:t>
            </a:r>
            <a:r>
              <a:rPr lang="ru-RU" sz="2800" dirty="0" smtClean="0">
                <a:latin typeface="Arial Black" pitchFamily="34" charset="0"/>
                <a:cs typeface="Calibri"/>
              </a:rPr>
              <a:t>⁰</a:t>
            </a:r>
            <a:r>
              <a:rPr lang="ru-RU" sz="2800" dirty="0" smtClean="0">
                <a:latin typeface="Arial Black" pitchFamily="34" charset="0"/>
              </a:rPr>
              <a:t>в.д.  (</a:t>
            </a:r>
            <a:r>
              <a:rPr lang="ru-RU" sz="2800" dirty="0" err="1" smtClean="0">
                <a:latin typeface="Arial Black" pitchFamily="34" charset="0"/>
              </a:rPr>
              <a:t>стр</a:t>
            </a:r>
            <a:r>
              <a:rPr lang="ru-RU" sz="2800" dirty="0" smtClean="0">
                <a:latin typeface="Arial Black" pitchFamily="34" charset="0"/>
              </a:rPr>
              <a:t> в атласе 10-11)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91" y="2503239"/>
            <a:ext cx="8623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Тверская область. Река Волга.</a:t>
            </a:r>
          </a:p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Место, где начинается река - </a:t>
            </a:r>
            <a:r>
              <a:rPr lang="ru-RU" sz="3200" i="1" u="sng" dirty="0" smtClean="0">
                <a:solidFill>
                  <a:srgbClr val="FF0000"/>
                </a:solidFill>
                <a:latin typeface="Arial Black" pitchFamily="34" charset="0"/>
              </a:rPr>
              <a:t>ИСТОК</a:t>
            </a:r>
            <a:endParaRPr lang="ru-RU" sz="32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Arial Black" pitchFamily="34" charset="0"/>
              </a:rPr>
              <a:t>Исток Волги находится в Тверской области, в деревне </a:t>
            </a:r>
            <a:r>
              <a:rPr lang="ru-RU" sz="2000" dirty="0" err="1">
                <a:solidFill>
                  <a:srgbClr val="0000CC"/>
                </a:solidFill>
                <a:latin typeface="Arial Black" pitchFamily="34" charset="0"/>
              </a:rPr>
              <a:t>Волговерховье</a:t>
            </a:r>
            <a:r>
              <a:rPr lang="ru-RU" sz="20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 Black" pitchFamily="34" charset="0"/>
              </a:rPr>
              <a:t>Осташковского</a:t>
            </a:r>
            <a:r>
              <a:rPr lang="ru-RU" sz="2000" dirty="0">
                <a:solidFill>
                  <a:srgbClr val="0000CC"/>
                </a:solidFill>
                <a:latin typeface="Arial Black" pitchFamily="34" charset="0"/>
              </a:rPr>
              <a:t> района. Самая большая река Европы берёт начало из небольшого болота в виде маленького ручейка. На месте истока Волги стоит часовня</a:t>
            </a:r>
            <a:r>
              <a:rPr lang="ru-RU" dirty="0">
                <a:solidFill>
                  <a:srgbClr val="0000CC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522565"/>
            <a:ext cx="3662728" cy="31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426" y="116632"/>
            <a:ext cx="8542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Arial Black" pitchFamily="34" charset="0"/>
              </a:rPr>
              <a:t>Что такое река. Части реки. </a:t>
            </a:r>
          </a:p>
          <a:p>
            <a:r>
              <a:rPr lang="ru-RU" sz="2800" i="1" u="sng" dirty="0" smtClean="0">
                <a:solidFill>
                  <a:srgbClr val="FF0000"/>
                </a:solidFill>
                <a:latin typeface="Arial Black" pitchFamily="34" charset="0"/>
              </a:rPr>
              <a:t>Река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 – это водный поток, текущий в выработанном им углублении – </a:t>
            </a:r>
            <a:r>
              <a:rPr lang="ru-RU" sz="2800" i="1" u="sng" dirty="0" smtClean="0">
                <a:solidFill>
                  <a:srgbClr val="FF0000"/>
                </a:solidFill>
                <a:latin typeface="Arial Black" pitchFamily="34" charset="0"/>
              </a:rPr>
              <a:t>русле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9" y="915304"/>
            <a:ext cx="4027918" cy="26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66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Истоки рек</a:t>
            </a:r>
            <a:endParaRPr lang="ru-RU" sz="28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99" y="942655"/>
            <a:ext cx="4287480" cy="26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98" y="4000249"/>
            <a:ext cx="4287481" cy="260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5250" y="622279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http://old.planetadorog.ru</a:t>
            </a:r>
            <a:endParaRPr lang="ru-RU" sz="11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7" y="3994376"/>
            <a:ext cx="3990330" cy="256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374" y="6297998"/>
            <a:ext cx="16786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http://nature.baikal.ru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728" y="3337827"/>
            <a:ext cx="1778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http://www.torakid.com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7279" y="3323628"/>
            <a:ext cx="12218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ru.wikipedia.org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11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53" y="33265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Определите географический объект, используя следующие координаты: </a:t>
            </a:r>
            <a:r>
              <a:rPr lang="ru-RU" sz="2800" dirty="0" smtClean="0">
                <a:latin typeface="Arial Black" pitchFamily="34" charset="0"/>
              </a:rPr>
              <a:t>46</a:t>
            </a:r>
            <a:r>
              <a:rPr lang="ru-RU" sz="2800" dirty="0" smtClean="0">
                <a:latin typeface="Arial Black" pitchFamily="34" charset="0"/>
                <a:cs typeface="Calibri"/>
              </a:rPr>
              <a:t>⁰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с.ш</a:t>
            </a:r>
            <a:r>
              <a:rPr lang="ru-RU" sz="2800" dirty="0" smtClean="0">
                <a:latin typeface="Arial Black" pitchFamily="34" charset="0"/>
              </a:rPr>
              <a:t>. 48</a:t>
            </a:r>
            <a:r>
              <a:rPr lang="ru-RU" sz="2800" dirty="0" smtClean="0">
                <a:latin typeface="Arial Black" pitchFamily="34" charset="0"/>
                <a:cs typeface="Calibri"/>
              </a:rPr>
              <a:t>⁰ </a:t>
            </a:r>
            <a:r>
              <a:rPr lang="ru-RU" sz="2800" dirty="0" err="1" smtClean="0">
                <a:latin typeface="Arial Black" pitchFamily="34" charset="0"/>
                <a:cs typeface="Calibri"/>
              </a:rPr>
              <a:t>в.д</a:t>
            </a:r>
            <a:r>
              <a:rPr lang="ru-RU" sz="2800" dirty="0" smtClean="0">
                <a:latin typeface="Arial Black" pitchFamily="34" charset="0"/>
                <a:cs typeface="Calibri"/>
              </a:rPr>
              <a:t>. (</a:t>
            </a:r>
            <a:r>
              <a:rPr lang="ru-RU" sz="2800" dirty="0" err="1" smtClean="0">
                <a:latin typeface="Arial Black" pitchFamily="34" charset="0"/>
                <a:cs typeface="Calibri"/>
              </a:rPr>
              <a:t>стр</a:t>
            </a:r>
            <a:r>
              <a:rPr lang="ru-RU" sz="2800" dirty="0" smtClean="0">
                <a:latin typeface="Arial Black" pitchFamily="34" charset="0"/>
                <a:cs typeface="Calibri"/>
              </a:rPr>
              <a:t> в атласе 10-11).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953" y="1717651"/>
            <a:ext cx="790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Астраханская область. Река Волга.</a:t>
            </a:r>
          </a:p>
          <a:p>
            <a:r>
              <a:rPr lang="ru-RU" sz="3600" i="1" u="sng" dirty="0" smtClean="0">
                <a:solidFill>
                  <a:srgbClr val="FF0000"/>
                </a:solidFill>
                <a:latin typeface="Arial Black" pitchFamily="34" charset="0"/>
              </a:rPr>
              <a:t>Место, куда впадает река – УСТЬЕ.</a:t>
            </a:r>
            <a:endParaRPr lang="ru-RU" sz="36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953" y="4025975"/>
            <a:ext cx="3329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CC"/>
                </a:solidFill>
                <a:latin typeface="Arial Black" pitchFamily="34" charset="0"/>
              </a:rPr>
              <a:t>Устье реки Волга – Каспийское море.</a:t>
            </a:r>
            <a:endParaRPr lang="ru-RU" sz="2800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4753"/>
            <a:ext cx="3781730" cy="28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742" y="58418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Определите по карте (</a:t>
            </a:r>
            <a:r>
              <a:rPr lang="ru-RU" dirty="0" err="1">
                <a:latin typeface="Arial Black" pitchFamily="34" charset="0"/>
              </a:rPr>
              <a:t>стр</a:t>
            </a:r>
            <a:r>
              <a:rPr lang="ru-RU" dirty="0">
                <a:latin typeface="Arial Black" pitchFamily="34" charset="0"/>
              </a:rPr>
              <a:t> 10-11) истоки (1 вариант) и устья (2 вариант) рек: Обь, Енисей, Лена.</a:t>
            </a:r>
          </a:p>
        </p:txBody>
      </p:sp>
    </p:spTree>
    <p:extLst>
      <p:ext uri="{BB962C8B-B14F-4D97-AF65-F5344CB8AC3E}">
        <p14:creationId xmlns:p14="http://schemas.microsoft.com/office/powerpoint/2010/main" val="38228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72" y="900147"/>
            <a:ext cx="4424334" cy="331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618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Назовите исток и устье реки Невы.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21839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(Знакомое местечко?)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460" y="4590976"/>
            <a:ext cx="4647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Река Нева впадает в Финский залив Балтийского моря!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4" y="900147"/>
            <a:ext cx="4293986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542" y="350651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CC"/>
                </a:solidFill>
                <a:latin typeface="Arial Black" pitchFamily="34" charset="0"/>
              </a:rPr>
              <a:t>(Знакомый остров?)</a:t>
            </a:r>
            <a:endParaRPr lang="ru-RU" dirty="0">
              <a:solidFill>
                <a:srgbClr val="3333CC"/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77885" y="559405"/>
            <a:ext cx="360040" cy="32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968044" y="559406"/>
            <a:ext cx="180020" cy="32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3401" y="3915053"/>
            <a:ext cx="43463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Река Нева в Санкт-Петербурге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, вытекая двумя рукавами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из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бухты Петрокрепость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Ладожского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озера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, огибает небольшой остров Орешек (Ореховый) с Шлиссельбургской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крепостью!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04" y="6254155"/>
            <a:ext cx="866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CC"/>
                </a:solidFill>
                <a:latin typeface="Arial Black" pitchFamily="34" charset="0"/>
              </a:rPr>
              <a:t>Запомните! Реки показывают от истока к устью!</a:t>
            </a:r>
            <a:endParaRPr lang="ru-RU" sz="2400" u="sng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525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2. Бассейн реки.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Задание: Построить картосхему реки Волги, используя атлас </a:t>
            </a:r>
            <a:r>
              <a:rPr lang="ru-RU" sz="2400" dirty="0" err="1" smtClean="0">
                <a:solidFill>
                  <a:srgbClr val="3333CC"/>
                </a:solidFill>
                <a:latin typeface="Arial Black" pitchFamily="34" charset="0"/>
              </a:rPr>
              <a:t>стр</a:t>
            </a:r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 10-11, учебник </a:t>
            </a:r>
            <a:r>
              <a:rPr lang="ru-RU" sz="2400" dirty="0" err="1" smtClean="0">
                <a:solidFill>
                  <a:srgbClr val="3333CC"/>
                </a:solidFill>
                <a:latin typeface="Arial Black" pitchFamily="34" charset="0"/>
              </a:rPr>
              <a:t>стр</a:t>
            </a:r>
            <a:r>
              <a:rPr lang="ru-RU" sz="2400" dirty="0" smtClean="0">
                <a:solidFill>
                  <a:srgbClr val="3333CC"/>
                </a:solidFill>
                <a:latin typeface="Arial Black" pitchFamily="34" charset="0"/>
              </a:rPr>
              <a:t> 88-89 рис 5.9. и раздаточный материал, подписать все части реки, названия реки и её притоков.</a:t>
            </a:r>
            <a:endParaRPr lang="ru-RU" sz="2400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3076" name="Picture 4" descr="C:\Users\Кабинет географии\Documents\6 класс\гидросфера реки\река 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836"/>
            <a:ext cx="6696744" cy="48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5616" y="153646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32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5876" y="56612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1569" y="40182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1740" y="30689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9768" y="22048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960" y="4541484"/>
            <a:ext cx="39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5414" y="19432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887044" y="2352075"/>
            <a:ext cx="360040" cy="376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2280" y="1628800"/>
            <a:ext cx="2051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 – Исток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 – ?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3 - ?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4 - ?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5 - ?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6 - ?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7 - 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Словарик терминов.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Река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 – водный поток, текущий в выработанном им углублении –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русле</a:t>
            </a:r>
            <a:r>
              <a:rPr lang="ru-RU" sz="2800" dirty="0" smtClean="0">
                <a:solidFill>
                  <a:srgbClr val="3333CC"/>
                </a:solidFill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Исток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 – начало реки.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Устье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 – это место, куда река впадает.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Приток (правый, левый)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 – это река, впадающая в другую реку.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Речная система 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– это главная река со всеми притоками.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Бассейн реки 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– территория, с которой в реку стекают поверхностные и подземные воды.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Водораздел</a:t>
            </a:r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 – граница между двумя соседними бассейнами рек.</a:t>
            </a:r>
          </a:p>
          <a:p>
            <a:endParaRPr lang="ru-RU" sz="28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28592" cy="303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066" y="3079757"/>
            <a:ext cx="1980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http://www.waterguide.ru/</a:t>
            </a:r>
            <a:endParaRPr lang="ru-RU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0" y="3330755"/>
            <a:ext cx="5304184" cy="29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16632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Arial Black" pitchFamily="34" charset="0"/>
              </a:rPr>
              <a:t>Найди отличия!</a:t>
            </a:r>
            <a:endParaRPr lang="ru-RU" sz="28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4928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Arial Black" pitchFamily="34" charset="0"/>
              </a:rPr>
              <a:t>1</a:t>
            </a:r>
            <a:endParaRPr lang="ru-RU" sz="2800" u="sng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58924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Arial Black" pitchFamily="34" charset="0"/>
              </a:rPr>
              <a:t>2</a:t>
            </a:r>
            <a:endParaRPr lang="ru-RU" sz="3200" u="sng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527" y="2442963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> равнинной реки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разница между высотой истока и устья небольшая. Реки широкие, извилистые.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833012"/>
            <a:ext cx="32616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3. Реки по характеру течения: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- </a:t>
            </a:r>
            <a:r>
              <a:rPr lang="ru-RU" sz="2000" dirty="0">
                <a:solidFill>
                  <a:srgbClr val="0000CC"/>
                </a:solidFill>
                <a:latin typeface="Arial Black" pitchFamily="34" charset="0"/>
              </a:rPr>
              <a:t>равнинные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- горные</a:t>
            </a:r>
          </a:p>
          <a:p>
            <a:r>
              <a:rPr lang="ru-RU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6855" y="4927520"/>
            <a:ext cx="2725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>Горные реки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текут в горах, где велики перепады высот.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672</TotalTime>
  <Words>706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географии</dc:creator>
  <cp:lastModifiedBy>Кабинет географии</cp:lastModifiedBy>
  <cp:revision>38</cp:revision>
  <dcterms:created xsi:type="dcterms:W3CDTF">2017-06-19T07:21:41Z</dcterms:created>
  <dcterms:modified xsi:type="dcterms:W3CDTF">2017-12-27T12:41:43Z</dcterms:modified>
</cp:coreProperties>
</file>