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3" r:id="rId5"/>
    <p:sldId id="297" r:id="rId6"/>
    <p:sldId id="299" r:id="rId7"/>
    <p:sldId id="265" r:id="rId8"/>
    <p:sldId id="267" r:id="rId9"/>
    <p:sldId id="269" r:id="rId10"/>
    <p:sldId id="271" r:id="rId11"/>
    <p:sldId id="273" r:id="rId12"/>
    <p:sldId id="277" r:id="rId13"/>
    <p:sldId id="275" r:id="rId14"/>
    <p:sldId id="279" r:id="rId15"/>
    <p:sldId id="285" r:id="rId16"/>
    <p:sldId id="292" r:id="rId17"/>
    <p:sldId id="293" r:id="rId18"/>
    <p:sldId id="295" r:id="rId19"/>
    <p:sldId id="290" r:id="rId20"/>
    <p:sldId id="286" r:id="rId21"/>
    <p:sldId id="309" r:id="rId22"/>
    <p:sldId id="281" r:id="rId23"/>
    <p:sldId id="284" r:id="rId24"/>
    <p:sldId id="304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DB9"/>
    <a:srgbClr val="F7F5B5"/>
    <a:srgbClr val="F0ED77"/>
    <a:srgbClr val="A23033"/>
    <a:srgbClr val="D67852"/>
    <a:srgbClr val="FC9E8E"/>
    <a:srgbClr val="E8C0BE"/>
    <a:srgbClr val="F8D2CC"/>
    <a:srgbClr val="FEF1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32F1A-801F-4FD4-9D86-DD39E802A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4991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720FC-C67A-4B81-8984-8D37F5F36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673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rgbClr val="F7F5B5"/>
            </a:gs>
            <a:gs pos="30000">
              <a:srgbClr val="F0ED77"/>
            </a:gs>
            <a:gs pos="86000">
              <a:srgbClr val="F8D2CC"/>
            </a:gs>
            <a:gs pos="0">
              <a:srgbClr val="FFFF00"/>
            </a:gs>
            <a:gs pos="10000">
              <a:srgbClr val="F8FDB9"/>
            </a:gs>
            <a:gs pos="0">
              <a:srgbClr val="A2303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712968" cy="417646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Математика, 2 класс</a:t>
            </a:r>
            <a:r>
              <a:rPr lang="ru-RU" sz="2000" dirty="0" smtClean="0">
                <a:latin typeface="Bookman Old Style" panose="02050604050505020204" pitchFamily="18" charset="0"/>
              </a:rPr>
              <a:t/>
            </a:r>
            <a:br>
              <a:rPr lang="ru-RU" sz="2000" dirty="0" smtClean="0">
                <a:latin typeface="Bookman Old Style" panose="02050604050505020204" pitchFamily="18" charset="0"/>
              </a:rPr>
            </a:br>
            <a:r>
              <a:rPr lang="ru-RU" sz="2000" dirty="0">
                <a:latin typeface="Bookman Old Style" panose="02050604050505020204" pitchFamily="18" charset="0"/>
              </a:rPr>
              <a:t/>
            </a:r>
            <a:br>
              <a:rPr lang="ru-RU" sz="2000" dirty="0">
                <a:latin typeface="Bookman Old Style" panose="02050604050505020204" pitchFamily="18" charset="0"/>
              </a:rPr>
            </a:br>
            <a:r>
              <a:rPr lang="ru-RU" sz="2000" dirty="0" smtClean="0">
                <a:latin typeface="Bookman Old Style" panose="02050604050505020204" pitchFamily="18" charset="0"/>
              </a:rPr>
              <a:t/>
            </a:r>
            <a:br>
              <a:rPr lang="ru-RU" sz="2000" dirty="0" smtClean="0">
                <a:latin typeface="Bookman Old Style" panose="02050604050505020204" pitchFamily="18" charset="0"/>
              </a:rPr>
            </a:br>
            <a:r>
              <a:rPr lang="ru-RU" altLang="ru-RU" sz="9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У</a:t>
            </a:r>
            <a:r>
              <a:rPr lang="ru-RU" altLang="ru-RU" sz="9600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  <a:t>с</a:t>
            </a:r>
            <a:r>
              <a:rPr lang="ru-RU" altLang="ru-RU" sz="9600" b="1" dirty="0" smtClean="0">
                <a:solidFill>
                  <a:srgbClr val="92D050"/>
                </a:solidFill>
                <a:latin typeface="Bookman Old Style" panose="02050604050505020204" pitchFamily="18" charset="0"/>
              </a:rPr>
              <a:t>т</a:t>
            </a:r>
            <a:r>
              <a:rPr lang="ru-RU" altLang="ru-RU" sz="9600" b="1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н</a:t>
            </a:r>
            <a:r>
              <a:rPr lang="ru-RU" altLang="ru-RU" sz="9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ы</a:t>
            </a:r>
            <a:r>
              <a:rPr lang="ru-RU" altLang="ru-RU" sz="9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й</a:t>
            </a:r>
            <a:r>
              <a:rPr lang="ru-RU" altLang="ru-RU" sz="9600" b="1" dirty="0" smtClean="0">
                <a:latin typeface="Bookman Old Style" panose="02050604050505020204" pitchFamily="18" charset="0"/>
              </a:rPr>
              <a:t>   </a:t>
            </a:r>
            <a:r>
              <a:rPr lang="ru-RU" altLang="ru-RU" sz="9600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  <a:t>с</a:t>
            </a:r>
            <a:r>
              <a:rPr lang="ru-RU" altLang="ru-RU" sz="9600" b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ч</a:t>
            </a:r>
            <a:r>
              <a:rPr lang="ru-RU" altLang="ru-RU" sz="9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ё</a:t>
            </a:r>
            <a:r>
              <a:rPr lang="ru-RU" altLang="ru-RU" sz="96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т</a:t>
            </a:r>
            <a:r>
              <a:rPr lang="ru-RU" altLang="ru-RU" sz="2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/>
            </a:r>
            <a:br>
              <a:rPr lang="ru-RU" altLang="ru-RU" sz="2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r>
              <a:rPr lang="ru-RU" altLang="ru-RU" sz="2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Материал для проведения устного счета</a:t>
            </a:r>
            <a:br>
              <a:rPr lang="ru-RU" altLang="ru-RU" sz="2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r>
              <a:rPr lang="ru-RU" altLang="ru-RU" sz="2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при изучении темы </a:t>
            </a:r>
            <a:br>
              <a:rPr lang="ru-RU" altLang="ru-RU" sz="2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r>
              <a:rPr lang="ru-RU" altLang="ru-RU" sz="2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«Сложение и вычитание в пределах 100»</a:t>
            </a:r>
            <a:endParaRPr lang="ru-RU" sz="2200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7416824" cy="216024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Работу выполнила</a:t>
            </a:r>
          </a:p>
          <a:p>
            <a:pPr algn="r"/>
            <a:r>
              <a:rPr lang="ru-RU" sz="2000" dirty="0" err="1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Сахабиева</a:t>
            </a:r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Гузель </a:t>
            </a:r>
            <a:r>
              <a:rPr lang="ru-RU" sz="2000" dirty="0" err="1" smtClean="0">
                <a:solidFill>
                  <a:srgbClr val="7030A0"/>
                </a:solidFill>
                <a:latin typeface="Bookman Old Style" panose="02050604050505020204" pitchFamily="18" charset="0"/>
              </a:rPr>
              <a:t>Мингалимовна</a:t>
            </a:r>
            <a:endParaRPr lang="ru-RU" sz="2000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2000" dirty="0">
                <a:solidFill>
                  <a:srgbClr val="7030A0"/>
                </a:solidFill>
                <a:latin typeface="Bookman Old Style" panose="02050604050505020204" pitchFamily="18" charset="0"/>
              </a:rPr>
              <a:t>у</a:t>
            </a:r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читель </a:t>
            </a:r>
            <a:r>
              <a:rPr lang="ru-RU" sz="2000" dirty="0" err="1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нач.классов</a:t>
            </a:r>
            <a:endParaRPr lang="ru-RU" sz="2000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МБОУ «СОШ №114»</a:t>
            </a:r>
          </a:p>
          <a:p>
            <a:pPr algn="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Приволжского района г. Казани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96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i="1" smtClean="0">
                <a:solidFill>
                  <a:srgbClr val="0033CC"/>
                </a:solidFill>
              </a:rPr>
              <a:t>Заполните  таблицу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458200" cy="50593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28600" y="1981200"/>
            <a:ext cx="28194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Уменьшаемое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28600" y="2895600"/>
            <a:ext cx="28194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Вычитаемое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28600" y="3810000"/>
            <a:ext cx="28194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Значение</a:t>
            </a:r>
          </a:p>
          <a:p>
            <a:pPr algn="ctr" eaLnBrk="1" hangingPunct="1"/>
            <a:r>
              <a:rPr lang="ru-RU" altLang="ru-RU" sz="2800" b="1"/>
              <a:t> разности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048000" y="1981200"/>
            <a:ext cx="762000" cy="914400"/>
          </a:xfrm>
          <a:prstGeom prst="rect">
            <a:avLst/>
          </a:prstGeom>
          <a:solidFill>
            <a:srgbClr val="F9F98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048000" y="2895600"/>
            <a:ext cx="762000" cy="914400"/>
          </a:xfrm>
          <a:prstGeom prst="rect">
            <a:avLst/>
          </a:prstGeom>
          <a:solidFill>
            <a:srgbClr val="F9F98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9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048000" y="3810000"/>
            <a:ext cx="762000" cy="914400"/>
          </a:xfrm>
          <a:prstGeom prst="rect">
            <a:avLst/>
          </a:prstGeom>
          <a:solidFill>
            <a:srgbClr val="F9F98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68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810000" y="1981200"/>
            <a:ext cx="762000" cy="914400"/>
          </a:xfrm>
          <a:prstGeom prst="rect">
            <a:avLst/>
          </a:prstGeom>
          <a:solidFill>
            <a:srgbClr val="C2FE8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23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810000" y="2895600"/>
            <a:ext cx="762000" cy="914400"/>
          </a:xfrm>
          <a:prstGeom prst="rect">
            <a:avLst/>
          </a:prstGeom>
          <a:solidFill>
            <a:srgbClr val="C2FE8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3810000" y="3810000"/>
            <a:ext cx="762000" cy="914400"/>
          </a:xfrm>
          <a:prstGeom prst="rect">
            <a:avLst/>
          </a:prstGeom>
          <a:solidFill>
            <a:srgbClr val="C2FE8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5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4572000" y="3810000"/>
            <a:ext cx="762000" cy="914400"/>
          </a:xfrm>
          <a:prstGeom prst="rect">
            <a:avLst/>
          </a:prstGeom>
          <a:solidFill>
            <a:srgbClr val="DAB5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3600" b="1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4572000" y="2895600"/>
            <a:ext cx="762000" cy="914400"/>
          </a:xfrm>
          <a:prstGeom prst="rect">
            <a:avLst/>
          </a:prstGeom>
          <a:solidFill>
            <a:srgbClr val="DAB5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7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4572000" y="1981200"/>
            <a:ext cx="762000" cy="914400"/>
          </a:xfrm>
          <a:prstGeom prst="rect">
            <a:avLst/>
          </a:prstGeom>
          <a:solidFill>
            <a:srgbClr val="DAB5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35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5334000" y="3810000"/>
            <a:ext cx="762000" cy="914400"/>
          </a:xfrm>
          <a:prstGeom prst="rect">
            <a:avLst/>
          </a:prstGeom>
          <a:solidFill>
            <a:srgbClr val="96C0E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28</a:t>
            </a: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5334000" y="2895600"/>
            <a:ext cx="762000" cy="914400"/>
          </a:xfrm>
          <a:prstGeom prst="rect">
            <a:avLst/>
          </a:prstGeom>
          <a:solidFill>
            <a:srgbClr val="96C0E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9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5334000" y="1981200"/>
            <a:ext cx="762000" cy="914400"/>
          </a:xfrm>
          <a:prstGeom prst="rect">
            <a:avLst/>
          </a:prstGeom>
          <a:solidFill>
            <a:srgbClr val="96C0E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7620000" y="1981200"/>
            <a:ext cx="762000" cy="914400"/>
          </a:xfrm>
          <a:prstGeom prst="rect">
            <a:avLst/>
          </a:prstGeom>
          <a:solidFill>
            <a:srgbClr val="EDD2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53</a:t>
            </a: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6858000" y="1981200"/>
            <a:ext cx="762000" cy="914400"/>
          </a:xfrm>
          <a:prstGeom prst="rect">
            <a:avLst/>
          </a:prstGeom>
          <a:solidFill>
            <a:srgbClr val="71F1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6096000" y="1981200"/>
            <a:ext cx="762000" cy="914400"/>
          </a:xfrm>
          <a:prstGeom prst="rect">
            <a:avLst/>
          </a:prstGeom>
          <a:solidFill>
            <a:srgbClr val="FCBCE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46</a:t>
            </a: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7620000" y="2895600"/>
            <a:ext cx="762000" cy="914400"/>
          </a:xfrm>
          <a:prstGeom prst="rect">
            <a:avLst/>
          </a:prstGeom>
          <a:solidFill>
            <a:srgbClr val="EDD2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6</a:t>
            </a:r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6858000" y="2895600"/>
            <a:ext cx="762000" cy="914400"/>
          </a:xfrm>
          <a:prstGeom prst="rect">
            <a:avLst/>
          </a:prstGeom>
          <a:solidFill>
            <a:srgbClr val="71F1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8</a:t>
            </a:r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6096000" y="2895600"/>
            <a:ext cx="762000" cy="914400"/>
          </a:xfrm>
          <a:prstGeom prst="rect">
            <a:avLst/>
          </a:prstGeom>
          <a:solidFill>
            <a:srgbClr val="FCBCE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7543800" y="3810000"/>
            <a:ext cx="838200" cy="914400"/>
          </a:xfrm>
          <a:prstGeom prst="rect">
            <a:avLst/>
          </a:prstGeom>
          <a:solidFill>
            <a:srgbClr val="EDD2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6858000" y="3810000"/>
            <a:ext cx="762000" cy="914400"/>
          </a:xfrm>
          <a:prstGeom prst="rect">
            <a:avLst/>
          </a:prstGeom>
          <a:solidFill>
            <a:srgbClr val="71F1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27</a:t>
            </a: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6096000" y="3810000"/>
            <a:ext cx="762000" cy="914400"/>
          </a:xfrm>
          <a:prstGeom prst="rect">
            <a:avLst/>
          </a:prstGeom>
          <a:solidFill>
            <a:srgbClr val="FCBCE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7</a:t>
            </a:r>
          </a:p>
        </p:txBody>
      </p:sp>
      <p:sp>
        <p:nvSpPr>
          <p:cNvPr id="10268" name="Rectangle 28"/>
          <p:cNvSpPr>
            <a:spLocks noChangeArrowheads="1"/>
          </p:cNvSpPr>
          <p:nvPr/>
        </p:nvSpPr>
        <p:spPr bwMode="auto">
          <a:xfrm>
            <a:off x="29718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35</a:t>
            </a:r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38862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39</a:t>
            </a:r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48768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18</a:t>
            </a:r>
          </a:p>
        </p:txBody>
      </p: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11430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47</a:t>
            </a:r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67818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37</a:t>
            </a: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58674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28</a:t>
            </a:r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20574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77</a:t>
            </a:r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>
            <a:off x="76962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51701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10833 -0.466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0962E-6 L -0.11667 -0.333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16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14166 -0.199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15833 -0.466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24166 -0.333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-16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425 -0.466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70833 -0.199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8" grpId="0" animBg="1"/>
      <p:bldP spid="10269" grpId="0" animBg="1"/>
      <p:bldP spid="10270" grpId="0" animBg="1"/>
      <p:bldP spid="10271" grpId="0" animBg="1"/>
      <p:bldP spid="10272" grpId="0" animBg="1"/>
      <p:bldP spid="10273" grpId="0" animBg="1"/>
      <p:bldP spid="102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53400" cy="334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i="1" smtClean="0">
                <a:solidFill>
                  <a:srgbClr val="FF7C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ОТГАДАЙТЕ  ЗАГАДКУ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85800"/>
            <a:ext cx="9144000" cy="6172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600" b="1" i="1" smtClean="0">
                <a:solidFill>
                  <a:schemeClr val="accent2"/>
                </a:solidFill>
              </a:rPr>
              <a:t>Чики-чики-чикалочки,</a:t>
            </a:r>
          </a:p>
          <a:p>
            <a:pPr eaLnBrk="1" hangingPunct="1">
              <a:buFontTx/>
              <a:buNone/>
            </a:pPr>
            <a:r>
              <a:rPr lang="ru-RU" altLang="ru-RU" sz="2600" b="1" i="1" smtClean="0">
                <a:solidFill>
                  <a:schemeClr val="accent2"/>
                </a:solidFill>
              </a:rPr>
              <a:t>Едет медведь на палочке,</a:t>
            </a:r>
          </a:p>
          <a:p>
            <a:pPr eaLnBrk="1" hangingPunct="1">
              <a:buFontTx/>
              <a:buNone/>
            </a:pPr>
            <a:r>
              <a:rPr lang="ru-RU" altLang="ru-RU" sz="2600" b="1" i="1" smtClean="0">
                <a:solidFill>
                  <a:schemeClr val="accent2"/>
                </a:solidFill>
              </a:rPr>
              <a:t>Белка на тележке щёлкает орешки.</a:t>
            </a:r>
          </a:p>
          <a:p>
            <a:pPr eaLnBrk="1" hangingPunct="1">
              <a:buFontTx/>
              <a:buNone/>
            </a:pPr>
            <a:r>
              <a:rPr lang="ru-RU" altLang="ru-RU" sz="2600" b="1" i="1" smtClean="0">
                <a:solidFill>
                  <a:schemeClr val="accent2"/>
                </a:solidFill>
              </a:rPr>
              <a:t>К кому  они  в  гости  спешат. </a:t>
            </a:r>
          </a:p>
          <a:p>
            <a:pPr algn="ctr" eaLnBrk="1" hangingPunct="1">
              <a:buFontTx/>
              <a:buNone/>
            </a:pPr>
            <a:r>
              <a:rPr lang="ru-RU" altLang="ru-RU" sz="2800" b="1" i="1" smtClean="0">
                <a:solidFill>
                  <a:schemeClr val="accent2"/>
                </a:solidFill>
              </a:rPr>
              <a:t>                                        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28600" y="27432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62-3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676400" y="2743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59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28600" y="33528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75-40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362200" y="27432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101-4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495800" y="27432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44-5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362200" y="33528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63-8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4495800" y="33528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102 -7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676400" y="33528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35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810000" y="33528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55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3810000" y="2743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97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5943600" y="33528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95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5943600" y="2743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39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8077200" y="2743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37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6629400" y="2743200"/>
            <a:ext cx="1371600" cy="5334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46-9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7772400" y="4343400"/>
            <a:ext cx="533400" cy="5334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7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7162800" y="4343400"/>
            <a:ext cx="533400" cy="5334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i="1"/>
              <a:t>5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553200" y="43434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8382000" y="4343400"/>
            <a:ext cx="533400" cy="5334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9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7162800" y="49530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Л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553200" y="4953000"/>
            <a:ext cx="533400" cy="5334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30</a:t>
            </a:r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7772400" y="49530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Е</a:t>
            </a: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8382000" y="49530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И</a:t>
            </a:r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6553200" y="6172200"/>
            <a:ext cx="533400" cy="5334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90</a:t>
            </a: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7162800" y="55626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С</a:t>
            </a:r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М</a:t>
            </a: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553200" y="5562600"/>
            <a:ext cx="533400" cy="5334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50</a:t>
            </a: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7772400" y="6172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И</a:t>
            </a: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7162800" y="61722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Ц</a:t>
            </a:r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auto">
          <a:xfrm>
            <a:off x="8382000" y="55626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К</a:t>
            </a:r>
          </a:p>
        </p:txBody>
      </p:sp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7772400" y="5562600"/>
            <a:ext cx="533400" cy="533400"/>
          </a:xfrm>
          <a:prstGeom prst="rect">
            <a:avLst/>
          </a:prstGeom>
          <a:solidFill>
            <a:srgbClr val="FDE7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Ю</a:t>
            </a:r>
          </a:p>
        </p:txBody>
      </p:sp>
      <p:sp>
        <p:nvSpPr>
          <p:cNvPr id="11299" name="Rectangle 35"/>
          <p:cNvSpPr>
            <a:spLocks noChangeArrowheads="1"/>
          </p:cNvSpPr>
          <p:nvPr/>
        </p:nvSpPr>
        <p:spPr bwMode="auto">
          <a:xfrm>
            <a:off x="228600" y="4114800"/>
            <a:ext cx="56388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400" b="1" i="1">
                <a:solidFill>
                  <a:schemeClr val="accent2"/>
                </a:solidFill>
              </a:rPr>
              <a:t>Ответ каждого примера  замените суммой  разрядных  слагаемых и найдите  в  таблице  букву.</a:t>
            </a:r>
          </a:p>
        </p:txBody>
      </p:sp>
      <p:pic>
        <p:nvPicPr>
          <p:cNvPr id="5155" name="Picture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2860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295400"/>
            <a:ext cx="142875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04" name="Picture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5257800"/>
            <a:ext cx="14192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3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 nodeType="clickPar">
                      <p:stCondLst>
                        <p:cond delay="indefinite"/>
                      </p:stCondLst>
                      <p:childTnLst>
                        <p:par>
                          <p:cTn id="3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 nodeType="clickPar">
                      <p:stCondLst>
                        <p:cond delay="indefinite"/>
                      </p:stCondLst>
                      <p:childTnLst>
                        <p:par>
                          <p:cTn id="3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103E-6 L -0.8875 0.06106 " pathEditMode="relative" rAng="0" ptsTypes="AA">
                                      <p:cBhvr>
                                        <p:cTn id="321" dur="20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75" y="30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 nodeType="clickPar">
                      <p:stCondLst>
                        <p:cond delay="indefinite"/>
                      </p:stCondLst>
                      <p:childTnLst>
                        <p:par>
                          <p:cTn id="3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947E-6 L -0.64583 0.14986 " pathEditMode="relative" rAng="0" ptsTypes="AA">
                                      <p:cBhvr>
                                        <p:cTn id="325" dur="2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2" y="74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 nodeType="clickPar">
                      <p:stCondLst>
                        <p:cond delay="indefinite"/>
                      </p:stCondLst>
                      <p:childTnLst>
                        <p:par>
                          <p:cTn id="3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947E-6 L -0.70416 0.14986 " pathEditMode="relative" rAng="0" ptsTypes="AA">
                                      <p:cBhvr>
                                        <p:cTn id="329" dur="20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8" y="74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 nodeType="clickPar">
                      <p:stCondLst>
                        <p:cond delay="indefinite"/>
                      </p:stCondLst>
                      <p:childTnLst>
                        <p:par>
                          <p:cTn id="3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69103E-6 L -0.50417 0.06106 " pathEditMode="relative" rAng="0" ptsTypes="AA">
                                      <p:cBhvr>
                                        <p:cTn id="333" dur="2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30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 nodeType="clickPar">
                      <p:stCondLst>
                        <p:cond delay="indefinite"/>
                      </p:stCondLst>
                      <p:childTnLst>
                        <p:par>
                          <p:cTn id="3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6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51526E-7 L -0.49584 -0.02775 " pathEditMode="relative" rAng="0" ptsTypes="AA">
                                      <p:cBhvr>
                                        <p:cTn id="337" dur="2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92" y="-1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 nodeType="clickPar">
                      <p:stCondLst>
                        <p:cond delay="indefinite"/>
                      </p:stCondLst>
                      <p:childTnLst>
                        <p:par>
                          <p:cTn id="3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1526E-7 L -0.35417 -0.02775 " pathEditMode="relative" rAng="0" ptsTypes="AA">
                                      <p:cBhvr>
                                        <p:cTn id="341" dur="2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08" y="-1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 nodeType="clickPar">
                      <p:stCondLst>
                        <p:cond delay="indefinite"/>
                      </p:stCondLst>
                      <p:childTnLst>
                        <p:par>
                          <p:cTn id="3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-0.00555 L -0.34584 0.14986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77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 nodeType="clickPar">
                      <p:stCondLst>
                        <p:cond delay="indefinite"/>
                      </p:stCondLst>
                      <p:childTnLst>
                        <p:par>
                          <p:cTn id="3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6" grpId="1" animBg="1"/>
      <p:bldP spid="11287" grpId="0" animBg="1"/>
      <p:bldP spid="11288" grpId="0" animBg="1"/>
      <p:bldP spid="11288" grpId="1" animBg="1"/>
      <p:bldP spid="11289" grpId="0" animBg="1"/>
      <p:bldP spid="11289" grpId="1" animBg="1"/>
      <p:bldP spid="11290" grpId="0" animBg="1"/>
      <p:bldP spid="11291" grpId="0" animBg="1"/>
      <p:bldP spid="11291" grpId="1" animBg="1"/>
      <p:bldP spid="11292" grpId="0" animBg="1"/>
      <p:bldP spid="11293" grpId="0" animBg="1"/>
      <p:bldP spid="11294" grpId="0" animBg="1"/>
      <p:bldP spid="11294" grpId="1" animBg="1"/>
      <p:bldP spid="11295" grpId="0" animBg="1"/>
      <p:bldP spid="11295" grpId="1" animBg="1"/>
      <p:bldP spid="11296" grpId="0" animBg="1"/>
      <p:bldP spid="11296" grpId="1" animBg="1"/>
      <p:bldP spid="1129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i="1" smtClean="0">
                <a:solidFill>
                  <a:srgbClr val="0033CC"/>
                </a:solidFill>
              </a:rPr>
              <a:t>Заполните  таблицу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458200" cy="50593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81200"/>
            <a:ext cx="28194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Слагаемое 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28600" y="2895600"/>
            <a:ext cx="28194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Слагаемое 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28600" y="3810000"/>
            <a:ext cx="28194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Значение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 суммы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3048000" y="1981200"/>
            <a:ext cx="762000" cy="914400"/>
          </a:xfrm>
          <a:prstGeom prst="rect">
            <a:avLst/>
          </a:prstGeom>
          <a:solidFill>
            <a:srgbClr val="DBBA7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048000" y="2895600"/>
            <a:ext cx="762000" cy="914400"/>
          </a:xfrm>
          <a:prstGeom prst="rect">
            <a:avLst/>
          </a:prstGeom>
          <a:solidFill>
            <a:srgbClr val="DBBA7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13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048000" y="3810000"/>
            <a:ext cx="762000" cy="914400"/>
          </a:xfrm>
          <a:prstGeom prst="rect">
            <a:avLst/>
          </a:prstGeom>
          <a:solidFill>
            <a:srgbClr val="DBBA7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49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3810000" y="1981200"/>
            <a:ext cx="762000" cy="914400"/>
          </a:xfrm>
          <a:prstGeom prst="rect">
            <a:avLst/>
          </a:prstGeom>
          <a:solidFill>
            <a:srgbClr val="B4D87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51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3810000" y="2895600"/>
            <a:ext cx="762000" cy="914400"/>
          </a:xfrm>
          <a:prstGeom prst="rect">
            <a:avLst/>
          </a:prstGeom>
          <a:solidFill>
            <a:srgbClr val="B4D87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3810000" y="3810000"/>
            <a:ext cx="762000" cy="914400"/>
          </a:xfrm>
          <a:prstGeom prst="rect">
            <a:avLst/>
          </a:prstGeom>
          <a:solidFill>
            <a:srgbClr val="B4D87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74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4572000" y="3810000"/>
            <a:ext cx="762000" cy="914400"/>
          </a:xfrm>
          <a:prstGeom prst="rect">
            <a:avLst/>
          </a:prstGeom>
          <a:solidFill>
            <a:srgbClr val="C8938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600" b="1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4572000" y="2895600"/>
            <a:ext cx="762000" cy="914400"/>
          </a:xfrm>
          <a:prstGeom prst="rect">
            <a:avLst/>
          </a:prstGeom>
          <a:solidFill>
            <a:srgbClr val="C8938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32</a:t>
            </a: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4572000" y="1981200"/>
            <a:ext cx="762000" cy="914400"/>
          </a:xfrm>
          <a:prstGeom prst="rect">
            <a:avLst/>
          </a:prstGeom>
          <a:solidFill>
            <a:srgbClr val="C8938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46</a:t>
            </a: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5334000" y="3810000"/>
            <a:ext cx="762000" cy="914400"/>
          </a:xfrm>
          <a:prstGeom prst="rect">
            <a:avLst/>
          </a:prstGeom>
          <a:solidFill>
            <a:srgbClr val="8CEB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67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5334000" y="2895600"/>
            <a:ext cx="762000" cy="914400"/>
          </a:xfrm>
          <a:prstGeom prst="rect">
            <a:avLst/>
          </a:prstGeom>
          <a:solidFill>
            <a:srgbClr val="8CEB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22</a:t>
            </a: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334000" y="1981200"/>
            <a:ext cx="762000" cy="914400"/>
          </a:xfrm>
          <a:prstGeom prst="rect">
            <a:avLst/>
          </a:prstGeom>
          <a:solidFill>
            <a:srgbClr val="8CEB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7620000" y="1981200"/>
            <a:ext cx="762000" cy="914400"/>
          </a:xfrm>
          <a:prstGeom prst="rect">
            <a:avLst/>
          </a:prstGeom>
          <a:solidFill>
            <a:srgbClr val="F8F1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55</a:t>
            </a: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6858000" y="1981200"/>
            <a:ext cx="762000" cy="914400"/>
          </a:xfrm>
          <a:prstGeom prst="rect">
            <a:avLst/>
          </a:prstGeom>
          <a:solidFill>
            <a:srgbClr val="DC8C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6096000" y="1981200"/>
            <a:ext cx="762000" cy="914400"/>
          </a:xfrm>
          <a:prstGeom prst="rect">
            <a:avLst/>
          </a:prstGeom>
          <a:solidFill>
            <a:srgbClr val="F6DAC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32</a:t>
            </a: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7620000" y="2895600"/>
            <a:ext cx="762000" cy="914400"/>
          </a:xfrm>
          <a:prstGeom prst="rect">
            <a:avLst/>
          </a:prstGeom>
          <a:solidFill>
            <a:srgbClr val="F8F1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14</a:t>
            </a: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6858000" y="2895600"/>
            <a:ext cx="762000" cy="914400"/>
          </a:xfrm>
          <a:prstGeom prst="rect">
            <a:avLst/>
          </a:prstGeom>
          <a:solidFill>
            <a:srgbClr val="DC8C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24</a:t>
            </a: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6096000" y="2895600"/>
            <a:ext cx="762000" cy="914400"/>
          </a:xfrm>
          <a:prstGeom prst="rect">
            <a:avLst/>
          </a:prstGeom>
          <a:solidFill>
            <a:srgbClr val="F6DAC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7543800" y="3810000"/>
            <a:ext cx="838200" cy="914400"/>
          </a:xfrm>
          <a:prstGeom prst="rect">
            <a:avLst/>
          </a:prstGeom>
          <a:solidFill>
            <a:srgbClr val="F8F1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6858000" y="3810000"/>
            <a:ext cx="762000" cy="914400"/>
          </a:xfrm>
          <a:prstGeom prst="rect">
            <a:avLst/>
          </a:prstGeom>
          <a:solidFill>
            <a:srgbClr val="DC8C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75</a:t>
            </a:r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6096000" y="3810000"/>
            <a:ext cx="762000" cy="914400"/>
          </a:xfrm>
          <a:prstGeom prst="rect">
            <a:avLst/>
          </a:prstGeom>
          <a:solidFill>
            <a:srgbClr val="F6DAC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84</a:t>
            </a:r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29718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51</a:t>
            </a:r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38862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52</a:t>
            </a:r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48768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23</a:t>
            </a:r>
          </a:p>
        </p:txBody>
      </p:sp>
      <p:sp>
        <p:nvSpPr>
          <p:cNvPr id="8223" name="Rectangle 31"/>
          <p:cNvSpPr>
            <a:spLocks noChangeArrowheads="1"/>
          </p:cNvSpPr>
          <p:nvPr/>
        </p:nvSpPr>
        <p:spPr bwMode="auto">
          <a:xfrm>
            <a:off x="11430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69</a:t>
            </a:r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67818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45</a:t>
            </a:r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>
            <a:off x="58674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78</a:t>
            </a:r>
          </a:p>
        </p:txBody>
      </p:sp>
      <p:sp>
        <p:nvSpPr>
          <p:cNvPr id="8226" name="Rectangle 34"/>
          <p:cNvSpPr>
            <a:spLocks noChangeArrowheads="1"/>
          </p:cNvSpPr>
          <p:nvPr/>
        </p:nvSpPr>
        <p:spPr bwMode="auto">
          <a:xfrm>
            <a:off x="20574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36</a:t>
            </a: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7696200" y="5181600"/>
            <a:ext cx="762000" cy="914400"/>
          </a:xfrm>
          <a:prstGeom prst="rect">
            <a:avLst/>
          </a:prstGeom>
          <a:solidFill>
            <a:srgbClr val="FADE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/>
              <a:t>18</a:t>
            </a:r>
            <a:endParaRPr lang="ru-RU" alt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9405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10833 -0.466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0962E-6 L -0.11667 -0.333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16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14166 -0.199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15833 -0.466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24166 -0.333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-16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425 -0.466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70833 -0.199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0" grpId="0" animBg="1"/>
      <p:bldP spid="8221" grpId="0" animBg="1"/>
      <p:bldP spid="8222" grpId="0" animBg="1"/>
      <p:bldP spid="8223" grpId="0" animBg="1"/>
      <p:bldP spid="8224" grpId="0" animBg="1"/>
      <p:bldP spid="8225" grpId="0" animBg="1"/>
      <p:bldP spid="82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i="1" smtClean="0">
                <a:solidFill>
                  <a:srgbClr val="0033CC"/>
                </a:solidFill>
              </a:rPr>
              <a:t>Заполните  таблицу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458200" cy="50593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28600" y="1981200"/>
            <a:ext cx="28194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Уменьшаемое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28600" y="2895600"/>
            <a:ext cx="28194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Вычитаемое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28600" y="3810000"/>
            <a:ext cx="28194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Значение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 разности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048000" y="1981200"/>
            <a:ext cx="762000" cy="914400"/>
          </a:xfrm>
          <a:prstGeom prst="rect">
            <a:avLst/>
          </a:prstGeom>
          <a:solidFill>
            <a:srgbClr val="F9F98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048000" y="2895600"/>
            <a:ext cx="762000" cy="914400"/>
          </a:xfrm>
          <a:prstGeom prst="rect">
            <a:avLst/>
          </a:prstGeom>
          <a:solidFill>
            <a:srgbClr val="F9F98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23</a:t>
            </a: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048000" y="3810000"/>
            <a:ext cx="762000" cy="914400"/>
          </a:xfrm>
          <a:prstGeom prst="rect">
            <a:avLst/>
          </a:prstGeom>
          <a:solidFill>
            <a:srgbClr val="F9F98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45</a:t>
            </a: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3810000" y="1981200"/>
            <a:ext cx="762000" cy="914400"/>
          </a:xfrm>
          <a:prstGeom prst="rect">
            <a:avLst/>
          </a:prstGeom>
          <a:solidFill>
            <a:srgbClr val="C2FE8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59</a:t>
            </a: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3810000" y="2895600"/>
            <a:ext cx="762000" cy="914400"/>
          </a:xfrm>
          <a:prstGeom prst="rect">
            <a:avLst/>
          </a:prstGeom>
          <a:solidFill>
            <a:srgbClr val="C2FE8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3810000" y="3810000"/>
            <a:ext cx="762000" cy="914400"/>
          </a:xfrm>
          <a:prstGeom prst="rect">
            <a:avLst/>
          </a:prstGeom>
          <a:solidFill>
            <a:srgbClr val="C2FE8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34</a:t>
            </a: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4572000" y="3810000"/>
            <a:ext cx="762000" cy="914400"/>
          </a:xfrm>
          <a:prstGeom prst="rect">
            <a:avLst/>
          </a:prstGeom>
          <a:solidFill>
            <a:srgbClr val="DAB5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600" b="1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4572000" y="2895600"/>
            <a:ext cx="762000" cy="914400"/>
          </a:xfrm>
          <a:prstGeom prst="rect">
            <a:avLst/>
          </a:prstGeom>
          <a:solidFill>
            <a:srgbClr val="DAB5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32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4572000" y="1981200"/>
            <a:ext cx="762000" cy="914400"/>
          </a:xfrm>
          <a:prstGeom prst="rect">
            <a:avLst/>
          </a:prstGeom>
          <a:solidFill>
            <a:srgbClr val="DAB5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78</a:t>
            </a: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5334000" y="3810000"/>
            <a:ext cx="762000" cy="914400"/>
          </a:xfrm>
          <a:prstGeom prst="rect">
            <a:avLst/>
          </a:prstGeom>
          <a:solidFill>
            <a:srgbClr val="96C0E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67</a:t>
            </a: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5334000" y="2895600"/>
            <a:ext cx="762000" cy="914400"/>
          </a:xfrm>
          <a:prstGeom prst="rect">
            <a:avLst/>
          </a:prstGeom>
          <a:solidFill>
            <a:srgbClr val="96C0E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12</a:t>
            </a: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5334000" y="1981200"/>
            <a:ext cx="762000" cy="914400"/>
          </a:xfrm>
          <a:prstGeom prst="rect">
            <a:avLst/>
          </a:prstGeom>
          <a:solidFill>
            <a:srgbClr val="96C0E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7620000" y="1981200"/>
            <a:ext cx="762000" cy="914400"/>
          </a:xfrm>
          <a:prstGeom prst="rect">
            <a:avLst/>
          </a:prstGeom>
          <a:solidFill>
            <a:srgbClr val="EDD2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55</a:t>
            </a: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6858000" y="1981200"/>
            <a:ext cx="762000" cy="914400"/>
          </a:xfrm>
          <a:prstGeom prst="rect">
            <a:avLst/>
          </a:prstGeom>
          <a:solidFill>
            <a:srgbClr val="71F1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6096000" y="1981200"/>
            <a:ext cx="762000" cy="914400"/>
          </a:xfrm>
          <a:prstGeom prst="rect">
            <a:avLst/>
          </a:prstGeom>
          <a:solidFill>
            <a:srgbClr val="FCBCE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49</a:t>
            </a: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7620000" y="2895600"/>
            <a:ext cx="762000" cy="914400"/>
          </a:xfrm>
          <a:prstGeom prst="rect">
            <a:avLst/>
          </a:prstGeom>
          <a:solidFill>
            <a:srgbClr val="EDD2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14</a:t>
            </a: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6858000" y="2895600"/>
            <a:ext cx="762000" cy="914400"/>
          </a:xfrm>
          <a:prstGeom prst="rect">
            <a:avLst/>
          </a:prstGeom>
          <a:solidFill>
            <a:srgbClr val="71F1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26</a:t>
            </a: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6096000" y="2895600"/>
            <a:ext cx="762000" cy="914400"/>
          </a:xfrm>
          <a:prstGeom prst="rect">
            <a:avLst/>
          </a:prstGeom>
          <a:solidFill>
            <a:srgbClr val="FCBCE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7543800" y="3810000"/>
            <a:ext cx="838200" cy="914400"/>
          </a:xfrm>
          <a:prstGeom prst="rect">
            <a:avLst/>
          </a:prstGeom>
          <a:solidFill>
            <a:srgbClr val="EDD2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6858000" y="3810000"/>
            <a:ext cx="762000" cy="914400"/>
          </a:xfrm>
          <a:prstGeom prst="rect">
            <a:avLst/>
          </a:prstGeom>
          <a:solidFill>
            <a:srgbClr val="71F1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51</a:t>
            </a:r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6096000" y="3810000"/>
            <a:ext cx="762000" cy="914400"/>
          </a:xfrm>
          <a:prstGeom prst="rect">
            <a:avLst/>
          </a:prstGeom>
          <a:solidFill>
            <a:srgbClr val="FCBCE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14</a:t>
            </a: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29718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77</a:t>
            </a: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38862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35</a:t>
            </a:r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48768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25</a:t>
            </a:r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11430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41</a:t>
            </a:r>
          </a:p>
        </p:txBody>
      </p: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67818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79</a:t>
            </a:r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58674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46</a:t>
            </a: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20574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68</a:t>
            </a:r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7696200" y="5181600"/>
            <a:ext cx="762000" cy="914400"/>
          </a:xfrm>
          <a:prstGeom prst="rect">
            <a:avLst/>
          </a:prstGeom>
          <a:solidFill>
            <a:srgbClr val="F5E6C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/>
              <a:t>56</a:t>
            </a:r>
            <a:endParaRPr lang="ru-RU" alt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2991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10833 -0.466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0962E-6 L -0.11667 -0.333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16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14166 -0.199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15833 -0.466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24166 -0.333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-16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425 -0.466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23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962E-6 L 0.70833 -0.199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 animBg="1"/>
      <p:bldP spid="6173" grpId="0" animBg="1"/>
      <p:bldP spid="6174" grpId="0" animBg="1"/>
      <p:bldP spid="6175" grpId="0" animBg="1"/>
      <p:bldP spid="6176" grpId="0" animBg="1"/>
      <p:bldP spid="6177" grpId="0" animBg="1"/>
      <p:bldP spid="61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DC8C92"/>
                </a:solidFill>
              </a:rPr>
              <a:t>Заполните  пропуски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6072" y="1600200"/>
            <a:ext cx="7474527" cy="4830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dirty="0" smtClean="0"/>
              <a:t>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64</a:t>
            </a:r>
            <a:r>
              <a:rPr lang="ru-RU" altLang="ru-RU" b="1" dirty="0" smtClean="0"/>
              <a:t>  </a:t>
            </a:r>
            <a:r>
              <a:rPr lang="ru-RU" altLang="ru-RU" sz="4400" b="1" dirty="0" smtClean="0"/>
              <a:t>+ 34 </a:t>
            </a:r>
            <a:r>
              <a:rPr lang="ru-RU" altLang="ru-RU" sz="4400" b="1" dirty="0" smtClean="0"/>
              <a:t>= 98</a:t>
            </a:r>
            <a:r>
              <a:rPr lang="ru-RU" altLang="ru-RU" b="1" dirty="0" smtClean="0"/>
              <a:t>        </a:t>
            </a:r>
            <a:r>
              <a:rPr lang="ru-RU" altLang="ru-RU" b="1" dirty="0" smtClean="0"/>
              <a:t> </a:t>
            </a:r>
            <a:r>
              <a:rPr lang="ru-RU" altLang="ru-RU" sz="4400" b="1" dirty="0" smtClean="0"/>
              <a:t>87 -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45</a:t>
            </a:r>
            <a:r>
              <a:rPr lang="ru-RU" altLang="ru-RU" sz="4400" b="1" dirty="0" smtClean="0"/>
              <a:t> = </a:t>
            </a:r>
            <a:r>
              <a:rPr lang="ru-RU" altLang="ru-RU" sz="4400" b="1" dirty="0" smtClean="0"/>
              <a:t>42</a:t>
            </a:r>
          </a:p>
          <a:p>
            <a:pPr eaLnBrk="1" hangingPunct="1">
              <a:buFontTx/>
              <a:buNone/>
            </a:pPr>
            <a:r>
              <a:rPr lang="ru-RU" altLang="ru-RU" sz="4400" b="1" dirty="0" smtClean="0"/>
              <a:t>56 - 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25</a:t>
            </a:r>
            <a:r>
              <a:rPr lang="ru-RU" altLang="ru-RU" sz="4400" b="1" dirty="0" smtClean="0"/>
              <a:t>  = </a:t>
            </a:r>
            <a:r>
              <a:rPr lang="ru-RU" altLang="ru-RU" sz="4400" b="1" dirty="0" smtClean="0"/>
              <a:t>31      </a:t>
            </a:r>
            <a:r>
              <a:rPr lang="ru-RU" altLang="ru-RU" sz="4400" b="1" dirty="0" smtClean="0"/>
              <a:t>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57</a:t>
            </a:r>
            <a:r>
              <a:rPr lang="ru-RU" altLang="ru-RU" sz="4400" b="1" dirty="0" smtClean="0"/>
              <a:t> - </a:t>
            </a:r>
            <a:r>
              <a:rPr lang="ru-RU" altLang="ru-RU" sz="4400" b="1" dirty="0" smtClean="0"/>
              <a:t>34 = 23</a:t>
            </a:r>
          </a:p>
          <a:p>
            <a:pPr eaLnBrk="1" hangingPunct="1">
              <a:buFontTx/>
              <a:buNone/>
            </a:pPr>
            <a:r>
              <a:rPr lang="ru-RU" altLang="ru-RU" sz="4400" b="1" dirty="0" smtClean="0"/>
              <a:t>27 +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52</a:t>
            </a:r>
            <a:r>
              <a:rPr lang="ru-RU" altLang="ru-RU" sz="4400" b="1" dirty="0" smtClean="0"/>
              <a:t>  = </a:t>
            </a:r>
            <a:r>
              <a:rPr lang="ru-RU" altLang="ru-RU" sz="4400" b="1" dirty="0" smtClean="0"/>
              <a:t>79      </a:t>
            </a:r>
            <a:r>
              <a:rPr lang="ru-RU" altLang="ru-RU" sz="4400" b="1" dirty="0" smtClean="0"/>
              <a:t>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53</a:t>
            </a:r>
            <a:r>
              <a:rPr lang="ru-RU" altLang="ru-RU" sz="4400" b="1" dirty="0" smtClean="0"/>
              <a:t> + 12= </a:t>
            </a:r>
            <a:r>
              <a:rPr lang="ru-RU" altLang="ru-RU" sz="4400" b="1" dirty="0" smtClean="0"/>
              <a:t>65</a:t>
            </a:r>
          </a:p>
          <a:p>
            <a:pPr eaLnBrk="1" hangingPunct="1">
              <a:buFontTx/>
              <a:buNone/>
            </a:pPr>
            <a:r>
              <a:rPr lang="ru-RU" altLang="ru-RU" sz="4400" b="1" dirty="0" smtClean="0">
                <a:solidFill>
                  <a:srgbClr val="FF0000"/>
                </a:solidFill>
              </a:rPr>
              <a:t>59</a:t>
            </a:r>
            <a:r>
              <a:rPr lang="ru-RU" altLang="ru-RU" sz="4400" b="1" dirty="0" smtClean="0"/>
              <a:t> -  </a:t>
            </a:r>
            <a:r>
              <a:rPr lang="ru-RU" altLang="ru-RU" sz="4400" b="1" dirty="0" smtClean="0"/>
              <a:t>18  = 41       </a:t>
            </a:r>
            <a:r>
              <a:rPr lang="ru-RU" altLang="ru-RU" sz="4400" b="1" dirty="0" smtClean="0"/>
              <a:t>45 </a:t>
            </a:r>
            <a:r>
              <a:rPr lang="ru-RU" altLang="ru-RU" sz="4400" b="1" dirty="0" smtClean="0"/>
              <a:t>+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32</a:t>
            </a:r>
            <a:r>
              <a:rPr lang="ru-RU" altLang="ru-RU" sz="4400" b="1" dirty="0" smtClean="0"/>
              <a:t>= </a:t>
            </a:r>
            <a:r>
              <a:rPr lang="ru-RU" altLang="ru-RU" sz="4400" b="1" dirty="0" smtClean="0"/>
              <a:t>77</a:t>
            </a:r>
          </a:p>
          <a:p>
            <a:pPr eaLnBrk="1" hangingPunct="1">
              <a:buFontTx/>
              <a:buNone/>
            </a:pPr>
            <a:r>
              <a:rPr lang="ru-RU" altLang="ru-RU" sz="4400" b="1" dirty="0" smtClean="0"/>
              <a:t>67 + 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21</a:t>
            </a:r>
            <a:r>
              <a:rPr lang="ru-RU" altLang="ru-RU" sz="4400" b="1" dirty="0" smtClean="0"/>
              <a:t> = </a:t>
            </a:r>
            <a:r>
              <a:rPr lang="ru-RU" altLang="ru-RU" sz="4400" b="1" dirty="0" smtClean="0"/>
              <a:t>88      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78</a:t>
            </a:r>
            <a:r>
              <a:rPr lang="ru-RU" altLang="ru-RU" sz="4400" b="1" dirty="0" smtClean="0"/>
              <a:t> - </a:t>
            </a:r>
            <a:r>
              <a:rPr lang="ru-RU" altLang="ru-RU" sz="4400" b="1" dirty="0" smtClean="0"/>
              <a:t>25 = 53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259632" y="1676400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940152" y="1676400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344331" y="2514600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978896" y="2514600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344331" y="3387259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978896" y="3338946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1259632" y="4082720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6084168" y="4135405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2344331" y="4907454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4978896" y="4932218"/>
            <a:ext cx="609600" cy="609600"/>
          </a:xfrm>
          <a:prstGeom prst="rect">
            <a:avLst/>
          </a:prstGeom>
          <a:solidFill>
            <a:srgbClr val="FCE8D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258124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1" animBg="1"/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i="1" smtClean="0">
                <a:solidFill>
                  <a:srgbClr val="FF6600"/>
                </a:solidFill>
              </a:rPr>
              <a:t>Заполните   пустые  клетки</a:t>
            </a:r>
          </a:p>
        </p:txBody>
      </p:sp>
      <p:graphicFrame>
        <p:nvGraphicFramePr>
          <p:cNvPr id="7171" name="Group 3"/>
          <p:cNvGraphicFramePr>
            <a:graphicFrameLocks noGrp="1"/>
          </p:cNvGraphicFramePr>
          <p:nvPr>
            <p:ph idx="1"/>
          </p:nvPr>
        </p:nvGraphicFramePr>
        <p:xfrm>
          <a:off x="1447800" y="1219200"/>
          <a:ext cx="6248400" cy="4548188"/>
        </p:xfrm>
        <a:graphic>
          <a:graphicData uri="http://schemas.openxmlformats.org/drawingml/2006/table">
            <a:tbl>
              <a:tblPr/>
              <a:tblGrid>
                <a:gridCol w="1447800"/>
                <a:gridCol w="1600200"/>
                <a:gridCol w="1600200"/>
                <a:gridCol w="1600200"/>
              </a:tblGrid>
              <a:tr h="1131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4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4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4CC"/>
                    </a:solidFill>
                  </a:tcPr>
                </a:tc>
              </a:tr>
              <a:tr h="1131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4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30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4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46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4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6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98" name="Rectangle 30"/>
          <p:cNvSpPr>
            <a:spLocks noChangeArrowheads="1"/>
          </p:cNvSpPr>
          <p:nvPr/>
        </p:nvSpPr>
        <p:spPr bwMode="auto">
          <a:xfrm>
            <a:off x="2895600" y="2438400"/>
            <a:ext cx="1600200" cy="1066800"/>
          </a:xfrm>
          <a:prstGeom prst="rect">
            <a:avLst/>
          </a:prstGeom>
          <a:solidFill>
            <a:srgbClr val="FCFEB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45</a:t>
            </a:r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>
            <a:off x="6096000" y="2438400"/>
            <a:ext cx="1600200" cy="1066800"/>
          </a:xfrm>
          <a:prstGeom prst="rect">
            <a:avLst/>
          </a:prstGeom>
          <a:solidFill>
            <a:srgbClr val="FCFEB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67</a:t>
            </a:r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4495800" y="2438400"/>
            <a:ext cx="1600200" cy="1066800"/>
          </a:xfrm>
          <a:prstGeom prst="rect">
            <a:avLst/>
          </a:prstGeom>
          <a:solidFill>
            <a:srgbClr val="FCFEB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58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6096000" y="3581400"/>
            <a:ext cx="1600200" cy="1066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75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4495800" y="3581400"/>
            <a:ext cx="1600200" cy="1066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66</a:t>
            </a: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2895600" y="3581400"/>
            <a:ext cx="1600200" cy="1066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53</a:t>
            </a:r>
          </a:p>
        </p:txBody>
      </p:sp>
      <p:sp>
        <p:nvSpPr>
          <p:cNvPr id="7204" name="Rectangle 36"/>
          <p:cNvSpPr>
            <a:spLocks noChangeArrowheads="1"/>
          </p:cNvSpPr>
          <p:nvPr/>
        </p:nvSpPr>
        <p:spPr bwMode="auto">
          <a:xfrm>
            <a:off x="6096000" y="4648200"/>
            <a:ext cx="1600200" cy="1066800"/>
          </a:xfrm>
          <a:prstGeom prst="rect">
            <a:avLst/>
          </a:prstGeom>
          <a:solidFill>
            <a:srgbClr val="F8E6B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88</a:t>
            </a:r>
          </a:p>
        </p:txBody>
      </p:sp>
      <p:sp>
        <p:nvSpPr>
          <p:cNvPr id="7205" name="Rectangle 37"/>
          <p:cNvSpPr>
            <a:spLocks noChangeArrowheads="1"/>
          </p:cNvSpPr>
          <p:nvPr/>
        </p:nvSpPr>
        <p:spPr bwMode="auto">
          <a:xfrm>
            <a:off x="4495800" y="4648200"/>
            <a:ext cx="1600200" cy="1066800"/>
          </a:xfrm>
          <a:prstGeom prst="rect">
            <a:avLst/>
          </a:prstGeom>
          <a:solidFill>
            <a:srgbClr val="F8E6B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79</a:t>
            </a:r>
          </a:p>
        </p:txBody>
      </p:sp>
      <p:sp>
        <p:nvSpPr>
          <p:cNvPr id="7206" name="Rectangle 38"/>
          <p:cNvSpPr>
            <a:spLocks noChangeArrowheads="1"/>
          </p:cNvSpPr>
          <p:nvPr/>
        </p:nvSpPr>
        <p:spPr bwMode="auto">
          <a:xfrm>
            <a:off x="2895600" y="4648200"/>
            <a:ext cx="1600200" cy="1066800"/>
          </a:xfrm>
          <a:prstGeom prst="rect">
            <a:avLst/>
          </a:prstGeom>
          <a:solidFill>
            <a:srgbClr val="F8E6B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/>
              <a:t>66</a:t>
            </a:r>
          </a:p>
        </p:txBody>
      </p:sp>
    </p:spTree>
    <p:extLst>
      <p:ext uri="{BB962C8B-B14F-4D97-AF65-F5344CB8AC3E}">
        <p14:creationId xmlns:p14="http://schemas.microsoft.com/office/powerpoint/2010/main" val="211570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" grpId="0" animBg="1"/>
      <p:bldP spid="7199" grpId="0" animBg="1"/>
      <p:bldP spid="7200" grpId="0" animBg="1"/>
      <p:bldP spid="7201" grpId="0" animBg="1"/>
      <p:bldP spid="7202" grpId="0" animBg="1"/>
      <p:bldP spid="7203" grpId="0" animBg="1"/>
      <p:bldP spid="7204" grpId="0" animBg="1"/>
      <p:bldP spid="7205" grpId="0" animBg="1"/>
      <p:bldP spid="720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"/>
            <a:ext cx="77724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b="1" i="1" smtClean="0">
                <a:solidFill>
                  <a:srgbClr val="FF9900"/>
                </a:solidFill>
              </a:rPr>
              <a:t>Расшифруйте название сказки.</a:t>
            </a:r>
            <a:br>
              <a:rPr lang="ru-RU" altLang="ru-RU" sz="2800" b="1" i="1" smtClean="0">
                <a:solidFill>
                  <a:srgbClr val="FF9900"/>
                </a:solidFill>
              </a:rPr>
            </a:br>
            <a:r>
              <a:rPr lang="ru-RU" altLang="ru-RU" sz="2800" b="1" i="1" smtClean="0">
                <a:solidFill>
                  <a:srgbClr val="FF9900"/>
                </a:solidFill>
              </a:rPr>
              <a:t>Кто ёё написал?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143000"/>
            <a:ext cx="8763000" cy="541020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28600" y="11430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к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28600" y="18288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и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28600" y="25146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т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914400" y="11430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20 - 3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914400" y="18288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70 - 2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914400" y="25146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90 - 5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286000" y="25146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85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2286000" y="18288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68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2286000" y="11430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17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3276600" y="25146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в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3276600" y="18288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е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3276600" y="11430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с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3962400" y="25146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50 - 1</a:t>
            </a: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3962400" y="18288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40 - 7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3962400" y="11430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60 - 8</a:t>
            </a: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6324600" y="25146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м</a:t>
            </a: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6324600" y="18288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у</a:t>
            </a: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6324600" y="1143000"/>
            <a:ext cx="609600" cy="5334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ц</a:t>
            </a: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5334000" y="25146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49</a:t>
            </a:r>
          </a:p>
        </p:txBody>
      </p:sp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5334000" y="18288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33</a:t>
            </a:r>
          </a:p>
        </p:txBody>
      </p:sp>
      <p:sp>
        <p:nvSpPr>
          <p:cNvPr id="9240" name="Rectangle 24"/>
          <p:cNvSpPr>
            <a:spLocks noChangeArrowheads="1"/>
          </p:cNvSpPr>
          <p:nvPr/>
        </p:nvSpPr>
        <p:spPr bwMode="auto">
          <a:xfrm>
            <a:off x="5334000" y="11430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52</a:t>
            </a:r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7010400" y="25146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80 - 6</a:t>
            </a: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7010400" y="18288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10 + 4</a:t>
            </a: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7010400" y="11430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30 - 9</a:t>
            </a: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8382000" y="25146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74</a:t>
            </a:r>
          </a:p>
        </p:txBody>
      </p: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8382000" y="18288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14</a:t>
            </a:r>
          </a:p>
        </p:txBody>
      </p:sp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8382000" y="1143000"/>
            <a:ext cx="6096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21</a:t>
            </a: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2209800" y="3276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21</a:t>
            </a:r>
          </a:p>
        </p:txBody>
      </p:sp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2971800" y="3276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49</a:t>
            </a: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>
            <a:off x="4495800" y="3276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85</a:t>
            </a:r>
          </a:p>
        </p:txBody>
      </p:sp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3733800" y="3276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33</a:t>
            </a: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5257800" y="3276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68</a:t>
            </a:r>
          </a:p>
        </p:txBody>
      </p:sp>
      <p:sp>
        <p:nvSpPr>
          <p:cNvPr id="9252" name="Rectangle 36"/>
          <p:cNvSpPr>
            <a:spLocks noChangeArrowheads="1"/>
          </p:cNvSpPr>
          <p:nvPr/>
        </p:nvSpPr>
        <p:spPr bwMode="auto">
          <a:xfrm>
            <a:off x="6019800" y="3276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17</a:t>
            </a:r>
          </a:p>
        </p:txBody>
      </p:sp>
      <p:sp>
        <p:nvSpPr>
          <p:cNvPr id="9253" name="Rectangle 37"/>
          <p:cNvSpPr>
            <a:spLocks noChangeArrowheads="1"/>
          </p:cNvSpPr>
          <p:nvPr/>
        </p:nvSpPr>
        <p:spPr bwMode="auto">
          <a:xfrm>
            <a:off x="2209800" y="4038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Ц</a:t>
            </a:r>
          </a:p>
        </p:txBody>
      </p:sp>
      <p:sp>
        <p:nvSpPr>
          <p:cNvPr id="9254" name="Rectangle 38"/>
          <p:cNvSpPr>
            <a:spLocks noChangeArrowheads="1"/>
          </p:cNvSpPr>
          <p:nvPr/>
        </p:nvSpPr>
        <p:spPr bwMode="auto">
          <a:xfrm>
            <a:off x="2971800" y="4038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В</a:t>
            </a:r>
          </a:p>
        </p:txBody>
      </p:sp>
      <p:sp>
        <p:nvSpPr>
          <p:cNvPr id="9255" name="Rectangle 39"/>
          <p:cNvSpPr>
            <a:spLocks noChangeArrowheads="1"/>
          </p:cNvSpPr>
          <p:nvPr/>
        </p:nvSpPr>
        <p:spPr bwMode="auto">
          <a:xfrm>
            <a:off x="3733800" y="4038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Е</a:t>
            </a: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4495800" y="4038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Т</a:t>
            </a:r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5257800" y="4038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И</a:t>
            </a:r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6019800" y="40386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К</a:t>
            </a:r>
          </a:p>
        </p:txBody>
      </p:sp>
      <p:sp>
        <p:nvSpPr>
          <p:cNvPr id="9259" name="Rectangle 43"/>
          <p:cNvSpPr>
            <a:spLocks noChangeArrowheads="1"/>
          </p:cNvSpPr>
          <p:nvPr/>
        </p:nvSpPr>
        <p:spPr bwMode="auto">
          <a:xfrm>
            <a:off x="762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52</a:t>
            </a:r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7620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К</a:t>
            </a:r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6858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И</a:t>
            </a: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6096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Т</a:t>
            </a: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5334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Е</a:t>
            </a:r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4572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В</a:t>
            </a: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3810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Ц</a:t>
            </a:r>
          </a:p>
        </p:txBody>
      </p:sp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3048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И</a:t>
            </a:r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2286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М</a:t>
            </a:r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1524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Е</a:t>
            </a:r>
          </a:p>
        </p:txBody>
      </p: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1524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33</a:t>
            </a:r>
          </a:p>
        </p:txBody>
      </p:sp>
      <p:sp>
        <p:nvSpPr>
          <p:cNvPr id="9270" name="Rectangle 54"/>
          <p:cNvSpPr>
            <a:spLocks noChangeArrowheads="1"/>
          </p:cNvSpPr>
          <p:nvPr/>
        </p:nvSpPr>
        <p:spPr bwMode="auto">
          <a:xfrm>
            <a:off x="762000" y="5791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i="1"/>
              <a:t>С</a:t>
            </a:r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2286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74</a:t>
            </a:r>
          </a:p>
        </p:txBody>
      </p:sp>
      <p:sp>
        <p:nvSpPr>
          <p:cNvPr id="9272" name="Rectangle 56"/>
          <p:cNvSpPr>
            <a:spLocks noChangeArrowheads="1"/>
          </p:cNvSpPr>
          <p:nvPr/>
        </p:nvSpPr>
        <p:spPr bwMode="auto">
          <a:xfrm>
            <a:off x="3048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68</a:t>
            </a:r>
          </a:p>
        </p:txBody>
      </p:sp>
      <p:sp>
        <p:nvSpPr>
          <p:cNvPr id="9273" name="Rectangle 57"/>
          <p:cNvSpPr>
            <a:spLocks noChangeArrowheads="1"/>
          </p:cNvSpPr>
          <p:nvPr/>
        </p:nvSpPr>
        <p:spPr bwMode="auto">
          <a:xfrm>
            <a:off x="3810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21</a:t>
            </a:r>
          </a:p>
        </p:txBody>
      </p:sp>
      <p:sp>
        <p:nvSpPr>
          <p:cNvPr id="9274" name="Rectangle 58"/>
          <p:cNvSpPr>
            <a:spLocks noChangeArrowheads="1"/>
          </p:cNvSpPr>
          <p:nvPr/>
        </p:nvSpPr>
        <p:spPr bwMode="auto">
          <a:xfrm>
            <a:off x="4572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49</a:t>
            </a:r>
          </a:p>
        </p:txBody>
      </p:sp>
      <p:sp>
        <p:nvSpPr>
          <p:cNvPr id="9275" name="Rectangle 59"/>
          <p:cNvSpPr>
            <a:spLocks noChangeArrowheads="1"/>
          </p:cNvSpPr>
          <p:nvPr/>
        </p:nvSpPr>
        <p:spPr bwMode="auto">
          <a:xfrm>
            <a:off x="5334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33</a:t>
            </a:r>
          </a:p>
        </p:txBody>
      </p:sp>
      <p:sp>
        <p:nvSpPr>
          <p:cNvPr id="9276" name="Rectangle 60"/>
          <p:cNvSpPr>
            <a:spLocks noChangeArrowheads="1"/>
          </p:cNvSpPr>
          <p:nvPr/>
        </p:nvSpPr>
        <p:spPr bwMode="auto">
          <a:xfrm>
            <a:off x="6096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85</a:t>
            </a:r>
          </a:p>
        </p:txBody>
      </p:sp>
      <p:sp>
        <p:nvSpPr>
          <p:cNvPr id="9277" name="Rectangle 61"/>
          <p:cNvSpPr>
            <a:spLocks noChangeArrowheads="1"/>
          </p:cNvSpPr>
          <p:nvPr/>
        </p:nvSpPr>
        <p:spPr bwMode="auto">
          <a:xfrm>
            <a:off x="6858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68</a:t>
            </a:r>
          </a:p>
        </p:txBody>
      </p:sp>
      <p:sp>
        <p:nvSpPr>
          <p:cNvPr id="9278" name="Rectangle 62"/>
          <p:cNvSpPr>
            <a:spLocks noChangeArrowheads="1"/>
          </p:cNvSpPr>
          <p:nvPr/>
        </p:nvSpPr>
        <p:spPr bwMode="auto">
          <a:xfrm>
            <a:off x="7620000" y="5029200"/>
            <a:ext cx="685800" cy="685800"/>
          </a:xfrm>
          <a:prstGeom prst="rect">
            <a:avLst/>
          </a:prstGeom>
          <a:solidFill>
            <a:srgbClr val="EBCBB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83361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 nodeType="clickPar">
                      <p:stCondLst>
                        <p:cond delay="indefinite"/>
                      </p:stCondLst>
                      <p:childTnLst>
                        <p:par>
                          <p:cTn id="2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 nodeType="clickPar">
                      <p:stCondLst>
                        <p:cond delay="indefinite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 nodeType="clickPar">
                      <p:stCondLst>
                        <p:cond delay="indefinite"/>
                      </p:stCondLst>
                      <p:childTnLst>
                        <p:par>
                          <p:cTn id="2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 nodeType="clickPar">
                      <p:stCondLst>
                        <p:cond delay="indefinite"/>
                      </p:stCondLst>
                      <p:childTnLst>
                        <p:par>
                          <p:cTn id="2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 nodeType="clickPar">
                      <p:stCondLst>
                        <p:cond delay="indefinite"/>
                      </p:stCondLst>
                      <p:childTnLst>
                        <p:par>
                          <p:cTn id="2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 nodeType="clickPar">
                      <p:stCondLst>
                        <p:cond delay="indefinite"/>
                      </p:stCondLst>
                      <p:childTnLst>
                        <p:par>
                          <p:cTn id="2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 nodeType="clickPar">
                      <p:stCondLst>
                        <p:cond delay="indefinite"/>
                      </p:stCondLst>
                      <p:childTnLst>
                        <p:par>
                          <p:cTn id="2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 nodeType="clickPar">
                      <p:stCondLst>
                        <p:cond delay="indefinite"/>
                      </p:stCondLst>
                      <p:childTnLst>
                        <p:par>
                          <p:cTn id="3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 nodeType="clickPar">
                      <p:stCondLst>
                        <p:cond delay="indefinite"/>
                      </p:stCondLst>
                      <p:childTnLst>
                        <p:par>
                          <p:cTn id="3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 nodeType="clickPar">
                      <p:stCondLst>
                        <p:cond delay="indefinite"/>
                      </p:stCondLst>
                      <p:childTnLst>
                        <p:par>
                          <p:cTn id="3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 nodeType="clickPar">
                      <p:stCondLst>
                        <p:cond delay="indefinite"/>
                      </p:stCondLst>
                      <p:childTnLst>
                        <p:par>
                          <p:cTn id="3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 nodeType="clickPar">
                      <p:stCondLst>
                        <p:cond delay="indefinite"/>
                      </p:stCondLst>
                      <p:childTnLst>
                        <p:par>
                          <p:cTn id="3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 nodeType="clickPar">
                      <p:stCondLst>
                        <p:cond delay="indefinite"/>
                      </p:stCondLst>
                      <p:childTnLst>
                        <p:par>
                          <p:cTn id="3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 nodeType="clickPar">
                      <p:stCondLst>
                        <p:cond delay="indefinite"/>
                      </p:stCondLst>
                      <p:childTnLst>
                        <p:par>
                          <p:cTn id="3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7" grpId="0" animBg="1"/>
      <p:bldP spid="9248" grpId="0" animBg="1"/>
      <p:bldP spid="9249" grpId="0" animBg="1"/>
      <p:bldP spid="9250" grpId="0" animBg="1"/>
      <p:bldP spid="9251" grpId="0" animBg="1"/>
      <p:bldP spid="9252" grpId="0" animBg="1"/>
      <p:bldP spid="9253" grpId="0" animBg="1"/>
      <p:bldP spid="9254" grpId="0" animBg="1"/>
      <p:bldP spid="9255" grpId="0" animBg="1"/>
      <p:bldP spid="9256" grpId="0" animBg="1"/>
      <p:bldP spid="9257" grpId="0" animBg="1"/>
      <p:bldP spid="9258" grpId="0" animBg="1"/>
      <p:bldP spid="9259" grpId="0" animBg="1"/>
      <p:bldP spid="9260" grpId="0" animBg="1"/>
      <p:bldP spid="9261" grpId="0" animBg="1"/>
      <p:bldP spid="9262" grpId="0" animBg="1"/>
      <p:bldP spid="9263" grpId="0" animBg="1"/>
      <p:bldP spid="9264" grpId="0" animBg="1"/>
      <p:bldP spid="9265" grpId="0" animBg="1"/>
      <p:bldP spid="9266" grpId="0" animBg="1"/>
      <p:bldP spid="9267" grpId="0" animBg="1"/>
      <p:bldP spid="9268" grpId="0" animBg="1"/>
      <p:bldP spid="9269" grpId="0" animBg="1"/>
      <p:bldP spid="9270" grpId="0" animBg="1"/>
      <p:bldP spid="9271" grpId="0" animBg="1"/>
      <p:bldP spid="9272" grpId="0" animBg="1"/>
      <p:bldP spid="9273" grpId="0" animBg="1"/>
      <p:bldP spid="9274" grpId="0" animBg="1"/>
      <p:bldP spid="9275" grpId="0" animBg="1"/>
      <p:bldP spid="9276" grpId="0" animBg="1"/>
      <p:bldP spid="9277" grpId="0" animBg="1"/>
      <p:bldP spid="927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3366FF"/>
                </a:solidFill>
              </a:rPr>
              <a:t>В.Катаев «Цветик-семицветик»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600200"/>
            <a:ext cx="4114800" cy="4525963"/>
          </a:xfr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29718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962400"/>
            <a:ext cx="29718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6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Решите  </a:t>
            </a:r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по схеме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dirty="0" smtClean="0"/>
              <a:t>                         </a:t>
            </a:r>
            <a:r>
              <a:rPr lang="ru-RU" altLang="ru-RU" dirty="0" smtClean="0"/>
              <a:t>     </a:t>
            </a:r>
            <a:r>
              <a:rPr lang="ru-RU" altLang="ru-RU" b="1" dirty="0" smtClean="0">
                <a:solidFill>
                  <a:srgbClr val="FF3300"/>
                </a:solidFill>
              </a:rPr>
              <a:t>+</a:t>
            </a:r>
            <a:r>
              <a:rPr lang="ru-RU" altLang="ru-RU" b="1" dirty="0" smtClean="0">
                <a:solidFill>
                  <a:srgbClr val="FF3300"/>
                </a:solidFill>
              </a:rPr>
              <a:t>16 </a:t>
            </a:r>
            <a:r>
              <a:rPr lang="ru-RU" altLang="ru-RU" b="1" dirty="0" smtClean="0">
                <a:solidFill>
                  <a:srgbClr val="FF3300"/>
                </a:solidFill>
              </a:rPr>
              <a:t>   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- 42</a:t>
            </a:r>
          </a:p>
          <a:p>
            <a:pPr eaLnBrk="1" hangingPunct="1">
              <a:buFontTx/>
              <a:buNone/>
            </a:pPr>
            <a:r>
              <a:rPr lang="ru-RU" altLang="ru-RU" dirty="0" smtClean="0"/>
              <a:t>           </a:t>
            </a:r>
          </a:p>
          <a:p>
            <a:pPr eaLnBrk="1" hangingPunct="1">
              <a:buFontTx/>
              <a:buNone/>
            </a:pPr>
            <a:r>
              <a:rPr lang="ru-RU" altLang="ru-RU" dirty="0" smtClean="0"/>
              <a:t>        </a:t>
            </a:r>
            <a:r>
              <a:rPr lang="ru-RU" altLang="ru-RU" b="1" dirty="0" smtClean="0">
                <a:solidFill>
                  <a:srgbClr val="FF3300"/>
                </a:solidFill>
              </a:rPr>
              <a:t>+8                                     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    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- 2</a:t>
            </a:r>
          </a:p>
          <a:p>
            <a:pPr eaLnBrk="1" hangingPunct="1">
              <a:buFontTx/>
              <a:buNone/>
            </a:pPr>
            <a:endParaRPr lang="ru-RU" altLang="ru-RU" b="1" dirty="0" smtClean="0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endParaRPr lang="ru-RU" altLang="ru-RU" b="1" dirty="0" smtClean="0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dirty="0" smtClean="0"/>
              <a:t>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+12</a:t>
            </a:r>
            <a:r>
              <a:rPr lang="ru-RU" altLang="ru-RU" dirty="0" smtClean="0"/>
              <a:t>                                         </a:t>
            </a:r>
            <a:r>
              <a:rPr lang="ru-RU" altLang="ru-RU" dirty="0" smtClean="0"/>
              <a:t>    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- 4</a:t>
            </a:r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FF3300"/>
                </a:solidFill>
              </a:rPr>
              <a:t>                                           </a:t>
            </a:r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FF3300"/>
                </a:solidFill>
              </a:rPr>
              <a:t>      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                  </a:t>
            </a:r>
            <a:r>
              <a:rPr lang="ru-RU" altLang="ru-RU" b="1" dirty="0" smtClean="0">
                <a:solidFill>
                  <a:srgbClr val="FF3300"/>
                </a:solidFill>
              </a:rPr>
              <a:t>+3              +9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57200" y="29718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800" b="1" dirty="0">
                <a:solidFill>
                  <a:srgbClr val="0033CC"/>
                </a:solidFill>
              </a:rPr>
              <a:t>32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696200" y="28956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chemeClr val="accent2"/>
                </a:solidFill>
              </a:rPr>
              <a:t>12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6019800" y="11430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accent2"/>
                </a:solidFill>
              </a:rPr>
              <a:t>14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4114800" y="11430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accent2"/>
                </a:solidFill>
              </a:rPr>
              <a:t>56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012535" y="11430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/>
              <a:t> </a:t>
            </a:r>
            <a:r>
              <a:rPr lang="ru-RU" altLang="ru-RU" sz="3600" b="1">
                <a:solidFill>
                  <a:schemeClr val="accent2"/>
                </a:solidFill>
              </a:rPr>
              <a:t>40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6096000" y="46482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accent2"/>
                </a:solidFill>
              </a:rPr>
              <a:t>8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4114800" y="47244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accent2"/>
                </a:solidFill>
              </a:rPr>
              <a:t>17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209800" y="472440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accent2"/>
                </a:solidFill>
              </a:rPr>
              <a:t>20</a:t>
            </a: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V="1">
            <a:off x="914400" y="1676400"/>
            <a:ext cx="1066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3276600" y="1600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5181600" y="1600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162800" y="16002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H="1">
            <a:off x="7162800" y="3962400"/>
            <a:ext cx="914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 flipH="1" flipV="1">
            <a:off x="5181600" y="5181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>
            <a:off x="3276600" y="5181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H="1" flipV="1">
            <a:off x="1066800" y="41148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1" name="Picture 21" descr="32баб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073" y="2209800"/>
            <a:ext cx="3124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32баб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52" y="2780928"/>
            <a:ext cx="3124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97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31723"/>
            <a:ext cx="7772400" cy="73298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Решите задачу</a:t>
            </a:r>
            <a:endParaRPr lang="ru-RU" sz="3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8568952" cy="590465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В доме, где живут Наташа, Света, Никита и Серёжа, 20 этажей. Никита живёт на шестнадцатом этаже, а Серёжа – ниже двадцатого. Обе девочки живут выше Никиты и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н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иже Серёжи. Наташа живёт выше Светы. Кто на каком этаже живёт?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077572"/>
              </p:ext>
            </p:extLst>
          </p:nvPr>
        </p:nvGraphicFramePr>
        <p:xfrm>
          <a:off x="3419872" y="3678235"/>
          <a:ext cx="3528392" cy="2669974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872208"/>
                <a:gridCol w="1656184"/>
              </a:tblGrid>
              <a:tr h="72008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Наташа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6607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man Old Style" panose="02050604050505020204" pitchFamily="18" charset="0"/>
                        </a:rPr>
                        <a:t>Света</a:t>
                      </a:r>
                      <a:endParaRPr lang="ru-RU" sz="2400" b="1" dirty="0">
                        <a:latin typeface="Bookman Old Style" panose="020506040505050202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Bookman Old Style" panose="02050604050505020204" pitchFamily="18" charset="0"/>
                        </a:rPr>
                        <a:t>Никита</a:t>
                      </a:r>
                    </a:p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Bookman Old Style" panose="020506040505050202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man Old Style" panose="02050604050505020204" pitchFamily="18" charset="0"/>
                        </a:rPr>
                        <a:t>Серёжа</a:t>
                      </a:r>
                      <a:endParaRPr lang="ru-RU" sz="2400" b="1" dirty="0">
                        <a:latin typeface="Bookman Old Style" panose="020506040505050202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292080" y="5095368"/>
            <a:ext cx="165618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16 этаж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3678235"/>
            <a:ext cx="165618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18 этаж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3340" y="4425801"/>
            <a:ext cx="165618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17 этаж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5743440"/>
            <a:ext cx="165618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19 этаж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pic>
        <p:nvPicPr>
          <p:cNvPr id="12" name="Рисунок 11" descr="http://900igr.net/datas/kosmos-gorod-transport/Arkhitektura-2.files/0012-012-Mnogoetazhnye-dom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1" t="15598" r="17627"/>
          <a:stretch/>
        </p:blipFill>
        <p:spPr bwMode="auto">
          <a:xfrm>
            <a:off x="539552" y="3678235"/>
            <a:ext cx="2808312" cy="27363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://dev.itd.lv/wp-content/uploads/2014/06/Temp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0" r="-8117"/>
          <a:stretch/>
        </p:blipFill>
        <p:spPr bwMode="auto">
          <a:xfrm>
            <a:off x="7124939" y="3681588"/>
            <a:ext cx="1568463" cy="263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dev.itd.lv/wp-content/uploads/2014/06/Temp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1" r="29240"/>
          <a:stretch/>
        </p:blipFill>
        <p:spPr bwMode="auto">
          <a:xfrm>
            <a:off x="8028384" y="3429051"/>
            <a:ext cx="886692" cy="2638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572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324600"/>
          </a:xfrm>
        </p:spPr>
        <p:txBody>
          <a:bodyPr anchor="t"/>
          <a:lstStyle/>
          <a:p>
            <a:endParaRPr lang="ru-RU" alt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457200" y="381000"/>
            <a:ext cx="914400" cy="914400"/>
          </a:xfrm>
          <a:prstGeom prst="ellipse">
            <a:avLst/>
          </a:prstGeom>
          <a:solidFill>
            <a:srgbClr val="9EFCC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</a:t>
            </a:r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1524000" y="381000"/>
            <a:ext cx="914400" cy="914400"/>
          </a:xfrm>
          <a:prstGeom prst="ellipse">
            <a:avLst/>
          </a:prstGeom>
          <a:solidFill>
            <a:srgbClr val="9EFCC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5</a:t>
            </a: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2667000" y="381000"/>
            <a:ext cx="914400" cy="914400"/>
          </a:xfrm>
          <a:prstGeom prst="ellipse">
            <a:avLst/>
          </a:prstGeom>
          <a:solidFill>
            <a:srgbClr val="9EFCC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8</a:t>
            </a: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57200" y="1524000"/>
            <a:ext cx="914400" cy="914400"/>
          </a:xfrm>
          <a:prstGeom prst="ellipse">
            <a:avLst/>
          </a:prstGeom>
          <a:solidFill>
            <a:srgbClr val="9EFCC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2</a:t>
            </a:r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457200" y="2590800"/>
            <a:ext cx="914400" cy="914400"/>
          </a:xfrm>
          <a:prstGeom prst="ellipse">
            <a:avLst/>
          </a:prstGeom>
          <a:solidFill>
            <a:srgbClr val="9EFCC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1</a:t>
            </a:r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6629400" y="16764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5105400" y="16764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3581400" y="16764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9</a:t>
            </a:r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6629400" y="30480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3</a:t>
            </a:r>
          </a:p>
        </p:txBody>
      </p:sp>
      <p:sp>
        <p:nvSpPr>
          <p:cNvPr id="10252" name="Oval 12"/>
          <p:cNvSpPr>
            <a:spLocks noChangeArrowheads="1"/>
          </p:cNvSpPr>
          <p:nvPr/>
        </p:nvSpPr>
        <p:spPr bwMode="auto">
          <a:xfrm>
            <a:off x="5105400" y="30480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3581400" y="30480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7</a:t>
            </a:r>
          </a:p>
        </p:txBody>
      </p:sp>
      <p:sp>
        <p:nvSpPr>
          <p:cNvPr id="10254" name="Oval 14"/>
          <p:cNvSpPr>
            <a:spLocks noChangeArrowheads="1"/>
          </p:cNvSpPr>
          <p:nvPr/>
        </p:nvSpPr>
        <p:spPr bwMode="auto">
          <a:xfrm>
            <a:off x="6629400" y="44196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5105400" y="44196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6</a:t>
            </a:r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3581400" y="4419600"/>
            <a:ext cx="914400" cy="914400"/>
          </a:xfrm>
          <a:prstGeom prst="ellipse">
            <a:avLst/>
          </a:prstGeom>
          <a:solidFill>
            <a:srgbClr val="EBC9B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 rot="16200000">
            <a:off x="7824787" y="16240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16</a:t>
            </a:r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 rot="16200000">
            <a:off x="7824787" y="29194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11</a:t>
            </a:r>
          </a:p>
        </p:txBody>
      </p:sp>
      <p:sp>
        <p:nvSpPr>
          <p:cNvPr id="10259" name="AutoShape 19"/>
          <p:cNvSpPr>
            <a:spLocks noChangeArrowheads="1"/>
          </p:cNvSpPr>
          <p:nvPr/>
        </p:nvSpPr>
        <p:spPr bwMode="auto">
          <a:xfrm rot="16200000">
            <a:off x="7824787" y="42148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18</a:t>
            </a:r>
          </a:p>
        </p:txBody>
      </p:sp>
      <p:sp>
        <p:nvSpPr>
          <p:cNvPr id="10260" name="AutoShape 20"/>
          <p:cNvSpPr>
            <a:spLocks noChangeArrowheads="1"/>
          </p:cNvSpPr>
          <p:nvPr/>
        </p:nvSpPr>
        <p:spPr bwMode="auto">
          <a:xfrm>
            <a:off x="67056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16</a:t>
            </a:r>
          </a:p>
        </p:txBody>
      </p:sp>
      <p:sp>
        <p:nvSpPr>
          <p:cNvPr id="10261" name="AutoShape 21"/>
          <p:cNvSpPr>
            <a:spLocks noChangeArrowheads="1"/>
          </p:cNvSpPr>
          <p:nvPr/>
        </p:nvSpPr>
        <p:spPr bwMode="auto">
          <a:xfrm>
            <a:off x="51054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9</a:t>
            </a:r>
          </a:p>
        </p:txBody>
      </p:sp>
      <p:sp>
        <p:nvSpPr>
          <p:cNvPr id="10262" name="AutoShape 22"/>
          <p:cNvSpPr>
            <a:spLocks noChangeArrowheads="1"/>
          </p:cNvSpPr>
          <p:nvPr/>
        </p:nvSpPr>
        <p:spPr bwMode="auto">
          <a:xfrm>
            <a:off x="35814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20</a:t>
            </a:r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>
            <a:off x="4038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4" name="Line 24"/>
          <p:cNvSpPr>
            <a:spLocks noChangeShapeType="1"/>
          </p:cNvSpPr>
          <p:nvPr/>
        </p:nvSpPr>
        <p:spPr bwMode="auto">
          <a:xfrm>
            <a:off x="4038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5" name="Line 25"/>
          <p:cNvSpPr>
            <a:spLocks noChangeShapeType="1"/>
          </p:cNvSpPr>
          <p:nvPr/>
        </p:nvSpPr>
        <p:spPr bwMode="auto">
          <a:xfrm>
            <a:off x="44958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6" name="Line 26"/>
          <p:cNvSpPr>
            <a:spLocks noChangeShapeType="1"/>
          </p:cNvSpPr>
          <p:nvPr/>
        </p:nvSpPr>
        <p:spPr bwMode="auto">
          <a:xfrm>
            <a:off x="60198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7" name="Line 27"/>
          <p:cNvSpPr>
            <a:spLocks noChangeShapeType="1"/>
          </p:cNvSpPr>
          <p:nvPr/>
        </p:nvSpPr>
        <p:spPr bwMode="auto">
          <a:xfrm>
            <a:off x="7086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7086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9" name="Line 29"/>
          <p:cNvSpPr>
            <a:spLocks noChangeShapeType="1"/>
          </p:cNvSpPr>
          <p:nvPr/>
        </p:nvSpPr>
        <p:spPr bwMode="auto">
          <a:xfrm>
            <a:off x="4495800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0" name="Line 30"/>
          <p:cNvSpPr>
            <a:spLocks noChangeShapeType="1"/>
          </p:cNvSpPr>
          <p:nvPr/>
        </p:nvSpPr>
        <p:spPr bwMode="auto">
          <a:xfrm>
            <a:off x="6019800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1" name="Line 31"/>
          <p:cNvSpPr>
            <a:spLocks noChangeShapeType="1"/>
          </p:cNvSpPr>
          <p:nvPr/>
        </p:nvSpPr>
        <p:spPr bwMode="auto">
          <a:xfrm>
            <a:off x="5562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2" name="Line 32"/>
          <p:cNvSpPr>
            <a:spLocks noChangeShapeType="1"/>
          </p:cNvSpPr>
          <p:nvPr/>
        </p:nvSpPr>
        <p:spPr bwMode="auto">
          <a:xfrm>
            <a:off x="5562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3" name="Line 33"/>
          <p:cNvSpPr>
            <a:spLocks noChangeShapeType="1"/>
          </p:cNvSpPr>
          <p:nvPr/>
        </p:nvSpPr>
        <p:spPr bwMode="auto">
          <a:xfrm>
            <a:off x="4495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4" name="Line 34"/>
          <p:cNvSpPr>
            <a:spLocks noChangeShapeType="1"/>
          </p:cNvSpPr>
          <p:nvPr/>
        </p:nvSpPr>
        <p:spPr bwMode="auto">
          <a:xfrm>
            <a:off x="6019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3741859"/>
            <a:ext cx="35814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Ctr="1">
            <a:spAutoFit/>
          </a:bodyPr>
          <a:lstStyle/>
          <a:p>
            <a:pPr algn="ctr"/>
            <a:r>
              <a:rPr lang="ru-RU" altLang="ru-RU" sz="2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Игра </a:t>
            </a:r>
            <a:r>
              <a:rPr lang="ru-RU" altLang="ru-RU" sz="2000" i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</a:t>
            </a:r>
            <a:r>
              <a:rPr lang="ru-RU" altLang="ru-RU" sz="2000" i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Сан-</a:t>
            </a:r>
            <a:r>
              <a:rPr lang="ru-RU" altLang="ru-RU" sz="2000" i="1" u="sng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</a:t>
            </a:r>
            <a:r>
              <a:rPr lang="ru-RU" altLang="ru-RU" sz="2000" i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-ку»</a:t>
            </a:r>
          </a:p>
          <a:p>
            <a:pPr algn="ctr"/>
            <a:r>
              <a:rPr lang="ru-RU" altLang="ru-RU" sz="2000" dirty="0" smtClean="0">
                <a:solidFill>
                  <a:srgbClr val="0070C0"/>
                </a:solidFill>
              </a:rPr>
              <a:t>Правила    </a:t>
            </a:r>
            <a:r>
              <a:rPr lang="ru-RU" altLang="ru-RU" sz="2000" dirty="0">
                <a:solidFill>
                  <a:srgbClr val="FF0000"/>
                </a:solidFill>
              </a:rPr>
              <a:t>сан-</a:t>
            </a:r>
            <a:r>
              <a:rPr lang="ru-RU" altLang="ru-RU" sz="2000" dirty="0" err="1">
                <a:solidFill>
                  <a:srgbClr val="FF0000"/>
                </a:solidFill>
              </a:rPr>
              <a:t>го</a:t>
            </a:r>
            <a:r>
              <a:rPr lang="ru-RU" altLang="ru-RU" sz="2000" dirty="0">
                <a:solidFill>
                  <a:srgbClr val="FF0000"/>
                </a:solidFill>
              </a:rPr>
              <a:t>-ку</a:t>
            </a:r>
            <a:r>
              <a:rPr lang="ru-RU" altLang="ru-RU" sz="2000" dirty="0">
                <a:solidFill>
                  <a:srgbClr val="0070C0"/>
                </a:solidFill>
              </a:rPr>
              <a:t>   просты:</a:t>
            </a:r>
          </a:p>
          <a:p>
            <a:pPr algn="ctr"/>
            <a:r>
              <a:rPr lang="ru-RU" altLang="ru-RU" sz="2000" dirty="0">
                <a:solidFill>
                  <a:srgbClr val="0070C0"/>
                </a:solidFill>
              </a:rPr>
              <a:t>поставьте свободные шарики </a:t>
            </a:r>
          </a:p>
          <a:p>
            <a:pPr algn="ctr"/>
            <a:r>
              <a:rPr lang="ru-RU" altLang="ru-RU" sz="2000" dirty="0">
                <a:solidFill>
                  <a:srgbClr val="0070C0"/>
                </a:solidFill>
              </a:rPr>
              <a:t>с  цифрами  на  пустые  места  так</a:t>
            </a:r>
            <a:r>
              <a:rPr lang="ru-RU" altLang="ru-RU" sz="2000" dirty="0" smtClean="0">
                <a:solidFill>
                  <a:srgbClr val="0070C0"/>
                </a:solidFill>
              </a:rPr>
              <a:t>, чтобы </a:t>
            </a:r>
            <a:r>
              <a:rPr lang="ru-RU" altLang="ru-RU" sz="2000" dirty="0">
                <a:solidFill>
                  <a:srgbClr val="0070C0"/>
                </a:solidFill>
              </a:rPr>
              <a:t>сумма цифр каждого </a:t>
            </a:r>
            <a:r>
              <a:rPr lang="ru-RU" altLang="ru-RU" sz="2000" dirty="0" smtClean="0">
                <a:solidFill>
                  <a:srgbClr val="0070C0"/>
                </a:solidFill>
              </a:rPr>
              <a:t>ряда равнялась  </a:t>
            </a:r>
            <a:r>
              <a:rPr lang="ru-RU" altLang="ru-RU" sz="2000" dirty="0">
                <a:solidFill>
                  <a:srgbClr val="0070C0"/>
                </a:solidFill>
              </a:rPr>
              <a:t>числу  </a:t>
            </a:r>
            <a:r>
              <a:rPr lang="ru-RU" altLang="ru-RU" sz="2000" dirty="0" smtClean="0">
                <a:solidFill>
                  <a:srgbClr val="0070C0"/>
                </a:solidFill>
              </a:rPr>
              <a:t>справа, а  сумма  цифр  каждого  столбца</a:t>
            </a:r>
          </a:p>
          <a:p>
            <a:pPr algn="ctr"/>
            <a:r>
              <a:rPr lang="ru-RU" altLang="ru-RU" sz="2000" dirty="0" smtClean="0">
                <a:solidFill>
                  <a:srgbClr val="0070C0"/>
                </a:solidFill>
              </a:rPr>
              <a:t>равнялась  </a:t>
            </a:r>
            <a:r>
              <a:rPr lang="ru-RU" altLang="ru-RU" sz="2000" dirty="0">
                <a:solidFill>
                  <a:srgbClr val="0070C0"/>
                </a:solidFill>
              </a:rPr>
              <a:t>числу  внизу.</a:t>
            </a:r>
          </a:p>
          <a:p>
            <a:pPr algn="ctr"/>
            <a:endParaRPr lang="ru-RU" altLang="ru-RU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27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41813E-7 L 0.34167 0.58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294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41813E-7 L 0.43333 0.588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29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41813E-7 L 0.55833 0.188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17" y="943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4662E-6 L 0.50833 0.022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111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025E-6 L 0.50833 0.0666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333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2" grpId="0" animBg="1"/>
      <p:bldP spid="10254" grpId="0" animBg="1"/>
      <p:bldP spid="102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altLang="ru-RU" sz="2800" b="1" i="1" dirty="0" smtClean="0">
                <a:solidFill>
                  <a:schemeClr val="accent2"/>
                </a:solidFill>
              </a:rPr>
              <a:t>Кто  в  каком  платье?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8458200" cy="26670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dirty="0" smtClean="0"/>
              <a:t>   Галя, Марина и Оля пришли на праздничный утренник в платьях разного цвета: в жёлтом, синем и розовом. Галя не была в жёлтом. Марина – не в жёлтом и не в розовом. В каком платье была каждая девочка?</a:t>
            </a:r>
          </a:p>
          <a:p>
            <a:pPr>
              <a:buFontTx/>
              <a:buNone/>
            </a:pPr>
            <a:endParaRPr lang="ru-RU" altLang="ru-RU" sz="2800" dirty="0" smtClean="0"/>
          </a:p>
          <a:p>
            <a:pPr>
              <a:buFontTx/>
              <a:buNone/>
            </a:pPr>
            <a:endParaRPr lang="ru-RU" altLang="ru-RU" sz="2400" dirty="0" smtClean="0"/>
          </a:p>
        </p:txBody>
      </p:sp>
      <p:graphicFrame>
        <p:nvGraphicFramePr>
          <p:cNvPr id="8239" name="Group 47"/>
          <p:cNvGraphicFramePr>
            <a:graphicFrameLocks noGrp="1"/>
          </p:cNvGraphicFramePr>
          <p:nvPr>
            <p:ph sz="half" idx="2"/>
          </p:nvPr>
        </p:nvGraphicFramePr>
        <p:xfrm>
          <a:off x="2286000" y="3048000"/>
          <a:ext cx="5257800" cy="3525839"/>
        </p:xfrm>
        <a:graphic>
          <a:graphicData uri="http://schemas.openxmlformats.org/drawingml/2006/table">
            <a:tbl>
              <a:tblPr/>
              <a:tblGrid>
                <a:gridCol w="1568450"/>
                <a:gridCol w="1230313"/>
                <a:gridCol w="1228725"/>
                <a:gridCol w="1230312"/>
              </a:tblGrid>
              <a:tr h="161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F21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EF7"/>
                    </a:solidFill>
                  </a:tcPr>
                </a:tc>
              </a:tr>
              <a:tr h="593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Галя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Марина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Оля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35" name="Picture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276600"/>
            <a:ext cx="914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40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76600"/>
            <a:ext cx="914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41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276600"/>
            <a:ext cx="914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42" name="Rectangle 50"/>
          <p:cNvSpPr>
            <a:spLocks noChangeArrowheads="1"/>
          </p:cNvSpPr>
          <p:nvPr/>
        </p:nvSpPr>
        <p:spPr bwMode="auto">
          <a:xfrm>
            <a:off x="3886200" y="4724400"/>
            <a:ext cx="1066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нет</a:t>
            </a:r>
          </a:p>
        </p:txBody>
      </p:sp>
      <p:sp>
        <p:nvSpPr>
          <p:cNvPr id="8243" name="Rectangle 51"/>
          <p:cNvSpPr>
            <a:spLocks noChangeArrowheads="1"/>
          </p:cNvSpPr>
          <p:nvPr/>
        </p:nvSpPr>
        <p:spPr bwMode="auto">
          <a:xfrm>
            <a:off x="3886200" y="5334000"/>
            <a:ext cx="1066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нет</a:t>
            </a:r>
          </a:p>
        </p:txBody>
      </p:sp>
      <p:sp>
        <p:nvSpPr>
          <p:cNvPr id="8244" name="Rectangle 52"/>
          <p:cNvSpPr>
            <a:spLocks noChangeArrowheads="1"/>
          </p:cNvSpPr>
          <p:nvPr/>
        </p:nvSpPr>
        <p:spPr bwMode="auto">
          <a:xfrm>
            <a:off x="6400800" y="5334000"/>
            <a:ext cx="1066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нет</a:t>
            </a:r>
          </a:p>
        </p:txBody>
      </p:sp>
      <p:sp>
        <p:nvSpPr>
          <p:cNvPr id="8245" name="Rectangle 53"/>
          <p:cNvSpPr>
            <a:spLocks noChangeArrowheads="1"/>
          </p:cNvSpPr>
          <p:nvPr/>
        </p:nvSpPr>
        <p:spPr bwMode="auto">
          <a:xfrm>
            <a:off x="6400800" y="47244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да</a:t>
            </a:r>
          </a:p>
        </p:txBody>
      </p:sp>
      <p:sp>
        <p:nvSpPr>
          <p:cNvPr id="8246" name="Rectangle 54"/>
          <p:cNvSpPr>
            <a:spLocks noChangeArrowheads="1"/>
          </p:cNvSpPr>
          <p:nvPr/>
        </p:nvSpPr>
        <p:spPr bwMode="auto">
          <a:xfrm>
            <a:off x="5181600" y="53340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да</a:t>
            </a:r>
          </a:p>
        </p:txBody>
      </p:sp>
      <p:sp>
        <p:nvSpPr>
          <p:cNvPr id="8247" name="Rectangle 55"/>
          <p:cNvSpPr>
            <a:spLocks noChangeArrowheads="1"/>
          </p:cNvSpPr>
          <p:nvPr/>
        </p:nvSpPr>
        <p:spPr bwMode="auto">
          <a:xfrm>
            <a:off x="3886200" y="60198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/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175125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242" grpId="0" animBg="1"/>
      <p:bldP spid="8243" grpId="0" animBg="1"/>
      <p:bldP spid="8244" grpId="0" animBg="1"/>
      <p:bldP spid="8245" grpId="0" animBg="1"/>
      <p:bldP spid="8246" grpId="0" animBg="1"/>
      <p:bldP spid="824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833">
                <a:srgbClr val="FECED9"/>
              </a:gs>
              <a:gs pos="17000">
                <a:srgbClr val="E5E5F7"/>
              </a:gs>
              <a:gs pos="7917">
                <a:schemeClr val="accent6">
                  <a:lumMod val="20000"/>
                  <a:lumOff val="80000"/>
                </a:schemeClr>
              </a:gs>
              <a:gs pos="80000">
                <a:srgbClr val="FFCC66"/>
              </a:gs>
              <a:gs pos="69584">
                <a:srgbClr val="FFFF99"/>
              </a:gs>
              <a:gs pos="39000">
                <a:srgbClr val="FECED9"/>
              </a:gs>
              <a:gs pos="94000">
                <a:srgbClr val="FFEFD9"/>
              </a:gs>
              <a:gs pos="34000">
                <a:srgbClr val="F3DCE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/>
          </a:gradFill>
          <a:extLst/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41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19400"/>
            <a:ext cx="82296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3" name="Прямоугольник 4"/>
          <p:cNvSpPr>
            <a:spLocks noChangeArrowheads="1"/>
          </p:cNvSpPr>
          <p:nvPr/>
        </p:nvSpPr>
        <p:spPr bwMode="auto">
          <a:xfrm>
            <a:off x="762000" y="228600"/>
            <a:ext cx="7848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Bookman Old Style" pitchFamily="18" charset="0"/>
              </a:rPr>
              <a:t>На трёх банках с малиновым, клубничным и земляничным вареньем наклеены надписи. Какое варенье в какой банке, если известно, что все надписи неверны?</a:t>
            </a:r>
            <a:endParaRPr lang="ru-RU" altLang="ru-RU" sz="2800">
              <a:latin typeface="Bookman Old Style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14400" y="4510088"/>
            <a:ext cx="2057400" cy="76200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Bookman Old Style" pitchFamily="18" charset="0"/>
              </a:rPr>
              <a:t>Земляника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56050" y="3727450"/>
            <a:ext cx="1905000" cy="76200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Bookman Old Style" pitchFamily="18" charset="0"/>
              </a:rPr>
              <a:t>Малина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324600" y="4759325"/>
            <a:ext cx="1905000" cy="76200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Bookman Old Style" pitchFamily="18" charset="0"/>
              </a:rPr>
              <a:t>Клубника</a:t>
            </a:r>
          </a:p>
        </p:txBody>
      </p:sp>
    </p:spTree>
    <p:extLst>
      <p:ext uri="{BB962C8B-B14F-4D97-AF65-F5344CB8AC3E}">
        <p14:creationId xmlns:p14="http://schemas.microsoft.com/office/powerpoint/2010/main" val="196614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solidFill>
                  <a:schemeClr val="accent2"/>
                </a:solidFill>
              </a:rPr>
              <a:t>Кто  какую фигуру начертил?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8458200" cy="2667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     </a:t>
            </a:r>
            <a:r>
              <a:rPr lang="ru-RU" altLang="ru-RU" sz="2700" smtClean="0"/>
              <a:t>Вова, Вика  и Гриша должны начертить каждый один многоугольник – четырёхугольник, пятиугольник и шестиугольник.  «Сосчитай, у твоего многоугольника 5 углов», - сказала Вика Грише. «А у моего многоугольника углов больше, чем у Гриши», - сказал Вова. Кто какой многоугольник начертил?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700" smtClean="0"/>
          </a:p>
        </p:txBody>
      </p:sp>
      <p:graphicFrame>
        <p:nvGraphicFramePr>
          <p:cNvPr id="10288" name="Group 48"/>
          <p:cNvGraphicFramePr>
            <a:graphicFrameLocks noGrp="1"/>
          </p:cNvGraphicFramePr>
          <p:nvPr>
            <p:ph sz="half" idx="2"/>
          </p:nvPr>
        </p:nvGraphicFramePr>
        <p:xfrm>
          <a:off x="2286000" y="3352800"/>
          <a:ext cx="5257800" cy="3371851"/>
        </p:xfrm>
        <a:graphic>
          <a:graphicData uri="http://schemas.openxmlformats.org/drawingml/2006/table">
            <a:tbl>
              <a:tblPr/>
              <a:tblGrid>
                <a:gridCol w="1568450"/>
                <a:gridCol w="1230313"/>
                <a:gridCol w="1228725"/>
                <a:gridCol w="1230312"/>
              </a:tblGrid>
              <a:tr h="13890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F21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EBF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EF7"/>
                    </a:solidFill>
                  </a:tcPr>
                </a:tc>
              </a:tr>
              <a:tr h="668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Вова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Вика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Гриша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8" name="Rectangle 38"/>
          <p:cNvSpPr>
            <a:spLocks noChangeArrowheads="1"/>
          </p:cNvSpPr>
          <p:nvPr/>
        </p:nvSpPr>
        <p:spPr bwMode="auto">
          <a:xfrm>
            <a:off x="3962400" y="48006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да</a:t>
            </a:r>
          </a:p>
        </p:txBody>
      </p:sp>
      <p:sp>
        <p:nvSpPr>
          <p:cNvPr id="10279" name="Rectangle 39"/>
          <p:cNvSpPr>
            <a:spLocks noChangeArrowheads="1"/>
          </p:cNvSpPr>
          <p:nvPr/>
        </p:nvSpPr>
        <p:spPr bwMode="auto">
          <a:xfrm>
            <a:off x="6400800" y="60960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да</a:t>
            </a:r>
          </a:p>
        </p:txBody>
      </p:sp>
      <p:sp>
        <p:nvSpPr>
          <p:cNvPr id="10281" name="AutoShape 41"/>
          <p:cNvSpPr>
            <a:spLocks noChangeArrowheads="1"/>
          </p:cNvSpPr>
          <p:nvPr/>
        </p:nvSpPr>
        <p:spPr bwMode="auto">
          <a:xfrm>
            <a:off x="3962400" y="3581400"/>
            <a:ext cx="1057275" cy="914400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B4D87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282" name="AutoShape 42"/>
          <p:cNvSpPr>
            <a:spLocks noChangeArrowheads="1"/>
          </p:cNvSpPr>
          <p:nvPr/>
        </p:nvSpPr>
        <p:spPr bwMode="auto">
          <a:xfrm>
            <a:off x="6400800" y="3505200"/>
            <a:ext cx="962025" cy="914400"/>
          </a:xfrm>
          <a:prstGeom prst="pentagon">
            <a:avLst/>
          </a:prstGeom>
          <a:solidFill>
            <a:srgbClr val="DC8C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284" name="AutoShape 44"/>
          <p:cNvSpPr>
            <a:spLocks noChangeArrowheads="1"/>
          </p:cNvSpPr>
          <p:nvPr/>
        </p:nvSpPr>
        <p:spPr bwMode="auto">
          <a:xfrm rot="10800000">
            <a:off x="5181600" y="3810000"/>
            <a:ext cx="1062038" cy="685800"/>
          </a:xfrm>
          <a:custGeom>
            <a:avLst/>
            <a:gdLst>
              <a:gd name="T0" fmla="*/ 2147483647 w 21600"/>
              <a:gd name="T1" fmla="*/ 345664631 h 21600"/>
              <a:gd name="T2" fmla="*/ 1283756526 w 21600"/>
              <a:gd name="T3" fmla="*/ 691329263 h 21600"/>
              <a:gd name="T4" fmla="*/ 320939722 w 21600"/>
              <a:gd name="T5" fmla="*/ 345664631 h 21600"/>
              <a:gd name="T6" fmla="*/ 128375652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6CBCC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85" name="Rectangle 45"/>
          <p:cNvSpPr>
            <a:spLocks noChangeArrowheads="1"/>
          </p:cNvSpPr>
          <p:nvPr/>
        </p:nvSpPr>
        <p:spPr bwMode="auto">
          <a:xfrm>
            <a:off x="5181600" y="54864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377263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10278" grpId="0" animBg="1"/>
      <p:bldP spid="10279" grpId="0" animBg="1"/>
      <p:bldP spid="10281" grpId="0" animBg="1"/>
      <p:bldP spid="10282" grpId="0" animBg="1"/>
      <p:bldP spid="10284" grpId="0" animBg="1"/>
      <p:bldP spid="1028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solidFill>
                  <a:schemeClr val="accent2"/>
                </a:solidFill>
              </a:rPr>
              <a:t>Что куда  налили?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8458200" cy="2667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smtClean="0"/>
              <a:t>           </a:t>
            </a:r>
            <a:r>
              <a:rPr lang="ru-RU" altLang="ru-RU" sz="2800" b="1" smtClean="0"/>
              <a:t>В стакан, кружку и чашку налили молоко, простоквашу и кефир. В кружке не кефир. В чашке не кефир  и не простокваша. Что куда налили?</a:t>
            </a:r>
          </a:p>
          <a:p>
            <a:pPr eaLnBrk="1" hangingPunct="1">
              <a:buFontTx/>
              <a:buNone/>
            </a:pPr>
            <a:endParaRPr lang="ru-RU" altLang="ru-RU" sz="2800" b="1" smtClean="0"/>
          </a:p>
        </p:txBody>
      </p:sp>
      <p:graphicFrame>
        <p:nvGraphicFramePr>
          <p:cNvPr id="15400" name="Group 40"/>
          <p:cNvGraphicFramePr>
            <a:graphicFrameLocks noGrp="1"/>
          </p:cNvGraphicFramePr>
          <p:nvPr>
            <p:ph sz="half" idx="2"/>
          </p:nvPr>
        </p:nvGraphicFramePr>
        <p:xfrm>
          <a:off x="2286000" y="2590800"/>
          <a:ext cx="5257800" cy="4038601"/>
        </p:xfrm>
        <a:graphic>
          <a:graphicData uri="http://schemas.openxmlformats.org/drawingml/2006/table">
            <a:tbl>
              <a:tblPr/>
              <a:tblGrid>
                <a:gridCol w="1568450"/>
                <a:gridCol w="1230313"/>
                <a:gridCol w="1228725"/>
                <a:gridCol w="1230312"/>
              </a:tblGrid>
              <a:tr h="1111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F21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EBF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EF7"/>
                    </a:solidFill>
                  </a:tcPr>
                </a:tc>
              </a:tr>
              <a:tr h="985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1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1" name="Rectangle 31"/>
          <p:cNvSpPr>
            <a:spLocks noChangeArrowheads="1"/>
          </p:cNvSpPr>
          <p:nvPr/>
        </p:nvSpPr>
        <p:spPr bwMode="auto">
          <a:xfrm>
            <a:off x="3886200" y="60198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да</a:t>
            </a:r>
          </a:p>
        </p:txBody>
      </p:sp>
      <p:sp>
        <p:nvSpPr>
          <p:cNvPr id="15392" name="Rectangle 32"/>
          <p:cNvSpPr>
            <a:spLocks noChangeArrowheads="1"/>
          </p:cNvSpPr>
          <p:nvPr/>
        </p:nvSpPr>
        <p:spPr bwMode="auto">
          <a:xfrm>
            <a:off x="6400800" y="38862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да</a:t>
            </a:r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5181600" y="4800600"/>
            <a:ext cx="1066800" cy="457200"/>
          </a:xfrm>
          <a:prstGeom prst="rect">
            <a:avLst/>
          </a:prstGeom>
          <a:solidFill>
            <a:srgbClr val="EC54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да</a:t>
            </a:r>
          </a:p>
        </p:txBody>
      </p:sp>
      <p:pic>
        <p:nvPicPr>
          <p:cNvPr id="15397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733800"/>
            <a:ext cx="1143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9" name="Picture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724400"/>
            <a:ext cx="10858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01" name="Picture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715000"/>
            <a:ext cx="14287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03" name="Picture 4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590800"/>
            <a:ext cx="1143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04" name="Picture 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590800"/>
            <a:ext cx="1219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06" name="Picture 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963" y="2590800"/>
            <a:ext cx="11382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87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  <p:bldP spid="15391" grpId="0" animBg="1"/>
      <p:bldP spid="15392" grpId="0" animBg="1"/>
      <p:bldP spid="153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8892"/>
            <a:ext cx="8712968" cy="6600467"/>
          </a:xfrm>
          <a:gradFill flip="none" rotWithShape="1">
            <a:gsLst>
              <a:gs pos="833">
                <a:srgbClr val="FECED9"/>
              </a:gs>
              <a:gs pos="17000">
                <a:srgbClr val="E5E5F7"/>
              </a:gs>
              <a:gs pos="7917">
                <a:schemeClr val="accent6">
                  <a:lumMod val="20000"/>
                  <a:lumOff val="80000"/>
                </a:schemeClr>
              </a:gs>
              <a:gs pos="80000">
                <a:srgbClr val="FFCC66"/>
              </a:gs>
              <a:gs pos="69584">
                <a:srgbClr val="FFFF99"/>
              </a:gs>
              <a:gs pos="39000">
                <a:srgbClr val="FECED9"/>
              </a:gs>
              <a:gs pos="94000">
                <a:srgbClr val="FFEFD9"/>
              </a:gs>
              <a:gs pos="34000">
                <a:srgbClr val="F3DCE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/>
          </a:gradFill>
          <a:extLst/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РЕФЛЕКСИЯ</a:t>
            </a:r>
          </a:p>
        </p:txBody>
      </p:sp>
      <p:pic>
        <p:nvPicPr>
          <p:cNvPr id="13318" name="Picture 2" descr="https://fs00.infourok.ru/images/doc/28/36142/hello_html_m4150cab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125538"/>
            <a:ext cx="842010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288" y="4797425"/>
            <a:ext cx="3960812" cy="1752600"/>
          </a:xfrm>
          <a:prstGeom prst="rect">
            <a:avLst/>
          </a:prstGeom>
          <a:solidFill>
            <a:srgbClr val="D0A5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способы решения примеров на сложение и вычитание в пределах 100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62488" y="4797425"/>
            <a:ext cx="3960812" cy="1752600"/>
          </a:xfrm>
          <a:prstGeom prst="rect">
            <a:avLst/>
          </a:prstGeom>
          <a:solidFill>
            <a:srgbClr val="8BCD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примеры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сложение и вычитание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пределах 100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048250" y="3860800"/>
            <a:ext cx="914400" cy="576263"/>
          </a:xfrm>
          <a:prstGeom prst="straightConnector1">
            <a:avLst/>
          </a:prstGeom>
          <a:ln>
            <a:solidFill>
              <a:srgbClr val="D0A582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974975" y="3860800"/>
            <a:ext cx="958850" cy="576263"/>
          </a:xfrm>
          <a:prstGeom prst="straightConnector1">
            <a:avLst/>
          </a:prstGeom>
          <a:ln>
            <a:solidFill>
              <a:srgbClr val="D0A582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32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b="1" smtClean="0"/>
              <a:t> </a:t>
            </a:r>
            <a:br>
              <a:rPr lang="ru-RU" altLang="ru-RU" b="1" smtClean="0"/>
            </a:br>
            <a:r>
              <a:rPr lang="ru-RU" altLang="ru-RU" b="1" smtClean="0"/>
              <a:t/>
            </a:r>
            <a:br>
              <a:rPr lang="ru-RU" altLang="ru-RU" b="1" smtClean="0"/>
            </a:br>
            <a:r>
              <a:rPr lang="ru-RU" altLang="ru-RU" b="1" smtClean="0"/>
              <a:t/>
            </a:r>
            <a:br>
              <a:rPr lang="ru-RU" altLang="ru-RU" b="1" smtClean="0"/>
            </a:br>
            <a:r>
              <a:rPr lang="ru-RU" altLang="ru-RU" sz="3600" b="1" u="sng" smtClean="0">
                <a:solidFill>
                  <a:srgbClr val="C00000"/>
                </a:solidFill>
              </a:rPr>
              <a:t>Оцените свою деятельность на уроке, используя смайлики</a:t>
            </a:r>
            <a:r>
              <a:rPr lang="ru-RU" altLang="ru-RU" smtClean="0"/>
              <a:t>.</a:t>
            </a:r>
            <a:br>
              <a:rPr lang="ru-RU" altLang="ru-RU" smtClean="0"/>
            </a:b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b="1" smtClean="0"/>
              <a:t> 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b="1" smtClean="0"/>
              <a:t> 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b="1" smtClean="0"/>
              <a:t> 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ru-RU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Tx/>
              <a:buNone/>
              <a:defRPr/>
            </a:pPr>
            <a:endParaRPr lang="ru-RU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Tx/>
              <a:buNone/>
              <a:defRPr/>
            </a:pPr>
            <a:endParaRPr lang="ru-RU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endParaRPr lang="ru-RU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01337"/>
              </p:ext>
            </p:extLst>
          </p:nvPr>
        </p:nvGraphicFramePr>
        <p:xfrm>
          <a:off x="179512" y="1464656"/>
          <a:ext cx="8568952" cy="3840480"/>
        </p:xfrm>
        <a:graphic>
          <a:graphicData uri="http://schemas.openxmlformats.org/drawingml/2006/table">
            <a:tbl>
              <a:tblPr/>
              <a:tblGrid>
                <a:gridCol w="3003419"/>
                <a:gridCol w="2901824"/>
                <a:gridCol w="2663709"/>
              </a:tblGrid>
              <a:tr h="36579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ошибок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решать приемы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сложение и вычитание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пределах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допускаю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одну-две ошибки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решении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сложение и вычитание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пределах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испытываю трудности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решении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сложение и вычитание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пределах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50" name="Рисунок 9" descr="http://super-partnerki.ru/wp-content/uploads/2016/09/Kije8X6y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340350"/>
            <a:ext cx="1692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Рисунок 6" descr="C:\Documents and Settings\Гузеля\Local Settings\Temp\Rar$DIa0.217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5157788"/>
            <a:ext cx="165258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5340350"/>
            <a:ext cx="1520825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42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324600"/>
          </a:xfrm>
        </p:spPr>
        <p:txBody>
          <a:bodyPr anchor="t"/>
          <a:lstStyle/>
          <a:p>
            <a:endParaRPr lang="ru-RU" altLang="ru-RU"/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457200" y="381000"/>
            <a:ext cx="914400" cy="914400"/>
          </a:xfrm>
          <a:prstGeom prst="ellipse">
            <a:avLst/>
          </a:prstGeom>
          <a:solidFill>
            <a:srgbClr val="F9C7C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6</a:t>
            </a: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524000" y="381000"/>
            <a:ext cx="914400" cy="914400"/>
          </a:xfrm>
          <a:prstGeom prst="ellipse">
            <a:avLst/>
          </a:prstGeom>
          <a:solidFill>
            <a:srgbClr val="F9C7C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7</a:t>
            </a:r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2667000" y="381000"/>
            <a:ext cx="914400" cy="914400"/>
          </a:xfrm>
          <a:prstGeom prst="ellipse">
            <a:avLst/>
          </a:prstGeom>
          <a:solidFill>
            <a:srgbClr val="F9C7C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9</a:t>
            </a:r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457200" y="1524000"/>
            <a:ext cx="914400" cy="914400"/>
          </a:xfrm>
          <a:prstGeom prst="ellipse">
            <a:avLst/>
          </a:prstGeom>
          <a:solidFill>
            <a:srgbClr val="F9C7C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5</a:t>
            </a:r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457200" y="2590800"/>
            <a:ext cx="914400" cy="914400"/>
          </a:xfrm>
          <a:prstGeom prst="ellipse">
            <a:avLst/>
          </a:prstGeom>
          <a:solidFill>
            <a:srgbClr val="F9C7C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</a:t>
            </a:r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6629400" y="16764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5105400" y="16764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3581400" y="16764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2</a:t>
            </a:r>
          </a:p>
        </p:txBody>
      </p:sp>
      <p:sp>
        <p:nvSpPr>
          <p:cNvPr id="12299" name="Oval 11"/>
          <p:cNvSpPr>
            <a:spLocks noChangeArrowheads="1"/>
          </p:cNvSpPr>
          <p:nvPr/>
        </p:nvSpPr>
        <p:spPr bwMode="auto">
          <a:xfrm>
            <a:off x="6629400" y="30480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8</a:t>
            </a:r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>
            <a:off x="5105400" y="30480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3581400" y="30480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sz="3200" b="1"/>
          </a:p>
        </p:txBody>
      </p:sp>
      <p:sp>
        <p:nvSpPr>
          <p:cNvPr id="12302" name="Oval 14"/>
          <p:cNvSpPr>
            <a:spLocks noChangeArrowheads="1"/>
          </p:cNvSpPr>
          <p:nvPr/>
        </p:nvSpPr>
        <p:spPr bwMode="auto">
          <a:xfrm>
            <a:off x="6629400" y="44196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3" name="Oval 15"/>
          <p:cNvSpPr>
            <a:spLocks noChangeArrowheads="1"/>
          </p:cNvSpPr>
          <p:nvPr/>
        </p:nvSpPr>
        <p:spPr bwMode="auto">
          <a:xfrm>
            <a:off x="5105400" y="44196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sz="3600" b="1"/>
          </a:p>
        </p:txBody>
      </p:sp>
      <p:sp>
        <p:nvSpPr>
          <p:cNvPr id="12304" name="Oval 16"/>
          <p:cNvSpPr>
            <a:spLocks noChangeArrowheads="1"/>
          </p:cNvSpPr>
          <p:nvPr/>
        </p:nvSpPr>
        <p:spPr bwMode="auto">
          <a:xfrm>
            <a:off x="3581400" y="4419600"/>
            <a:ext cx="914400" cy="914400"/>
          </a:xfrm>
          <a:prstGeom prst="ellipse">
            <a:avLst/>
          </a:prstGeom>
          <a:solidFill>
            <a:srgbClr val="D8957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1</a:t>
            </a:r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 rot="16200000">
            <a:off x="7824787" y="16240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15</a:t>
            </a:r>
          </a:p>
        </p:txBody>
      </p:sp>
      <p:sp>
        <p:nvSpPr>
          <p:cNvPr id="12306" name="AutoShape 18"/>
          <p:cNvSpPr>
            <a:spLocks noChangeArrowheads="1"/>
          </p:cNvSpPr>
          <p:nvPr/>
        </p:nvSpPr>
        <p:spPr bwMode="auto">
          <a:xfrm rot="16200000">
            <a:off x="7824787" y="29194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21</a:t>
            </a:r>
          </a:p>
        </p:txBody>
      </p:sp>
      <p:sp>
        <p:nvSpPr>
          <p:cNvPr id="12307" name="AutoShape 19"/>
          <p:cNvSpPr>
            <a:spLocks noChangeArrowheads="1"/>
          </p:cNvSpPr>
          <p:nvPr/>
        </p:nvSpPr>
        <p:spPr bwMode="auto">
          <a:xfrm rot="16200000">
            <a:off x="7824787" y="42148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9</a:t>
            </a:r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67056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22</a:t>
            </a:r>
          </a:p>
        </p:txBody>
      </p:sp>
      <p:sp>
        <p:nvSpPr>
          <p:cNvPr id="12309" name="AutoShape 21"/>
          <p:cNvSpPr>
            <a:spLocks noChangeArrowheads="1"/>
          </p:cNvSpPr>
          <p:nvPr/>
        </p:nvSpPr>
        <p:spPr bwMode="auto">
          <a:xfrm>
            <a:off x="51054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14</a:t>
            </a:r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auto">
          <a:xfrm>
            <a:off x="35814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9</a:t>
            </a:r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4038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4038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44958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60198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>
            <a:off x="7086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>
            <a:off x="7086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>
            <a:off x="4495800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8" name="Line 30"/>
          <p:cNvSpPr>
            <a:spLocks noChangeShapeType="1"/>
          </p:cNvSpPr>
          <p:nvPr/>
        </p:nvSpPr>
        <p:spPr bwMode="auto">
          <a:xfrm>
            <a:off x="6019800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>
            <a:off x="5562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>
            <a:off x="5562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>
            <a:off x="4495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6019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3" name="Oval 35"/>
          <p:cNvSpPr>
            <a:spLocks noChangeArrowheads="1"/>
          </p:cNvSpPr>
          <p:nvPr/>
        </p:nvSpPr>
        <p:spPr bwMode="auto">
          <a:xfrm>
            <a:off x="457200" y="3657600"/>
            <a:ext cx="914400" cy="914400"/>
          </a:xfrm>
          <a:prstGeom prst="ellipse">
            <a:avLst/>
          </a:prstGeom>
          <a:solidFill>
            <a:srgbClr val="F9C7C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603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41813E-7 L 0.34167 0.388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194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41813E-7 L 0.39166 0.388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83" y="1942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4662E-6 L 0.675 0.421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2109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41813E-7 L 0.43333 0.188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943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95837E-6 L 0.50833 -0.2886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-1443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025E-6 L 0.50833 0.2664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1332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  <p:bldP spid="12300" grpId="0" animBg="1"/>
      <p:bldP spid="12301" grpId="0" animBg="1"/>
      <p:bldP spid="12302" grpId="0" animBg="1"/>
      <p:bldP spid="12303" grpId="0" animBg="1"/>
      <p:bldP spid="123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324600"/>
          </a:xfrm>
        </p:spPr>
        <p:txBody>
          <a:bodyPr anchor="t"/>
          <a:lstStyle/>
          <a:p>
            <a:endParaRPr lang="ru-RU" altLang="ru-RU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457200" y="3048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</a:t>
            </a:r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1447800" y="3048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6</a:t>
            </a: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2438400" y="3048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7</a:t>
            </a: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457200" y="12954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3</a:t>
            </a:r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457200" y="22860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2</a:t>
            </a:r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6629400" y="16764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Oval 9"/>
          <p:cNvSpPr>
            <a:spLocks noChangeArrowheads="1"/>
          </p:cNvSpPr>
          <p:nvPr/>
        </p:nvSpPr>
        <p:spPr bwMode="auto">
          <a:xfrm>
            <a:off x="5105400" y="16764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3581400" y="16764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sz="3600" b="1"/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6629400" y="30480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sz="3600" b="1"/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5105400" y="30480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Oval 13"/>
          <p:cNvSpPr>
            <a:spLocks noChangeArrowheads="1"/>
          </p:cNvSpPr>
          <p:nvPr/>
        </p:nvSpPr>
        <p:spPr bwMode="auto">
          <a:xfrm>
            <a:off x="3581400" y="30480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5</a:t>
            </a:r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629400" y="44196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5105400" y="44196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8</a:t>
            </a:r>
          </a:p>
        </p:txBody>
      </p:sp>
      <p:sp>
        <p:nvSpPr>
          <p:cNvPr id="14352" name="Oval 16"/>
          <p:cNvSpPr>
            <a:spLocks noChangeArrowheads="1"/>
          </p:cNvSpPr>
          <p:nvPr/>
        </p:nvSpPr>
        <p:spPr bwMode="auto">
          <a:xfrm>
            <a:off x="3581400" y="4419600"/>
            <a:ext cx="914400" cy="914400"/>
          </a:xfrm>
          <a:prstGeom prst="ellipse">
            <a:avLst/>
          </a:prstGeom>
          <a:solidFill>
            <a:srgbClr val="F4B2D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 rot="16200000">
            <a:off x="7824787" y="16240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16</a:t>
            </a:r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 rot="16200000">
            <a:off x="7824787" y="29194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8</a:t>
            </a:r>
          </a:p>
        </p:txBody>
      </p:sp>
      <p:sp>
        <p:nvSpPr>
          <p:cNvPr id="14355" name="AutoShape 19"/>
          <p:cNvSpPr>
            <a:spLocks noChangeArrowheads="1"/>
          </p:cNvSpPr>
          <p:nvPr/>
        </p:nvSpPr>
        <p:spPr bwMode="auto">
          <a:xfrm rot="16200000">
            <a:off x="7824787" y="4214813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ru-RU" altLang="ru-RU" sz="3600" b="1"/>
              <a:t>21</a:t>
            </a:r>
          </a:p>
        </p:txBody>
      </p:sp>
      <p:sp>
        <p:nvSpPr>
          <p:cNvPr id="14356" name="AutoShape 20"/>
          <p:cNvSpPr>
            <a:spLocks noChangeArrowheads="1"/>
          </p:cNvSpPr>
          <p:nvPr/>
        </p:nvSpPr>
        <p:spPr bwMode="auto">
          <a:xfrm>
            <a:off x="67056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8</a:t>
            </a:r>
          </a:p>
        </p:txBody>
      </p:sp>
      <p:sp>
        <p:nvSpPr>
          <p:cNvPr id="14357" name="AutoShape 21"/>
          <p:cNvSpPr>
            <a:spLocks noChangeArrowheads="1"/>
          </p:cNvSpPr>
          <p:nvPr/>
        </p:nvSpPr>
        <p:spPr bwMode="auto">
          <a:xfrm>
            <a:off x="51054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16</a:t>
            </a:r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>
            <a:off x="3581400" y="5715000"/>
            <a:ext cx="809625" cy="914400"/>
          </a:xfrm>
          <a:prstGeom prst="pentagon">
            <a:avLst/>
          </a:prstGeom>
          <a:solidFill>
            <a:srgbClr val="F8FAB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21</a:t>
            </a:r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>
            <a:off x="4038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>
            <a:off x="4038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>
            <a:off x="44958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60198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7086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>
            <a:off x="7086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>
            <a:off x="4495800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>
            <a:off x="6019800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>
            <a:off x="5562600" y="2590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8" name="Line 32"/>
          <p:cNvSpPr>
            <a:spLocks noChangeShapeType="1"/>
          </p:cNvSpPr>
          <p:nvPr/>
        </p:nvSpPr>
        <p:spPr bwMode="auto">
          <a:xfrm>
            <a:off x="5562600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9" name="Line 33"/>
          <p:cNvSpPr>
            <a:spLocks noChangeShapeType="1"/>
          </p:cNvSpPr>
          <p:nvPr/>
        </p:nvSpPr>
        <p:spPr bwMode="auto">
          <a:xfrm>
            <a:off x="4495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0" name="Line 34"/>
          <p:cNvSpPr>
            <a:spLocks noChangeShapeType="1"/>
          </p:cNvSpPr>
          <p:nvPr/>
        </p:nvSpPr>
        <p:spPr bwMode="auto">
          <a:xfrm>
            <a:off x="6019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3429000" y="3048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9</a:t>
            </a:r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457200" y="3276600"/>
            <a:ext cx="914400" cy="914400"/>
          </a:xfrm>
          <a:prstGeom prst="ellipse">
            <a:avLst/>
          </a:prstGeom>
          <a:solidFill>
            <a:srgbClr val="D7CFF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5300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67438E-6 L 0.01667 0.599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299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67438E-6 L 0.125 0.199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999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67438E-6 L 0.675 0.599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299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77521E-8 L 0.50833 0.1110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555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9556E-7 L 0.675 -0.033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-166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67438E-6 L 0.4 0.1998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999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51064E-7 L 0.675 0.055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277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50" grpId="0" animBg="1"/>
      <p:bldP spid="14352" grpId="0" animBg="1"/>
      <p:bldP spid="14371" grpId="0" animBg="1"/>
      <p:bldP spid="143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ru-RU" altLang="ru-RU" sz="4000" b="1" i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Заполните  таблицу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990600"/>
            <a:ext cx="8610600" cy="5562600"/>
          </a:xfrm>
        </p:spPr>
        <p:txBody>
          <a:bodyPr/>
          <a:lstStyle/>
          <a:p>
            <a:endParaRPr lang="ru-RU" alt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04800" y="1981200"/>
            <a:ext cx="2819400" cy="914400"/>
          </a:xfrm>
          <a:prstGeom prst="rect">
            <a:avLst/>
          </a:prstGeom>
          <a:solidFill>
            <a:srgbClr val="E9D7E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Слагаемое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04800" y="4114800"/>
            <a:ext cx="2819400" cy="914400"/>
          </a:xfrm>
          <a:prstGeom prst="rect">
            <a:avLst/>
          </a:prstGeom>
          <a:solidFill>
            <a:srgbClr val="E9D7E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Значение </a:t>
            </a:r>
          </a:p>
          <a:p>
            <a:pPr algn="ctr"/>
            <a:r>
              <a:rPr lang="ru-RU" altLang="ru-RU" sz="3200"/>
              <a:t>суммы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04800" y="3048000"/>
            <a:ext cx="2819400" cy="914400"/>
          </a:xfrm>
          <a:prstGeom prst="rect">
            <a:avLst/>
          </a:prstGeom>
          <a:solidFill>
            <a:srgbClr val="E9D7E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Слагаемое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2004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50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2004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20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73914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67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65532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36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57150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50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48768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80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40386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60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32004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70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73914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20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48768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50</a:t>
            </a: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57150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10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0386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40</a:t>
            </a: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65532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30</a:t>
            </a: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0386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20</a:t>
            </a: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48768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30</a:t>
            </a: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57150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40</a:t>
            </a:r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65532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6</a:t>
            </a:r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73914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47</a:t>
            </a:r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8229600" y="30480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40</a:t>
            </a: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8229600" y="41148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/>
              <a:t>47</a:t>
            </a: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8229600" y="1981200"/>
            <a:ext cx="762000" cy="914400"/>
          </a:xfrm>
          <a:prstGeom prst="rect">
            <a:avLst/>
          </a:prstGeom>
          <a:solidFill>
            <a:srgbClr val="CEA6C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4000" b="1">
                <a:solidFill>
                  <a:srgbClr val="990099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613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Какое правило необходимо применить, чтобы решить данные примеры?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alt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57200" y="1600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37 + 2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457200" y="2362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37 + 20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57200" y="3124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53 + 4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57200" y="3886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53 + 40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57200" y="4648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42 + 3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57200" y="5410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42 + 30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5105400" y="5410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76 - 20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5105400" y="4648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76 - 2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5105400" y="3886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69 - 40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5105400" y="3124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69 - 4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5105400" y="2362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48 - 30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5105400" y="1600200"/>
            <a:ext cx="2133600" cy="685800"/>
          </a:xfrm>
          <a:prstGeom prst="rect">
            <a:avLst/>
          </a:prstGeom>
          <a:solidFill>
            <a:srgbClr val="A4FAB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/>
              <a:t>48 - 3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2743200" y="1600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39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2743200" y="2362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57</a:t>
            </a: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2743200" y="3124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>
                <a:solidFill>
                  <a:srgbClr val="990099"/>
                </a:solidFill>
              </a:rPr>
              <a:t>57</a:t>
            </a:r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2743200" y="3886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93</a:t>
            </a: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2743200" y="4648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45</a:t>
            </a:r>
          </a:p>
        </p:txBody>
      </p: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2743200" y="5410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72</a:t>
            </a:r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7391400" y="5410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56</a:t>
            </a:r>
          </a:p>
        </p:txBody>
      </p:sp>
      <p:sp>
        <p:nvSpPr>
          <p:cNvPr id="5145" name="Rectangle 25"/>
          <p:cNvSpPr>
            <a:spLocks noChangeArrowheads="1"/>
          </p:cNvSpPr>
          <p:nvPr/>
        </p:nvSpPr>
        <p:spPr bwMode="auto">
          <a:xfrm>
            <a:off x="7391400" y="4648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74</a:t>
            </a:r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7391400" y="3886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29</a:t>
            </a:r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7391400" y="3124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65</a:t>
            </a:r>
          </a:p>
        </p:txBody>
      </p:sp>
      <p:sp>
        <p:nvSpPr>
          <p:cNvPr id="5148" name="Rectangle 28"/>
          <p:cNvSpPr>
            <a:spLocks noChangeArrowheads="1"/>
          </p:cNvSpPr>
          <p:nvPr/>
        </p:nvSpPr>
        <p:spPr bwMode="auto">
          <a:xfrm>
            <a:off x="7391400" y="2362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18</a:t>
            </a: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7391400" y="1600200"/>
            <a:ext cx="914400" cy="685800"/>
          </a:xfrm>
          <a:prstGeom prst="rect">
            <a:avLst/>
          </a:prstGeom>
          <a:solidFill>
            <a:srgbClr val="B4BD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i="1">
                <a:solidFill>
                  <a:srgbClr val="990099"/>
                </a:solidFill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73309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 animBg="1"/>
      <p:bldP spid="5139" grpId="0" animBg="1"/>
      <p:bldP spid="5140" grpId="0" animBg="1"/>
      <p:bldP spid="5141" grpId="0" animBg="1"/>
      <p:bldP spid="5142" grpId="0" animBg="1"/>
      <p:bldP spid="5143" grpId="0" animBg="1"/>
      <p:bldP spid="5144" grpId="0" animBg="1"/>
      <p:bldP spid="5145" grpId="0" animBg="1"/>
      <p:bldP spid="5146" grpId="0" animBg="1"/>
      <p:bldP spid="5147" grpId="0" animBg="1"/>
      <p:bldP spid="5148" grpId="0" animBg="1"/>
      <p:bldP spid="51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altLang="ru-RU" sz="2800" b="1" i="1">
                <a:solidFill>
                  <a:srgbClr val="D60093"/>
                </a:solidFill>
              </a:rPr>
              <a:t>Расшифруйте название сказки.</a:t>
            </a:r>
            <a:br>
              <a:rPr lang="ru-RU" altLang="ru-RU" sz="2800" b="1" i="1">
                <a:solidFill>
                  <a:srgbClr val="D60093"/>
                </a:solidFill>
              </a:rPr>
            </a:br>
            <a:r>
              <a:rPr lang="ru-RU" altLang="ru-RU" sz="2800" b="1" i="1">
                <a:solidFill>
                  <a:srgbClr val="D60093"/>
                </a:solidFill>
              </a:rPr>
              <a:t>Кто ёё написал?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28600" y="11430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А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28600" y="18288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У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28600" y="25146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З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914400" y="11430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29 + 1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914400" y="18288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8 + 52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914400" y="25146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86 + 4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286000" y="25146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90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2286000" y="18288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60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2286000" y="11430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30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3276600" y="25146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Н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276600" y="18288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О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3276600" y="11430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Ш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962400" y="25146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16 +4 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962400" y="18288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 71 + 9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3962400" y="11430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5 + 45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6324600" y="25146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Л</a:t>
            </a: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6324600" y="18288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Е</a:t>
            </a:r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6324600" y="1143000"/>
            <a:ext cx="6096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К</a:t>
            </a: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5334000" y="25146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20</a:t>
            </a:r>
          </a:p>
        </p:txBody>
      </p: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5334000" y="18288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80</a:t>
            </a:r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5334000" y="11430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50</a:t>
            </a:r>
          </a:p>
        </p:txBody>
      </p:sp>
      <p:sp>
        <p:nvSpPr>
          <p:cNvPr id="5145" name="Rectangle 25"/>
          <p:cNvSpPr>
            <a:spLocks noChangeArrowheads="1"/>
          </p:cNvSpPr>
          <p:nvPr/>
        </p:nvSpPr>
        <p:spPr bwMode="auto">
          <a:xfrm>
            <a:off x="7010400" y="25146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7 + 63</a:t>
            </a:r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7010400" y="18288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92 + 8</a:t>
            </a:r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7010400" y="1143000"/>
            <a:ext cx="1295400" cy="533400"/>
          </a:xfrm>
          <a:prstGeom prst="rect">
            <a:avLst/>
          </a:prstGeom>
          <a:solidFill>
            <a:srgbClr val="F4F69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37 + 3</a:t>
            </a:r>
          </a:p>
        </p:txBody>
      </p:sp>
      <p:sp>
        <p:nvSpPr>
          <p:cNvPr id="5148" name="Rectangle 28"/>
          <p:cNvSpPr>
            <a:spLocks noChangeArrowheads="1"/>
          </p:cNvSpPr>
          <p:nvPr/>
        </p:nvSpPr>
        <p:spPr bwMode="auto">
          <a:xfrm>
            <a:off x="8382000" y="25146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70</a:t>
            </a: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8382000" y="18288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100</a:t>
            </a:r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8382000" y="1143000"/>
            <a:ext cx="609600" cy="5334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/>
              <a:t>40</a:t>
            </a:r>
          </a:p>
        </p:txBody>
      </p:sp>
      <p:sp>
        <p:nvSpPr>
          <p:cNvPr id="5151" name="Rectangle 31"/>
          <p:cNvSpPr>
            <a:spLocks noChangeArrowheads="1"/>
          </p:cNvSpPr>
          <p:nvPr/>
        </p:nvSpPr>
        <p:spPr bwMode="auto">
          <a:xfrm>
            <a:off x="2209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90</a:t>
            </a:r>
          </a:p>
        </p:txBody>
      </p:sp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2971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80</a:t>
            </a:r>
          </a:p>
        </p:txBody>
      </p:sp>
      <p:sp>
        <p:nvSpPr>
          <p:cNvPr id="5153" name="Rectangle 33"/>
          <p:cNvSpPr>
            <a:spLocks noChangeArrowheads="1"/>
          </p:cNvSpPr>
          <p:nvPr/>
        </p:nvSpPr>
        <p:spPr bwMode="auto">
          <a:xfrm>
            <a:off x="4495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60</a:t>
            </a:r>
          </a:p>
        </p:txBody>
      </p:sp>
      <p:sp>
        <p:nvSpPr>
          <p:cNvPr id="5154" name="Rectangle 34"/>
          <p:cNvSpPr>
            <a:spLocks noChangeArrowheads="1"/>
          </p:cNvSpPr>
          <p:nvPr/>
        </p:nvSpPr>
        <p:spPr bwMode="auto">
          <a:xfrm>
            <a:off x="3733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70</a:t>
            </a:r>
          </a:p>
        </p:txBody>
      </p:sp>
      <p:sp>
        <p:nvSpPr>
          <p:cNvPr id="5155" name="Rectangle 35"/>
          <p:cNvSpPr>
            <a:spLocks noChangeArrowheads="1"/>
          </p:cNvSpPr>
          <p:nvPr/>
        </p:nvSpPr>
        <p:spPr bwMode="auto">
          <a:xfrm>
            <a:off x="5257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50</a:t>
            </a:r>
          </a:p>
        </p:txBody>
      </p:sp>
      <p:sp>
        <p:nvSpPr>
          <p:cNvPr id="5156" name="Rectangle 36"/>
          <p:cNvSpPr>
            <a:spLocks noChangeArrowheads="1"/>
          </p:cNvSpPr>
          <p:nvPr/>
        </p:nvSpPr>
        <p:spPr bwMode="auto">
          <a:xfrm>
            <a:off x="6019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40</a:t>
            </a:r>
          </a:p>
        </p:txBody>
      </p:sp>
      <p:sp>
        <p:nvSpPr>
          <p:cNvPr id="5157" name="Rectangle 37"/>
          <p:cNvSpPr>
            <a:spLocks noChangeArrowheads="1"/>
          </p:cNvSpPr>
          <p:nvPr/>
        </p:nvSpPr>
        <p:spPr bwMode="auto">
          <a:xfrm>
            <a:off x="2209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З</a:t>
            </a:r>
          </a:p>
        </p:txBody>
      </p:sp>
      <p:sp>
        <p:nvSpPr>
          <p:cNvPr id="5158" name="Rectangle 38"/>
          <p:cNvSpPr>
            <a:spLocks noChangeArrowheads="1"/>
          </p:cNvSpPr>
          <p:nvPr/>
        </p:nvSpPr>
        <p:spPr bwMode="auto">
          <a:xfrm>
            <a:off x="2971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0</a:t>
            </a:r>
          </a:p>
        </p:txBody>
      </p:sp>
      <p:sp>
        <p:nvSpPr>
          <p:cNvPr id="5159" name="Rectangle 39"/>
          <p:cNvSpPr>
            <a:spLocks noChangeArrowheads="1"/>
          </p:cNvSpPr>
          <p:nvPr/>
        </p:nvSpPr>
        <p:spPr bwMode="auto">
          <a:xfrm>
            <a:off x="3733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Л</a:t>
            </a:r>
          </a:p>
        </p:txBody>
      </p:sp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4495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У</a:t>
            </a:r>
          </a:p>
        </p:txBody>
      </p:sp>
      <p:sp>
        <p:nvSpPr>
          <p:cNvPr id="5161" name="Rectangle 41"/>
          <p:cNvSpPr>
            <a:spLocks noChangeArrowheads="1"/>
          </p:cNvSpPr>
          <p:nvPr/>
        </p:nvSpPr>
        <p:spPr bwMode="auto">
          <a:xfrm>
            <a:off x="5257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Ш</a:t>
            </a:r>
          </a:p>
        </p:txBody>
      </p:sp>
      <p:sp>
        <p:nvSpPr>
          <p:cNvPr id="5162" name="Rectangle 42"/>
          <p:cNvSpPr>
            <a:spLocks noChangeArrowheads="1"/>
          </p:cNvSpPr>
          <p:nvPr/>
        </p:nvSpPr>
        <p:spPr bwMode="auto">
          <a:xfrm>
            <a:off x="6019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К</a:t>
            </a: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6781800" y="4038600"/>
            <a:ext cx="685800" cy="685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b="1" i="1"/>
              <a:t>А</a:t>
            </a:r>
          </a:p>
        </p:txBody>
      </p:sp>
      <p:sp>
        <p:nvSpPr>
          <p:cNvPr id="5182" name="Rectangle 62"/>
          <p:cNvSpPr>
            <a:spLocks noChangeArrowheads="1"/>
          </p:cNvSpPr>
          <p:nvPr/>
        </p:nvSpPr>
        <p:spPr bwMode="auto">
          <a:xfrm>
            <a:off x="6781800" y="3276600"/>
            <a:ext cx="685800" cy="685800"/>
          </a:xfrm>
          <a:prstGeom prst="rect">
            <a:avLst/>
          </a:prstGeom>
          <a:solidFill>
            <a:srgbClr val="F09AD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/>
              <a:t>30</a:t>
            </a:r>
          </a:p>
        </p:txBody>
      </p:sp>
      <p:pic>
        <p:nvPicPr>
          <p:cNvPr id="5183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241458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84" name="Picture 6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800600"/>
            <a:ext cx="2438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85" name="Picture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724400"/>
            <a:ext cx="2286000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86" name="Picture 6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800600"/>
            <a:ext cx="1905000" cy="191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86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1" grpId="0" animBg="1"/>
      <p:bldP spid="5152" grpId="0" animBg="1"/>
      <p:bldP spid="5153" grpId="0" animBg="1"/>
      <p:bldP spid="5154" grpId="0" animBg="1"/>
      <p:bldP spid="5155" grpId="0" animBg="1"/>
      <p:bldP spid="5156" grpId="0" animBg="1"/>
      <p:bldP spid="5157" grpId="0" animBg="1"/>
      <p:bldP spid="5158" grpId="0" animBg="1"/>
      <p:bldP spid="5159" grpId="0" animBg="1"/>
      <p:bldP spid="5160" grpId="0" animBg="1"/>
      <p:bldP spid="5161" grpId="0" animBg="1"/>
      <p:bldP spid="5162" grpId="0" animBg="1"/>
      <p:bldP spid="5164" grpId="0" animBg="1"/>
      <p:bldP spid="51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28600"/>
            <a:ext cx="9144000" cy="13716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Times New Roman" pitchFamily="18" charset="0"/>
              </a:rPr>
              <a:t>62 – </a:t>
            </a:r>
            <a:r>
              <a:rPr lang="ru-RU" altLang="ru-RU" b="1" smtClean="0">
                <a:solidFill>
                  <a:srgbClr val="FF3300"/>
                </a:solidFill>
                <a:latin typeface="Times New Roman" pitchFamily="18" charset="0"/>
              </a:rPr>
              <a:t>5</a:t>
            </a:r>
            <a:r>
              <a:rPr lang="ru-RU" altLang="ru-RU" b="1" smtClean="0">
                <a:latin typeface="Times New Roman" pitchFamily="18" charset="0"/>
              </a:rPr>
              <a:t> = 62 –(</a:t>
            </a:r>
            <a:r>
              <a:rPr lang="ru-RU" altLang="ru-RU" b="1" smtClean="0">
                <a:solidFill>
                  <a:srgbClr val="FF3300"/>
                </a:solidFill>
                <a:latin typeface="Times New Roman" pitchFamily="18" charset="0"/>
              </a:rPr>
              <a:t>2+3</a:t>
            </a:r>
            <a:r>
              <a:rPr lang="ru-RU" altLang="ru-RU" b="1" smtClean="0">
                <a:latin typeface="Times New Roman" pitchFamily="18" charset="0"/>
              </a:rPr>
              <a:t>)= (62-</a:t>
            </a:r>
            <a:r>
              <a:rPr lang="ru-RU" altLang="ru-RU" b="1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  <a:r>
              <a:rPr lang="ru-RU" altLang="ru-RU" b="1" smtClean="0">
                <a:latin typeface="Times New Roman" pitchFamily="18" charset="0"/>
              </a:rPr>
              <a:t>)-</a:t>
            </a:r>
            <a:r>
              <a:rPr lang="ru-RU" altLang="ru-RU" b="1" smtClean="0">
                <a:solidFill>
                  <a:srgbClr val="FF3300"/>
                </a:solidFill>
                <a:latin typeface="Times New Roman" pitchFamily="18" charset="0"/>
              </a:rPr>
              <a:t>3</a:t>
            </a:r>
            <a:r>
              <a:rPr lang="ru-RU" altLang="ru-RU" b="1" smtClean="0">
                <a:latin typeface="Times New Roman" pitchFamily="18" charset="0"/>
              </a:rPr>
              <a:t>=60-</a:t>
            </a:r>
            <a:r>
              <a:rPr lang="ru-RU" altLang="ru-RU" b="1" smtClean="0">
                <a:solidFill>
                  <a:srgbClr val="FF3300"/>
                </a:solidFill>
                <a:latin typeface="Times New Roman" pitchFamily="18" charset="0"/>
              </a:rPr>
              <a:t>3</a:t>
            </a:r>
            <a:r>
              <a:rPr lang="ru-RU" altLang="ru-RU" b="1" smtClean="0">
                <a:latin typeface="Times New Roman" pitchFamily="18" charset="0"/>
              </a:rPr>
              <a:t>=57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1981200"/>
            <a:ext cx="8382000" cy="4572000"/>
          </a:xfrm>
        </p:spPr>
        <p:txBody>
          <a:bodyPr/>
          <a:lstStyle/>
          <a:p>
            <a:pPr eaLnBrk="1" hangingPunct="1"/>
            <a:r>
              <a:rPr lang="ru-RU" altLang="ru-RU" sz="4400" b="1" smtClean="0">
                <a:latin typeface="Times New Roman" pitchFamily="18" charset="0"/>
              </a:rPr>
              <a:t>14 – 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6 </a:t>
            </a:r>
            <a:r>
              <a:rPr lang="ru-RU" altLang="ru-RU" sz="4400" b="1" smtClean="0">
                <a:latin typeface="Times New Roman" pitchFamily="18" charset="0"/>
              </a:rPr>
              <a:t>= 14 – (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4+2</a:t>
            </a:r>
            <a:r>
              <a:rPr lang="ru-RU" altLang="ru-RU" sz="4400" b="1" smtClean="0">
                <a:latin typeface="Times New Roman" pitchFamily="18" charset="0"/>
              </a:rPr>
              <a:t>) =</a:t>
            </a:r>
          </a:p>
          <a:p>
            <a:pPr eaLnBrk="1" hangingPunct="1"/>
            <a:r>
              <a:rPr lang="ru-RU" altLang="ru-RU" sz="4400" b="1" smtClean="0">
                <a:latin typeface="Times New Roman" pitchFamily="18" charset="0"/>
              </a:rPr>
              <a:t>78 – 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9 </a:t>
            </a:r>
            <a:r>
              <a:rPr lang="ru-RU" altLang="ru-RU" sz="4400" b="1" smtClean="0">
                <a:latin typeface="Times New Roman" pitchFamily="18" charset="0"/>
              </a:rPr>
              <a:t>= 78 – (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8+1</a:t>
            </a:r>
            <a:r>
              <a:rPr lang="ru-RU" altLang="ru-RU" sz="4400" b="1" smtClean="0">
                <a:latin typeface="Times New Roman" pitchFamily="18" charset="0"/>
              </a:rPr>
              <a:t>) =</a:t>
            </a:r>
          </a:p>
          <a:p>
            <a:pPr eaLnBrk="1" hangingPunct="1"/>
            <a:r>
              <a:rPr lang="ru-RU" altLang="ru-RU" sz="4400" b="1" smtClean="0">
                <a:latin typeface="Times New Roman" pitchFamily="18" charset="0"/>
              </a:rPr>
              <a:t>23 – 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8</a:t>
            </a:r>
            <a:r>
              <a:rPr lang="ru-RU" altLang="ru-RU" sz="4400" b="1" smtClean="0">
                <a:latin typeface="Times New Roman" pitchFamily="18" charset="0"/>
              </a:rPr>
              <a:t> = 23 – (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3+5</a:t>
            </a:r>
            <a:r>
              <a:rPr lang="ru-RU" altLang="ru-RU" sz="4400" b="1" smtClean="0">
                <a:latin typeface="Times New Roman" pitchFamily="18" charset="0"/>
              </a:rPr>
              <a:t>) =</a:t>
            </a:r>
          </a:p>
          <a:p>
            <a:pPr eaLnBrk="1" hangingPunct="1"/>
            <a:r>
              <a:rPr lang="ru-RU" altLang="ru-RU" sz="4400" b="1" smtClean="0">
                <a:latin typeface="Times New Roman" pitchFamily="18" charset="0"/>
              </a:rPr>
              <a:t>55 – 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6</a:t>
            </a:r>
            <a:r>
              <a:rPr lang="ru-RU" altLang="ru-RU" sz="4400" b="1" smtClean="0">
                <a:latin typeface="Times New Roman" pitchFamily="18" charset="0"/>
              </a:rPr>
              <a:t> = 55 – (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5+1</a:t>
            </a:r>
            <a:r>
              <a:rPr lang="ru-RU" altLang="ru-RU" sz="4400" b="1" smtClean="0">
                <a:latin typeface="Times New Roman" pitchFamily="18" charset="0"/>
              </a:rPr>
              <a:t>) =</a:t>
            </a:r>
          </a:p>
          <a:p>
            <a:pPr eaLnBrk="1" hangingPunct="1"/>
            <a:r>
              <a:rPr lang="ru-RU" altLang="ru-RU" sz="4400" b="1" smtClean="0">
                <a:latin typeface="Times New Roman" pitchFamily="18" charset="0"/>
              </a:rPr>
              <a:t>41 – 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4</a:t>
            </a:r>
            <a:r>
              <a:rPr lang="ru-RU" altLang="ru-RU" sz="4400" b="1" smtClean="0">
                <a:latin typeface="Times New Roman" pitchFamily="18" charset="0"/>
              </a:rPr>
              <a:t> = 41 – (</a:t>
            </a:r>
            <a:r>
              <a:rPr lang="ru-RU" altLang="ru-RU" sz="4400" b="1" smtClean="0">
                <a:solidFill>
                  <a:srgbClr val="FF3300"/>
                </a:solidFill>
                <a:latin typeface="Times New Roman" pitchFamily="18" charset="0"/>
              </a:rPr>
              <a:t>1+3</a:t>
            </a:r>
            <a:r>
              <a:rPr lang="ru-RU" altLang="ru-RU" sz="4400" b="1" smtClean="0">
                <a:latin typeface="Times New Roman" pitchFamily="18" charset="0"/>
              </a:rPr>
              <a:t>) =</a:t>
            </a:r>
          </a:p>
        </p:txBody>
      </p:sp>
    </p:spTree>
    <p:extLst>
      <p:ext uri="{BB962C8B-B14F-4D97-AF65-F5344CB8AC3E}">
        <p14:creationId xmlns:p14="http://schemas.microsoft.com/office/powerpoint/2010/main" val="114473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smtClean="0">
                <a:solidFill>
                  <a:srgbClr val="FF3300"/>
                </a:solidFill>
              </a:rPr>
              <a:t>Расшифруй стихотворение С.Я.Маршака. Нравится ли тебе это стихотворение?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28600" y="15240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И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8600" y="2209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В</a:t>
            </a: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228600" y="28956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Л</a:t>
            </a: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914400" y="1524000"/>
            <a:ext cx="2286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92 - 8</a:t>
            </a: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914400" y="2209800"/>
            <a:ext cx="2286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80 - 9</a:t>
            </a: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914400" y="2895600"/>
            <a:ext cx="2286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91 - 8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3276600" y="2895600"/>
            <a:ext cx="609600" cy="609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83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3276600" y="2209800"/>
            <a:ext cx="609600" cy="609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71</a:t>
            </a: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3276600" y="1524000"/>
            <a:ext cx="609600" cy="609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84</a:t>
            </a:r>
          </a:p>
        </p:txBody>
      </p:sp>
      <p:sp>
        <p:nvSpPr>
          <p:cNvPr id="3084" name="Rectangle 17"/>
          <p:cNvSpPr>
            <a:spLocks noChangeArrowheads="1"/>
          </p:cNvSpPr>
          <p:nvPr/>
        </p:nvSpPr>
        <p:spPr bwMode="auto">
          <a:xfrm>
            <a:off x="5105400" y="28956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Ж</a:t>
            </a:r>
          </a:p>
        </p:txBody>
      </p:sp>
      <p:sp>
        <p:nvSpPr>
          <p:cNvPr id="3085" name="Rectangle 18"/>
          <p:cNvSpPr>
            <a:spLocks noChangeArrowheads="1"/>
          </p:cNvSpPr>
          <p:nvPr/>
        </p:nvSpPr>
        <p:spPr bwMode="auto">
          <a:xfrm>
            <a:off x="5105400" y="2209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Е</a:t>
            </a:r>
          </a:p>
        </p:txBody>
      </p:sp>
      <p:sp>
        <p:nvSpPr>
          <p:cNvPr id="3086" name="Rectangle 19"/>
          <p:cNvSpPr>
            <a:spLocks noChangeArrowheads="1"/>
          </p:cNvSpPr>
          <p:nvPr/>
        </p:nvSpPr>
        <p:spPr bwMode="auto">
          <a:xfrm>
            <a:off x="5105400" y="1447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Ы</a:t>
            </a:r>
          </a:p>
        </p:txBody>
      </p:sp>
      <p:sp>
        <p:nvSpPr>
          <p:cNvPr id="3087" name="Rectangle 21"/>
          <p:cNvSpPr>
            <a:spLocks noChangeArrowheads="1"/>
          </p:cNvSpPr>
          <p:nvPr/>
        </p:nvSpPr>
        <p:spPr bwMode="auto">
          <a:xfrm>
            <a:off x="5867400" y="2895600"/>
            <a:ext cx="2286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91 - 9</a:t>
            </a:r>
          </a:p>
        </p:txBody>
      </p:sp>
      <p:sp>
        <p:nvSpPr>
          <p:cNvPr id="3088" name="Rectangle 22"/>
          <p:cNvSpPr>
            <a:spLocks noChangeArrowheads="1"/>
          </p:cNvSpPr>
          <p:nvPr/>
        </p:nvSpPr>
        <p:spPr bwMode="auto">
          <a:xfrm>
            <a:off x="5867400" y="2209800"/>
            <a:ext cx="2286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61 - 7</a:t>
            </a:r>
          </a:p>
        </p:txBody>
      </p:sp>
      <p:sp>
        <p:nvSpPr>
          <p:cNvPr id="3089" name="Rectangle 23"/>
          <p:cNvSpPr>
            <a:spLocks noChangeArrowheads="1"/>
          </p:cNvSpPr>
          <p:nvPr/>
        </p:nvSpPr>
        <p:spPr bwMode="auto">
          <a:xfrm>
            <a:off x="5867400" y="1447800"/>
            <a:ext cx="2286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70 - 9</a:t>
            </a:r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8305800" y="2895600"/>
            <a:ext cx="609600" cy="609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82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8305800" y="2209800"/>
            <a:ext cx="609600" cy="609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54</a:t>
            </a: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8305800" y="1447800"/>
            <a:ext cx="609600" cy="609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61</a:t>
            </a: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1371600" y="4114800"/>
            <a:ext cx="6858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54</a:t>
            </a: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620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82</a:t>
            </a:r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1524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54</a:t>
            </a:r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20574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83</a:t>
            </a:r>
          </a:p>
        </p:txBody>
      </p: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26670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84</a:t>
            </a:r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0960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82</a:t>
            </a: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038600" y="4114800"/>
            <a:ext cx="609600" cy="6096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61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3429000" y="4114800"/>
            <a:ext cx="609600" cy="609600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71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768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71</a:t>
            </a:r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54864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54</a:t>
            </a: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73152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84</a:t>
            </a: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1524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Е</a:t>
            </a: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7620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Ж</a:t>
            </a:r>
          </a:p>
        </p:txBody>
      </p:sp>
      <p:sp>
        <p:nvSpPr>
          <p:cNvPr id="6185" name="Rectangle 41"/>
          <p:cNvSpPr>
            <a:spLocks noChangeArrowheads="1"/>
          </p:cNvSpPr>
          <p:nvPr/>
        </p:nvSpPr>
        <p:spPr bwMode="auto">
          <a:xfrm>
            <a:off x="13716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Е</a:t>
            </a:r>
          </a:p>
        </p:txBody>
      </p:sp>
      <p:sp>
        <p:nvSpPr>
          <p:cNvPr id="6186" name="Rectangle 42"/>
          <p:cNvSpPr>
            <a:spLocks noChangeArrowheads="1"/>
          </p:cNvSpPr>
          <p:nvPr/>
        </p:nvSpPr>
        <p:spPr bwMode="auto">
          <a:xfrm>
            <a:off x="19812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Л</a:t>
            </a: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25908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И</a:t>
            </a:r>
          </a:p>
        </p:txBody>
      </p:sp>
      <p:sp>
        <p:nvSpPr>
          <p:cNvPr id="6188" name="Rectangle 44"/>
          <p:cNvSpPr>
            <a:spLocks noChangeArrowheads="1"/>
          </p:cNvSpPr>
          <p:nvPr/>
        </p:nvSpPr>
        <p:spPr bwMode="auto">
          <a:xfrm>
            <a:off x="34290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В</a:t>
            </a:r>
          </a:p>
        </p:txBody>
      </p:sp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40386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Ы</a:t>
            </a:r>
          </a:p>
        </p:txBody>
      </p:sp>
      <p:sp>
        <p:nvSpPr>
          <p:cNvPr id="6190" name="Rectangle 46"/>
          <p:cNvSpPr>
            <a:spLocks noChangeArrowheads="1"/>
          </p:cNvSpPr>
          <p:nvPr/>
        </p:nvSpPr>
        <p:spPr bwMode="auto">
          <a:xfrm>
            <a:off x="48768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В</a:t>
            </a:r>
          </a:p>
        </p:txBody>
      </p:sp>
      <p:sp>
        <p:nvSpPr>
          <p:cNvPr id="6191" name="Rectangle 47"/>
          <p:cNvSpPr>
            <a:spLocks noChangeArrowheads="1"/>
          </p:cNvSpPr>
          <p:nvPr/>
        </p:nvSpPr>
        <p:spPr bwMode="auto">
          <a:xfrm>
            <a:off x="54864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Е</a:t>
            </a:r>
          </a:p>
        </p:txBody>
      </p: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73152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И</a:t>
            </a:r>
          </a:p>
        </p:txBody>
      </p:sp>
      <p:sp>
        <p:nvSpPr>
          <p:cNvPr id="6193" name="Rectangle 49"/>
          <p:cNvSpPr>
            <a:spLocks noChangeArrowheads="1"/>
          </p:cNvSpPr>
          <p:nvPr/>
        </p:nvSpPr>
        <p:spPr bwMode="auto">
          <a:xfrm>
            <a:off x="60960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Ж</a:t>
            </a:r>
          </a:p>
        </p:txBody>
      </p:sp>
      <p:sp>
        <p:nvSpPr>
          <p:cNvPr id="6200" name="Rectangle 56"/>
          <p:cNvSpPr>
            <a:spLocks noChangeArrowheads="1"/>
          </p:cNvSpPr>
          <p:nvPr/>
        </p:nvSpPr>
        <p:spPr bwMode="auto">
          <a:xfrm>
            <a:off x="67056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Л</a:t>
            </a:r>
          </a:p>
        </p:txBody>
      </p:sp>
      <p:sp>
        <p:nvSpPr>
          <p:cNvPr id="6201" name="Rectangle 57"/>
          <p:cNvSpPr>
            <a:spLocks noChangeArrowheads="1"/>
          </p:cNvSpPr>
          <p:nvPr/>
        </p:nvSpPr>
        <p:spPr bwMode="auto">
          <a:xfrm>
            <a:off x="67056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83</a:t>
            </a:r>
          </a:p>
        </p:txBody>
      </p:sp>
      <p:sp>
        <p:nvSpPr>
          <p:cNvPr id="6205" name="Rectangle 61"/>
          <p:cNvSpPr>
            <a:spLocks noChangeArrowheads="1"/>
          </p:cNvSpPr>
          <p:nvPr/>
        </p:nvSpPr>
        <p:spPr bwMode="auto">
          <a:xfrm>
            <a:off x="79248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71</a:t>
            </a:r>
          </a:p>
        </p:txBody>
      </p:sp>
      <p:sp>
        <p:nvSpPr>
          <p:cNvPr id="6206" name="Rectangle 62"/>
          <p:cNvSpPr>
            <a:spLocks noChangeArrowheads="1"/>
          </p:cNvSpPr>
          <p:nvPr/>
        </p:nvSpPr>
        <p:spPr bwMode="auto">
          <a:xfrm>
            <a:off x="79248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В</a:t>
            </a:r>
          </a:p>
        </p:txBody>
      </p:sp>
      <p:sp>
        <p:nvSpPr>
          <p:cNvPr id="6207" name="Rectangle 63"/>
          <p:cNvSpPr>
            <a:spLocks noChangeArrowheads="1"/>
          </p:cNvSpPr>
          <p:nvPr/>
        </p:nvSpPr>
        <p:spPr bwMode="auto">
          <a:xfrm>
            <a:off x="8534400" y="4114800"/>
            <a:ext cx="609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61</a:t>
            </a:r>
          </a:p>
        </p:txBody>
      </p:sp>
      <p:sp>
        <p:nvSpPr>
          <p:cNvPr id="6208" name="Rectangle 64"/>
          <p:cNvSpPr>
            <a:spLocks noChangeArrowheads="1"/>
          </p:cNvSpPr>
          <p:nvPr/>
        </p:nvSpPr>
        <p:spPr bwMode="auto">
          <a:xfrm>
            <a:off x="8534400" y="4876800"/>
            <a:ext cx="609600" cy="6096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latin typeface="Times New Roman" pitchFamily="18" charset="0"/>
              </a:rPr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2215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0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2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4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5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6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nimBg="1"/>
      <p:bldP spid="6158" grpId="0" animBg="1"/>
      <p:bldP spid="6159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6174" grpId="0" animBg="1"/>
      <p:bldP spid="6175" grpId="0" animBg="1"/>
      <p:bldP spid="6176" grpId="0" animBg="1"/>
      <p:bldP spid="6177" grpId="0" animBg="1"/>
      <p:bldP spid="6178" grpId="0" animBg="1"/>
      <p:bldP spid="6179" grpId="0" animBg="1"/>
      <p:bldP spid="6180" grpId="0" animBg="1"/>
      <p:bldP spid="6181" grpId="0" animBg="1"/>
      <p:bldP spid="6182" grpId="0" animBg="1"/>
      <p:bldP spid="6183" grpId="0" animBg="1"/>
      <p:bldP spid="6184" grpId="0" animBg="1"/>
      <p:bldP spid="6185" grpId="0" animBg="1"/>
      <p:bldP spid="6186" grpId="0" animBg="1"/>
      <p:bldP spid="6187" grpId="0" animBg="1"/>
      <p:bldP spid="6188" grpId="0" animBg="1"/>
      <p:bldP spid="6189" grpId="0" animBg="1"/>
      <p:bldP spid="6190" grpId="0" animBg="1"/>
      <p:bldP spid="6191" grpId="0" animBg="1"/>
      <p:bldP spid="6192" grpId="0" animBg="1"/>
      <p:bldP spid="6193" grpId="0" animBg="1"/>
      <p:bldP spid="6200" grpId="0" animBg="1"/>
      <p:bldP spid="6201" grpId="0" animBg="1"/>
      <p:bldP spid="6205" grpId="0" animBg="1"/>
      <p:bldP spid="6206" grpId="0" animBg="1"/>
      <p:bldP spid="6207" grpId="0" animBg="1"/>
      <p:bldP spid="620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1046</Words>
  <Application>Microsoft Office PowerPoint</Application>
  <PresentationFormat>Экран (4:3)</PresentationFormat>
  <Paragraphs>487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Математика, 2 класс   Устный   счёт Материал для проведения устного счета  при изучении темы  «Сложение и вычитание в пределах 100»</vt:lpstr>
      <vt:lpstr>Презентация PowerPoint</vt:lpstr>
      <vt:lpstr>Презентация PowerPoint</vt:lpstr>
      <vt:lpstr>Презентация PowerPoint</vt:lpstr>
      <vt:lpstr>Заполните  таблицу</vt:lpstr>
      <vt:lpstr>Какое правило необходимо применить, чтобы решить данные примеры?</vt:lpstr>
      <vt:lpstr>Расшифруйте название сказки. Кто ёё написал?</vt:lpstr>
      <vt:lpstr>62 – 5 = 62 –(2+3)= (62-2)-3=60-3=57</vt:lpstr>
      <vt:lpstr>Расшифруй стихотворение С.Я.Маршака. Нравится ли тебе это стихотворение?</vt:lpstr>
      <vt:lpstr>Заполните  таблицу</vt:lpstr>
      <vt:lpstr>ОТГАДАЙТЕ  ЗАГАДКУ</vt:lpstr>
      <vt:lpstr>Заполните  таблицу</vt:lpstr>
      <vt:lpstr>Заполните  таблицу</vt:lpstr>
      <vt:lpstr>Заполните  пропуски</vt:lpstr>
      <vt:lpstr>Заполните   пустые  клетки</vt:lpstr>
      <vt:lpstr>Расшифруйте название сказки. Кто ёё написал?</vt:lpstr>
      <vt:lpstr>В.Катаев «Цветик-семицветик»</vt:lpstr>
      <vt:lpstr>Решите  примеры по схеме</vt:lpstr>
      <vt:lpstr>Решите задачу</vt:lpstr>
      <vt:lpstr>Кто  в  каком  платье?</vt:lpstr>
      <vt:lpstr>Презентация PowerPoint</vt:lpstr>
      <vt:lpstr>Кто  какую фигуру начертил?</vt:lpstr>
      <vt:lpstr>Что куда  налили?</vt:lpstr>
      <vt:lpstr>Презентация PowerPoint</vt:lpstr>
      <vt:lpstr>      Оцените свою деятельность на уроке, используя смайлики.      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Guzel</dc:creator>
  <cp:lastModifiedBy>Guzel</cp:lastModifiedBy>
  <cp:revision>8</cp:revision>
  <dcterms:created xsi:type="dcterms:W3CDTF">2018-02-25T12:00:01Z</dcterms:created>
  <dcterms:modified xsi:type="dcterms:W3CDTF">2018-02-25T13:25:01Z</dcterms:modified>
</cp:coreProperties>
</file>