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75" r:id="rId2"/>
    <p:sldId id="300" r:id="rId3"/>
    <p:sldId id="277" r:id="rId4"/>
    <p:sldId id="278" r:id="rId5"/>
    <p:sldId id="280" r:id="rId6"/>
    <p:sldId id="276" r:id="rId7"/>
    <p:sldId id="264" r:id="rId8"/>
    <p:sldId id="26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4" r:id="rId17"/>
    <p:sldId id="293" r:id="rId18"/>
    <p:sldId id="266" r:id="rId19"/>
    <p:sldId id="268" r:id="rId20"/>
    <p:sldId id="273" r:id="rId21"/>
    <p:sldId id="274" r:id="rId22"/>
    <p:sldId id="295" r:id="rId23"/>
    <p:sldId id="296" r:id="rId24"/>
    <p:sldId id="297" r:id="rId25"/>
    <p:sldId id="29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E7A1B9-72F1-4768-9415-51F05E73C75D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9D42B5-0864-4840-84D5-E8D3E8FDAC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721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D42B5-0864-4840-84D5-E8D3E8FDAC0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650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D42B5-0864-4840-84D5-E8D3E8FDAC0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537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D42B5-0864-4840-84D5-E8D3E8FDAC0A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487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D42B5-0864-4840-84D5-E8D3E8FDAC0A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81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hyperlink" Target="https://yandex.ru/collections/card/5dcd7717874e9783cc1c284a/" TargetMode="External"/><Relationship Id="rId4" Type="http://schemas.openxmlformats.org/officeDocument/2006/relationships/image" Target="../media/image33.jpeg"/><Relationship Id="rId9" Type="http://schemas.openxmlformats.org/officeDocument/2006/relationships/hyperlink" Target="https://vk.com/video147567881_165482822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ozjimf0t19" TargetMode="External"/><Relationship Id="rId7" Type="http://schemas.openxmlformats.org/officeDocument/2006/relationships/hyperlink" Target="https://learningapps.org/watch?v=pv9haktc319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hyperlink" Target="https://learningapps.org/watch?v=pn9xvdf4c19" TargetMode="External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12" Type="http://schemas.openxmlformats.org/officeDocument/2006/relationships/image" Target="../media/image5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12" Type="http://schemas.openxmlformats.org/officeDocument/2006/relationships/image" Target="../media/image6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11" Type="http://schemas.openxmlformats.org/officeDocument/2006/relationships/image" Target="../media/image65.jpeg"/><Relationship Id="rId5" Type="http://schemas.openxmlformats.org/officeDocument/2006/relationships/image" Target="../media/image59.jpeg"/><Relationship Id="rId10" Type="http://schemas.openxmlformats.org/officeDocument/2006/relationships/image" Target="../media/image64.jpeg"/><Relationship Id="rId4" Type="http://schemas.openxmlformats.org/officeDocument/2006/relationships/image" Target="../media/image58.jpeg"/><Relationship Id="rId9" Type="http://schemas.openxmlformats.org/officeDocument/2006/relationships/image" Target="../media/image6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10" Type="http://schemas.openxmlformats.org/officeDocument/2006/relationships/image" Target="../media/image75.jpeg"/><Relationship Id="rId4" Type="http://schemas.openxmlformats.org/officeDocument/2006/relationships/image" Target="../media/image69.jpeg"/><Relationship Id="rId9" Type="http://schemas.openxmlformats.org/officeDocument/2006/relationships/image" Target="../media/image7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mzxs3b6519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4mtgecdc19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0ih661kk19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620688"/>
            <a:ext cx="89748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осударственное бюджетное общеобразовательное учреждение Самарской области основная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общеобразовательная школа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с.Васильевка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муниципального района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Безенчукский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Самарской области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2708920"/>
            <a:ext cx="88377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                </a:t>
            </a:r>
            <a:r>
              <a:rPr lang="ru-RU" dirty="0" smtClean="0">
                <a:solidFill>
                  <a:srgbClr val="002060"/>
                </a:solidFill>
              </a:rPr>
              <a:t>Презентация </a:t>
            </a:r>
            <a:r>
              <a:rPr lang="ru-RU" dirty="0">
                <a:solidFill>
                  <a:srgbClr val="002060"/>
                </a:solidFill>
              </a:rPr>
              <a:t>к уроку по учебному предмету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                                           биология  </a:t>
            </a:r>
            <a:r>
              <a:rPr lang="ru-RU" dirty="0" smtClean="0">
                <a:solidFill>
                  <a:srgbClr val="002060"/>
                </a:solidFill>
              </a:rPr>
              <a:t>7 класс</a:t>
            </a:r>
          </a:p>
          <a:p>
            <a:r>
              <a:rPr lang="ru-RU" dirty="0">
                <a:solidFill>
                  <a:srgbClr val="002060"/>
                </a:solidFill>
              </a:rPr>
              <a:t>Тема : </a:t>
            </a:r>
            <a:r>
              <a:rPr lang="ru-RU" dirty="0">
                <a:solidFill>
                  <a:srgbClr val="C00000"/>
                </a:solidFill>
              </a:rPr>
              <a:t>«Многообразие видов </a:t>
            </a:r>
            <a:r>
              <a:rPr lang="ru-RU" dirty="0" smtClean="0">
                <a:solidFill>
                  <a:srgbClr val="C00000"/>
                </a:solidFill>
              </a:rPr>
              <a:t>голосеменных на примере хвойных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               растений, </a:t>
            </a:r>
            <a:r>
              <a:rPr lang="ru-RU" dirty="0">
                <a:solidFill>
                  <a:srgbClr val="C00000"/>
                </a:solidFill>
              </a:rPr>
              <a:t>их роль в природе и </a:t>
            </a:r>
            <a:r>
              <a:rPr lang="ru-RU" dirty="0" smtClean="0">
                <a:solidFill>
                  <a:srgbClr val="C00000"/>
                </a:solidFill>
              </a:rPr>
              <a:t>практическое </a:t>
            </a:r>
            <a:r>
              <a:rPr lang="ru-RU" dirty="0">
                <a:solidFill>
                  <a:srgbClr val="C00000"/>
                </a:solidFill>
              </a:rPr>
              <a:t>значение</a:t>
            </a:r>
            <a:r>
              <a:rPr lang="ru-RU" dirty="0" smtClean="0">
                <a:solidFill>
                  <a:srgbClr val="C00000"/>
                </a:solidFill>
              </a:rPr>
              <a:t>.»</a:t>
            </a:r>
            <a:endParaRPr lang="ru-RU" dirty="0">
              <a:solidFill>
                <a:srgbClr val="C0000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8" name="Picture 4" descr="https://avatars.mds.yandex.net/get-pdb/1634801/394719f4-95d1-489d-b24e-73910565eee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49080"/>
            <a:ext cx="3495690" cy="203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462484" y="4797152"/>
            <a:ext cx="4629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Автор: учитель биологии и химии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Уханова Ольга Михайловна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09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avatars.mds.yandex.net/get-pdb/1634801/394719f4-95d1-489d-b24e-73910565eee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331" y="563311"/>
            <a:ext cx="3130101" cy="1818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1" name="Picture 33" descr="https://i.pinimg.com/originals/22/37/f4/2237f4d60830642a24d65276e7abe1e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63311"/>
            <a:ext cx="3958815" cy="1688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3" name="Picture 35" descr="https://www.pngarts.com/files/4/Pine-Cone-PNG-Free-Downloa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713290"/>
            <a:ext cx="1355491" cy="1249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7" name="Picture 39" descr="https://img-fotki.yandex.ru/get/4419/104166334.8f/0_6b3b4_4b78667a_X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703952"/>
            <a:ext cx="1872208" cy="1490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2" name="Picture 4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463" y="4509120"/>
            <a:ext cx="1485900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93" name="Picture 4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559920"/>
            <a:ext cx="1914525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73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media-cdn.sygictraveldata.com/media/800x600/612664395a40232133447d33247d3837393231353731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12676"/>
            <a:ext cx="3155504" cy="2366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content-9.foto.my.mail.ru/inbox/aks_v/Macro/h-1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02361"/>
            <a:ext cx="3060037" cy="2295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QR Cod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279985"/>
            <a:ext cx="1200281" cy="120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1800" y="3645024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Сканируйте </a:t>
            </a:r>
            <a:r>
              <a:rPr lang="en-US" dirty="0"/>
              <a:t>QR-</a:t>
            </a:r>
            <a:r>
              <a:rPr lang="ru-RU" b="1" dirty="0"/>
              <a:t>код</a:t>
            </a: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84088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https://avatars.mds.yandex.net/get-pdb/752643/bc1d1055-6206-4006-8dab-1a70f3246f73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24240"/>
            <a:ext cx="3320886" cy="249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Корни ел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86364"/>
            <a:ext cx="3891318" cy="2566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rasfokus.ru/images/photos/medium/2a1e8f0f154eea1d5727bc3c88b79ab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33" y="574455"/>
            <a:ext cx="4176464" cy="3135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s://plushki-v.top/wp-content/uploads/2019/10/lesa-20-foto-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113" y="494552"/>
            <a:ext cx="4316221" cy="320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035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00.yaplakal.com/pics/pics_original/5/8/8/121798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80728"/>
            <a:ext cx="6182272" cy="2402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4293096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 время сильной бури ветер выкорчёвывает ели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сосны ломает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почему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8014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.freza.co/diygoods/96943/kedr_sibirskiy_s24_sosna_kedrovaya_h20_1_pi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12513"/>
            <a:ext cx="2003376" cy="200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eattlehelpers.org/wp-content/uploads/5c1805a9852e95c1805a9853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5" y="2866670"/>
            <a:ext cx="2921799" cy="3896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pbs.twimg.com/media/CGLBotmWwAAJs2f.jpg:lar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5949"/>
            <a:ext cx="2714292" cy="203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mastery-of-building.org/wp-content/uploads/2016/01/Pixta_Kilikiyskaya_derevo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0495" y="2866670"/>
            <a:ext cx="3089689" cy="395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pp.userapi.com/c626231/v626231361/38b4c/rZ2Ivg8usZ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98" y="591728"/>
            <a:ext cx="2641306" cy="197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s://www.coniferousforest.com/wp-content/uploads/2018/12/European-Larch-Tree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504" y="2835443"/>
            <a:ext cx="2992592" cy="3988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84423" y="2505212"/>
            <a:ext cx="662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Кедр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95934" y="2538561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Пихта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60232" y="2537061"/>
            <a:ext cx="15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Лиственница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6660" y="640319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9"/>
              </a:rPr>
              <a:t>https://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9"/>
              </a:rPr>
              <a:t>vk.com/video147567881_165482822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85035" y="649552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900" dirty="0">
                <a:latin typeface="Times New Roman" pitchFamily="18" charset="0"/>
                <a:cs typeface="Times New Roman" pitchFamily="18" charset="0"/>
                <a:hlinkClick r:id="rId10"/>
              </a:rPr>
              <a:t>https://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  <a:hlinkClick r:id="rId10"/>
              </a:rPr>
              <a:t>yandex.ru/collections/card/5dcd7717874e9783cc1c284a/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99792" y="4561228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78881" y="3244334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95120" y="6295473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blob:https</a:t>
            </a:r>
            <a:r>
              <a:rPr lang="en-US" sz="1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www.youtube.com/0f16102e-3cab-4cce-8f1b-1153b0c79c08</a:t>
            </a:r>
            <a:endParaRPr lang="ru-RU" sz="1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007319" y="136472"/>
            <a:ext cx="4652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Многообразие хвойных растений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91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764704"/>
            <a:ext cx="3680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Это интересно !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QR Co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36114"/>
            <a:ext cx="1236624" cy="123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4581128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>
                <a:latin typeface="Times New Roman" pitchFamily="18" charset="0"/>
                <a:cs typeface="Times New Roman" pitchFamily="18" charset="0"/>
                <a:hlinkClick r:id="rId3"/>
              </a:rPr>
              <a:t>https://</a:t>
            </a:r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3"/>
              </a:rPr>
              <a:t>learningapps.org/watch?v=pozjimf0t19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QR Cod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207" y="3002963"/>
            <a:ext cx="1264480" cy="126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75856" y="4556424"/>
            <a:ext cx="4067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</a:t>
            </a:r>
            <a:r>
              <a:rPr lang="en-US" sz="1000" dirty="0">
                <a:latin typeface="Times New Roman" pitchFamily="18" charset="0"/>
                <a:cs typeface="Times New Roman" pitchFamily="18" charset="0"/>
                <a:hlinkClick r:id="rId5"/>
              </a:rPr>
              <a:t>://</a:t>
            </a:r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5"/>
              </a:rPr>
              <a:t>learningapps.org/watch?v=pn9xvdf4c19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QR Cod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503" y="3002963"/>
            <a:ext cx="1231864" cy="123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372200" y="4556424"/>
            <a:ext cx="32782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latin typeface="Times New Roman" pitchFamily="18" charset="0"/>
                <a:cs typeface="Times New Roman" pitchFamily="18" charset="0"/>
                <a:hlinkClick r:id="rId7"/>
              </a:rPr>
              <a:t>https://</a:t>
            </a:r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7"/>
              </a:rPr>
              <a:t>learningapps.org/watch?v=pv9haktc319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78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g11.postila.ru/data/8b/6d/c2/70/8b6dc270e4226fba9f11c48d417efb21a57437b9c613d5cb259dbed0c52dda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82" y="188640"/>
            <a:ext cx="2646041" cy="187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ttps://cstor.nn2.ru/userfiles/data/ufiles/2016-10/78/64/7c/580b8d59c479b_708rub._tuya_thuja_occidentalis_smarag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88640"/>
            <a:ext cx="2510000" cy="188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https://avatars.mds.yandex.net/get-zen_doc/237236/pub_5c0907918206c500afa43b2f_5c09092403a3d000aca2221c/scale_12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729" y="2460933"/>
            <a:ext cx="2751304" cy="182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https://avatars.mds.yandex.net/get-pdb/224945/34ead835-d199-4823-b918-57266996cf26/s1200?webp=fals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6282" y="2478980"/>
            <a:ext cx="2513392" cy="188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https://get.pxhere.com/photo/tree-branch-plant-fruit-leaf-flower-food-produce-evergreen-fir-flora-conifer-spruce-shrub-yew-flowering-plant-european-yew-needle-branch-taxus-baccata-woody-plant-land-plant-53497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83151"/>
            <a:ext cx="2709766" cy="1806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Picture 15" descr="https://avatars.mds.yandex.net/get-pdb/1889015/79504bd3-7520-4d3b-b452-0dbe1644d980/s1200?webp=fals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012" y="2478980"/>
            <a:ext cx="2780632" cy="1859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http://domikru.net/wp-content/uploads/2013/09/tree-1706633_128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73" y="4692866"/>
            <a:ext cx="2455180" cy="1841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1" name="Picture 19" descr="https://dacha.help/wp-content/uploads/2017/04/araukariya-10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799" y="4724054"/>
            <a:ext cx="719616" cy="53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6451696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араукария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077352" y="4290550"/>
            <a:ext cx="962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агатис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66438" y="4310379"/>
            <a:ext cx="11031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секвойя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10132" y="4310379"/>
            <a:ext cx="1250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 кипарис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83830" y="2091983"/>
            <a:ext cx="4988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туя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0927" y="2109648"/>
            <a:ext cx="19367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можжевельник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993835" y="2071140"/>
            <a:ext cx="564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тис</a:t>
            </a:r>
          </a:p>
        </p:txBody>
      </p:sp>
      <p:pic>
        <p:nvPicPr>
          <p:cNvPr id="3093" name="Picture 21" descr="https://www.treespk.ru/upload/iblock/f20/f200ac1f31415292d3793e70f670741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300" y="4649684"/>
            <a:ext cx="2386161" cy="184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627116" y="6488668"/>
            <a:ext cx="16065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калоцедрус</a:t>
            </a:r>
          </a:p>
        </p:txBody>
      </p:sp>
      <p:pic>
        <p:nvPicPr>
          <p:cNvPr id="3095" name="Picture 23" descr="https://plantmaterials.files.wordpress.com/2014/12/cephalotaxus-harringtonia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566" y="4705103"/>
            <a:ext cx="2407694" cy="180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667719" y="6451696"/>
            <a:ext cx="16866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головчатотис</a:t>
            </a:r>
          </a:p>
        </p:txBody>
      </p:sp>
    </p:spTree>
    <p:extLst>
      <p:ext uri="{BB962C8B-B14F-4D97-AF65-F5344CB8AC3E}">
        <p14:creationId xmlns:p14="http://schemas.microsoft.com/office/powerpoint/2010/main" val="383094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ed9/0002f508-b1ddeea4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5124"/>
            <a:ext cx="8736020" cy="655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22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ximgeosamara.ru/images/edu_geo/maps/mapfores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069"/>
            <a:ext cx="7400925" cy="675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780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520" y="188640"/>
            <a:ext cx="4047290" cy="3334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453" y="188640"/>
            <a:ext cx="4030769" cy="3334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520" y="3520088"/>
            <a:ext cx="4143673" cy="3221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453" y="3557212"/>
            <a:ext cx="4030769" cy="3247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06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33265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Цель:  Рассмотреть многообразие видов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голосеменных на примере хвойных растений,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проследить их роль в биосфере и жизни человека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15616" y="1412776"/>
            <a:ext cx="623318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расширить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знания учащихся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строении голосеменных на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примере хвойных растений.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2.познакомить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многообразием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видов и их отличительными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признаками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определить роль голосеменных в природе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значение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18070375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44199" y="2708920"/>
            <a:ext cx="3552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Применение хвойных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030" name="Picture 6" descr="http://i.mycdn.me/i?r=AzEPZsRbOZEKgBhR0XGMT1RkXwynI0TKOW7YGUT-chGB1aaKTM5SRkZCeTgDn6uOy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35" y="332656"/>
            <a:ext cx="2376264" cy="158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dela.ru/medianew/img/32-39174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853" y="391384"/>
            <a:ext cx="1744814" cy="1308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avatars.mds.yandex.net/get-altay/1526642/2a00000169a3bdea91f1ee84141c6a79ceb0/ori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85407"/>
            <a:ext cx="1479767" cy="1479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expert-russia.ru/files/Image/image001(119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409" y="1971106"/>
            <a:ext cx="2462515" cy="170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akunb.altlib.ru/wp-content/uploads/2018/10/I-vot-ona-naryadnaya-na-prazdnik-k-nam-prishla-20-noyabrya-----Den-rozhdeniya-novogodney-yolki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861048"/>
            <a:ext cx="1794261" cy="1345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avatars.mds.yandex.net/get-pdb/1748966/d46cba43-fca4-469b-918a-f349d6268132/s120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706" y="5480720"/>
            <a:ext cx="1814271" cy="1209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avatars.mds.yandex.net/get-pdb/931389/202366bc-a6d7-437e-bfac-3d7afe29f444/s1200?webp=fals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84" y="5648697"/>
            <a:ext cx="1934885" cy="120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s://thumbnailer.mixcloud.com/unsafe/480x480/extaudio/8/4/3/c/5bc7-dd25-424a-956b-338f07ba28c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02819"/>
            <a:ext cx="1619672" cy="161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://www.consult-s.com/assets/files/2019/07/yantar-osobennosti-vidy-i-svojstva-kamnya-52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706" y="374407"/>
            <a:ext cx="2094258" cy="1570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0355" y="52830"/>
            <a:ext cx="16708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Эфирные масла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img4.goodfon.ru/original/1920x1200/7/db/korabl-parusnik-more-machty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060" y="5485369"/>
            <a:ext cx="2144892" cy="1340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08555" y="62501"/>
            <a:ext cx="2228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Украшения из янтаря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44645" y="52830"/>
            <a:ext cx="1486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Косметология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355" y="1815148"/>
            <a:ext cx="11458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Медицина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36950" y="1722294"/>
            <a:ext cx="15888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Строительство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827" y="3510199"/>
            <a:ext cx="28403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Музыкальные инструменты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6676" y="5393494"/>
            <a:ext cx="8519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Бумага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38207" y="3565174"/>
            <a:ext cx="23263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Новогоднее украшение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75855" y="5196965"/>
            <a:ext cx="12634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Озеленение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15899" y="5224217"/>
            <a:ext cx="17588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Мачты кораблей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28" name="Прямая со стрелкой 1027"/>
          <p:cNvCxnSpPr/>
          <p:nvPr/>
        </p:nvCxnSpPr>
        <p:spPr>
          <a:xfrm flipH="1" flipV="1">
            <a:off x="2548398" y="1915285"/>
            <a:ext cx="387452" cy="89090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 flipV="1">
            <a:off x="4330130" y="1945101"/>
            <a:ext cx="0" cy="89090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flipV="1">
            <a:off x="5796136" y="1722294"/>
            <a:ext cx="300716" cy="106925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H="1" flipV="1">
            <a:off x="1731287" y="2951158"/>
            <a:ext cx="752481" cy="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flipH="1">
            <a:off x="2107528" y="3284984"/>
            <a:ext cx="584163" cy="28019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H="1">
            <a:off x="1971198" y="3425079"/>
            <a:ext cx="1137357" cy="205564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>
            <a:off x="3995936" y="3510199"/>
            <a:ext cx="1" cy="168676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>
            <a:off x="5148064" y="3425079"/>
            <a:ext cx="1205996" cy="194116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>
            <a:endCxn id="10" idx="1"/>
          </p:cNvCxnSpPr>
          <p:nvPr/>
        </p:nvCxnSpPr>
        <p:spPr>
          <a:xfrm>
            <a:off x="5931854" y="3284984"/>
            <a:ext cx="606353" cy="44946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>
            <a:stCxn id="3" idx="3"/>
          </p:cNvCxnSpPr>
          <p:nvPr/>
        </p:nvCxnSpPr>
        <p:spPr>
          <a:xfrm>
            <a:off x="6096852" y="2939753"/>
            <a:ext cx="519047" cy="1140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728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c01.alicdn.com/kf/HTB1TlXkbcic_eJjSZFnq6xVwVXaU/Factory-40s-viscose-nylon-spandex-kintting-rom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80" y="404664"/>
            <a:ext cx="1724958" cy="1724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kraskovik.ru/upload/iblock/bb4/bb47eda5275f6daf014944e86e34ec0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489176"/>
            <a:ext cx="1768080" cy="1768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vatec.ru/wa-data/public/shop/products/77/58/65877/images/33822/33822.9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04664"/>
            <a:ext cx="1738446" cy="130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i.ebayimg.com/images/i/264026184702-0-1/s-l10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547" y="5157192"/>
            <a:ext cx="2292451" cy="1526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pbs.twimg.com/media/D2Bc3qlWwAE2vvI.jpg:lar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991" y="404664"/>
            <a:ext cx="2329719" cy="1553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www.pacwestlumber.com/wp-content/uploads/2013/08/track_64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71" y="2436171"/>
            <a:ext cx="1958576" cy="1468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avatars.mds.yandex.net/get-zen_doc/245342/pub_5d4a7998ecfb8000acf2335b_5d4a7b3f14f98000adbd70b6/scale_120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519" y="2455438"/>
            <a:ext cx="2461121" cy="1384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s://etosibir.ru/wp-content/uploads/2016/04/tajga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58" y="4431634"/>
            <a:ext cx="2065771" cy="1376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6" descr="http://mebel.russ-stil.ru/image/cache/catalog/zona-obed/zona-obed-3-900x600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119956"/>
            <a:ext cx="2346014" cy="1564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13293" y="2778297"/>
            <a:ext cx="27174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Применение хвойных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3856" y="75493"/>
            <a:ext cx="7711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Ткани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23250" y="116632"/>
            <a:ext cx="1137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Канифоль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46931" y="125450"/>
            <a:ext cx="9787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Топливо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3856" y="2129622"/>
            <a:ext cx="9094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Шпалы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24" y="2097617"/>
            <a:ext cx="7393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Пища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1218" y="4051811"/>
            <a:ext cx="10764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Кислород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1800" y="4869160"/>
            <a:ext cx="901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Оптика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39102" y="4781401"/>
            <a:ext cx="8829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Мебель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04508" y="4181423"/>
            <a:ext cx="11272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Скипидар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H="1" flipV="1">
            <a:off x="2279547" y="1957810"/>
            <a:ext cx="933747" cy="84838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2" idx="0"/>
          </p:cNvCxnSpPr>
          <p:nvPr/>
        </p:nvCxnSpPr>
        <p:spPr>
          <a:xfrm flipH="1" flipV="1">
            <a:off x="4548339" y="1966091"/>
            <a:ext cx="23660" cy="81220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5652120" y="1844824"/>
            <a:ext cx="576064" cy="96136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endCxn id="2060" idx="3"/>
          </p:cNvCxnSpPr>
          <p:nvPr/>
        </p:nvCxnSpPr>
        <p:spPr>
          <a:xfrm flipH="1">
            <a:off x="2279547" y="3170637"/>
            <a:ext cx="942922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2279548" y="3501008"/>
            <a:ext cx="1146224" cy="101896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H="1">
            <a:off x="3798533" y="3609020"/>
            <a:ext cx="250790" cy="122413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5149469" y="3645024"/>
            <a:ext cx="502651" cy="113637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5724128" y="3501008"/>
            <a:ext cx="1476696" cy="98816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5952074" y="3062211"/>
            <a:ext cx="509445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125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836712"/>
            <a:ext cx="6840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1.Во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время эпидемии гриппа врач порекомендовал пациенту прогулки в сосновом лесу Почему? Прав ли он?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2564904"/>
            <a:ext cx="70567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2.Как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то в Сибирь поздней осенью приехал ревизор. Увидев голую тайгу, спросил лесничего: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Это хвойный лес?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хвойный!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А где хвоя?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Опала.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По чьей вине?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Природы!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Вы мне за природу не прячьтесь! За гибель леса отвечать будете вы!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Придется ли леснику отвечать за гибель леса? Почему?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99592" y="692696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</a:rPr>
              <a:t>Занимательная страничка</a:t>
            </a:r>
            <a:endParaRPr lang="ru-RU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3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828836"/>
            <a:ext cx="74888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 Какие меры по охране и рациональному использованию хвойных растений вы можете предложить»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37232" y="1124744"/>
            <a:ext cx="4506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Творческое задание:</a:t>
            </a: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8114" y="4213831"/>
            <a:ext cx="2060575" cy="229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159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836712"/>
            <a:ext cx="2573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674674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1.В</a:t>
            </a:r>
            <a:r>
              <a:rPr lang="ru-RU" dirty="0"/>
              <a:t>. Б. Захаров, Н. И. Сонин «Биология. Многообразие живых организмов». 7 класс учебник для общеобразовательных учебных заведений  М.; Дрофа , 2017 </a:t>
            </a:r>
            <a:r>
              <a:rPr lang="ru-RU" dirty="0" smtClean="0"/>
              <a:t>стр. 68-71</a:t>
            </a:r>
          </a:p>
          <a:p>
            <a:r>
              <a:rPr lang="ru-RU" dirty="0" smtClean="0"/>
              <a:t>2. Выполнить творческое задание.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460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21025" y="476672"/>
            <a:ext cx="2048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Интернет ресурсы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052736"/>
            <a:ext cx="70567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http://pngimg.com/uploads/fir_tree/fir_tree_PNG3694.png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350716"/>
            <a:ext cx="82809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https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yandex.ru/collections/user/wikids/sosna-obyknovennaia-/?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utm_source=images&amp;utm_medium=serp&amp;utm_campaign=3ko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648558"/>
            <a:ext cx="15572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https:learningapps.org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928019"/>
            <a:ext cx="83529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http://maloritales.by/images/14_12_16_08_49_NewiYeariwallpapersiNewiyearitreeiwithinoidecorationsi050595i.jpg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2198244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https://vk.com/video147567881_165482822</a:t>
            </a:r>
          </a:p>
          <a:p>
            <a:endParaRPr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4618" y="2475243"/>
            <a:ext cx="6030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blob:https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://www.youtube.com/0f16102e-3cab-4cce-8f1b-1153b0c79c08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4618" y="2763895"/>
            <a:ext cx="790940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https://yandex.ru/collections/card/5dcd7717874e9783cc1c284a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1306" y="2902394"/>
            <a:ext cx="790940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https://cstor.nn2.ru/userfiles/data/ufiles/2016-10/78/64/7c/580b8d59c479b_708rub._tuya_thuja_occidentalis_smaragd.jpg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5295" y="3243103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https://yandex.ru/images/search?pos=1&amp;img_url=https%3A%2F%2Favatars.mds.yandex.net%2Fget-pdb%2F1861353%2F04e5a6bc-ebec-4311-91c9-dfa0f787a9b1%2Fs1200%3Fwebp%3Dfalse&amp;text=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применение+хвойных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&amp;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rpt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simage&amp;lr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=51&amp;source=wiz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9095" y="3889434"/>
            <a:ext cx="80578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https://ds04.infourok.ru/uploads/ex/0331/0009c730-604e452c/img10.jpg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9777" y="4188593"/>
            <a:ext cx="115431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Яндекс.Карты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5295" y="4465592"/>
            <a:ext cx="78554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https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://media-cdn.sygictraveldata.com/media/800x600/612664395a40232133447d33247d383739323135373134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57303" y="4762738"/>
            <a:ext cx="79928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https://content-9.foto.my.mail.ru/inbox/aks_v/Macro/h-116.jpg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8779" y="5039737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https://s00.yaplakal.com/pics/pics_original/5/8/8/12179885.jpg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9092" y="5316736"/>
            <a:ext cx="770045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https://ds02.infourok.ru/uploads/ex/02fe/0005e2e5-ce424058/img2.jpg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9091" y="5733256"/>
            <a:ext cx="80178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http://v.900igr.net:10/datas/biologija/Urok-Pochva/0027-027-KHvojnye.jpg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39095" y="6011394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https://yandex.ru/collections/card/582d5c0066351829b7c0d4e7/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41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332656"/>
            <a:ext cx="74168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1.Актуализация знаний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Отдел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голосеменные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растения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05233"/>
            <a:ext cx="6462718" cy="5170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6275407"/>
            <a:ext cx="70567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https://</a:t>
            </a:r>
            <a:r>
              <a:rPr lang="en-US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learningapps.org/watch?v=pmzxs3b6519</a:t>
            </a:r>
            <a:endParaRPr lang="ru-RU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830629"/>
            <a:ext cx="2736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Задание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найди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пару: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074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energysad.ru/sites/default/files/sosna-obyknovennaya-pinus-sylvestris-vzrosloe-derevo-576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5" y="1052737"/>
            <a:ext cx="3933165" cy="5244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272199"/>
            <a:ext cx="48608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Назовите какое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хвойное растение мы изучили? </a:t>
            </a:r>
          </a:p>
        </p:txBody>
      </p:sp>
    </p:spTree>
    <p:extLst>
      <p:ext uri="{BB962C8B-B14F-4D97-AF65-F5344CB8AC3E}">
        <p14:creationId xmlns:p14="http://schemas.microsoft.com/office/powerpoint/2010/main" val="4667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04542"/>
            <a:ext cx="7787702" cy="5784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7881" y="6488668"/>
            <a:ext cx="64807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Times New Roman" pitchFamily="18" charset="0"/>
                <a:cs typeface="Times New Roman" pitchFamily="18" charset="0"/>
                <a:hlinkClick r:id="rId3"/>
              </a:rPr>
              <a:t>https://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3"/>
              </a:rPr>
              <a:t>learningapps.org/watch?v=p4mtgecdc19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88640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Назовите особенности строения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хвойных.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47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97404"/>
            <a:ext cx="8058625" cy="588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6485792"/>
            <a:ext cx="60486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sng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https</a:t>
            </a:r>
            <a:r>
              <a:rPr lang="ru-RU" sz="1400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:/</a:t>
            </a:r>
            <a:r>
              <a:rPr lang="ru-RU" sz="1400" u="sng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learningapps.org/watch?v=p0ih661kk19</a:t>
            </a:r>
            <a:r>
              <a:rPr lang="ru-RU" sz="1400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endParaRPr lang="ru-RU" sz="1400" u="sng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16632"/>
            <a:ext cx="72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Составьте правильную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схему размножения сосны обыкновенной</a:t>
            </a:r>
          </a:p>
        </p:txBody>
      </p:sp>
    </p:spTree>
    <p:extLst>
      <p:ext uri="{BB962C8B-B14F-4D97-AF65-F5344CB8AC3E}">
        <p14:creationId xmlns:p14="http://schemas.microsoft.com/office/powerpoint/2010/main" val="163192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www.zr54.ru/sites/default/files/img-article/123_1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57" y="2504306"/>
            <a:ext cx="1601958" cy="228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avatars.mds.yandex.net/get-pdb/881477/0dcda105-44a3-4294-89ba-82d40e4cf499/s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762" y="300490"/>
            <a:ext cx="2077740" cy="207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pp.userapi.com/c626231/v626231361/38b4c/rZ2Ivg8usZ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762" y="3068960"/>
            <a:ext cx="2016224" cy="151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s://avatars.mds.yandex.net/get-pdb/1340633/c6682f16-cdae-41ff-a50b-e8de041f1b0e/s12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5705"/>
            <a:ext cx="187220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s://avatars.mds.yandex.net/get-pdb/989257/b86cb216-5dcd-4cc9-80fe-8c3df186e784/s12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69" y="5013176"/>
            <a:ext cx="1146724" cy="1726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https://www.treespk.ru/upload/iblock/8f1/8f14fbf8deccf44ccb229f1982c754e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146804"/>
            <a:ext cx="2197715" cy="1459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https://www.gardensonline.com.au/Uploads/Plant/1544/Taxus-Baccata-Berries-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1" y="4664564"/>
            <a:ext cx="2565285" cy="205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1800" y="1772816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Многообразие 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хвойных 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растений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48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s://cache3.youla.io/files/images/720_720_out/5b/f3/5bf3d0b4aaab2809887bd7d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3240360" cy="324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cache3.youla.io/files/images/780_780/5b/f6/5bf6e496f094f34f1b73caf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348880"/>
            <a:ext cx="3625217" cy="4189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355976" y="692696"/>
            <a:ext cx="2553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лесу родилась ёлочка,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лесу она росла……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4725144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Какое хвойное дерево мы чаще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всего ставим у себя дома на Новый год?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15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otvet.imgsmail.ru/download/45826572_5a1c26d9e714bb812837aa329fbc75b3_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37" y="1340768"/>
            <a:ext cx="367240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ad-24.ru/files/tovar/1_13221973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831" y="1268760"/>
            <a:ext cx="2808312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512865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   В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переводе с латинского языка 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          слово “сосна” означает “скала”.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756184" y="512865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Ель священное дерево в переводе 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с латинского языка слово «ель» 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означает -смола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576" y="164539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Лабораторная работа «Сравнительное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исследование сосны и ели (по общему виду, веточкам, хвоинкам, шишкам, коре).»</a:t>
            </a:r>
          </a:p>
        </p:txBody>
      </p:sp>
    </p:spTree>
    <p:extLst>
      <p:ext uri="{BB962C8B-B14F-4D97-AF65-F5344CB8AC3E}">
        <p14:creationId xmlns:p14="http://schemas.microsoft.com/office/powerpoint/2010/main" val="68783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891</TotalTime>
  <Words>515</Words>
  <Application>Microsoft Office PowerPoint</Application>
  <PresentationFormat>Экран (4:3)</PresentationFormat>
  <Paragraphs>128</Paragraphs>
  <Slides>25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Аптека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62</cp:revision>
  <dcterms:created xsi:type="dcterms:W3CDTF">2019-11-12T19:22:43Z</dcterms:created>
  <dcterms:modified xsi:type="dcterms:W3CDTF">2020-04-17T09:54:40Z</dcterms:modified>
</cp:coreProperties>
</file>