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handoutMasterIdLst>
    <p:handoutMasterId r:id="rId24"/>
  </p:handoutMasterIdLst>
  <p:sldIdLst>
    <p:sldId id="283" r:id="rId2"/>
    <p:sldId id="287" r:id="rId3"/>
    <p:sldId id="258" r:id="rId4"/>
    <p:sldId id="259" r:id="rId5"/>
    <p:sldId id="260" r:id="rId6"/>
    <p:sldId id="261" r:id="rId7"/>
    <p:sldId id="264" r:id="rId8"/>
    <p:sldId id="265" r:id="rId9"/>
    <p:sldId id="266" r:id="rId10"/>
    <p:sldId id="267" r:id="rId11"/>
    <p:sldId id="269" r:id="rId12"/>
    <p:sldId id="286" r:id="rId13"/>
    <p:sldId id="271" r:id="rId14"/>
    <p:sldId id="272" r:id="rId15"/>
    <p:sldId id="273" r:id="rId16"/>
    <p:sldId id="274" r:id="rId17"/>
    <p:sldId id="275" r:id="rId18"/>
    <p:sldId id="277" r:id="rId19"/>
    <p:sldId id="278" r:id="rId20"/>
    <p:sldId id="279" r:id="rId21"/>
    <p:sldId id="280" r:id="rId22"/>
    <p:sldId id="281" r:id="rId23"/>
  </p:sldIdLst>
  <p:sldSz cx="9144000" cy="6858000" type="screen4x3"/>
  <p:notesSz cx="6797675" cy="9926638"/>
  <p:defaultTextStyle>
    <a:defPPr>
      <a:defRPr lang="ru-RU"/>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22" autoAdjust="0"/>
    <p:restoredTop sz="94660" autoAdjust="0"/>
  </p:normalViewPr>
  <p:slideViewPr>
    <p:cSldViewPr snapToGrid="0">
      <p:cViewPr>
        <p:scale>
          <a:sx n="57" d="100"/>
          <a:sy n="57" d="100"/>
        </p:scale>
        <p:origin x="-888"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5857"/>
          </a:xfrm>
          <a:prstGeom prst="rect">
            <a:avLst/>
          </a:prstGeom>
        </p:spPr>
        <p:txBody>
          <a:bodyPr vert="horz" lIns="90992" tIns="45496" rIns="90992" bIns="45496" rtlCol="0"/>
          <a:lstStyle>
            <a:lvl1pPr algn="l">
              <a:defRPr sz="1200"/>
            </a:lvl1pPr>
          </a:lstStyle>
          <a:p>
            <a:endParaRPr lang="ru-RU"/>
          </a:p>
        </p:txBody>
      </p:sp>
      <p:sp>
        <p:nvSpPr>
          <p:cNvPr id="3" name="Дата 2"/>
          <p:cNvSpPr>
            <a:spLocks noGrp="1"/>
          </p:cNvSpPr>
          <p:nvPr>
            <p:ph type="dt" sz="quarter" idx="1"/>
          </p:nvPr>
        </p:nvSpPr>
        <p:spPr>
          <a:xfrm>
            <a:off x="3850443" y="0"/>
            <a:ext cx="2945659" cy="495857"/>
          </a:xfrm>
          <a:prstGeom prst="rect">
            <a:avLst/>
          </a:prstGeom>
        </p:spPr>
        <p:txBody>
          <a:bodyPr vert="horz" lIns="90992" tIns="45496" rIns="90992" bIns="45496" rtlCol="0"/>
          <a:lstStyle>
            <a:lvl1pPr algn="r">
              <a:defRPr sz="1200"/>
            </a:lvl1pPr>
          </a:lstStyle>
          <a:p>
            <a:fld id="{F32FB2BB-1A68-492B-BAD2-9D4A8C40A6BD}" type="datetimeFigureOut">
              <a:rPr lang="ru-RU" smtClean="0"/>
              <a:t>15.05.2020</a:t>
            </a:fld>
            <a:endParaRPr lang="ru-RU"/>
          </a:p>
        </p:txBody>
      </p:sp>
      <p:sp>
        <p:nvSpPr>
          <p:cNvPr id="4" name="Нижний колонтитул 3"/>
          <p:cNvSpPr>
            <a:spLocks noGrp="1"/>
          </p:cNvSpPr>
          <p:nvPr>
            <p:ph type="ftr" sz="quarter" idx="2"/>
          </p:nvPr>
        </p:nvSpPr>
        <p:spPr>
          <a:xfrm>
            <a:off x="0" y="9429197"/>
            <a:ext cx="2945659" cy="495857"/>
          </a:xfrm>
          <a:prstGeom prst="rect">
            <a:avLst/>
          </a:prstGeom>
        </p:spPr>
        <p:txBody>
          <a:bodyPr vert="horz" lIns="90992" tIns="45496" rIns="90992" bIns="45496"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29197"/>
            <a:ext cx="2945659" cy="495857"/>
          </a:xfrm>
          <a:prstGeom prst="rect">
            <a:avLst/>
          </a:prstGeom>
        </p:spPr>
        <p:txBody>
          <a:bodyPr vert="horz" lIns="90992" tIns="45496" rIns="90992" bIns="45496" rtlCol="0" anchor="b"/>
          <a:lstStyle>
            <a:lvl1pPr algn="r">
              <a:defRPr sz="1200"/>
            </a:lvl1pPr>
          </a:lstStyle>
          <a:p>
            <a:fld id="{F21D557F-1CE1-436C-AD79-B55D9A6202AD}" type="slidenum">
              <a:rPr lang="ru-RU" smtClean="0"/>
              <a:t>‹#›</a:t>
            </a:fld>
            <a:endParaRPr lang="ru-RU"/>
          </a:p>
        </p:txBody>
      </p:sp>
    </p:spTree>
    <p:extLst>
      <p:ext uri="{BB962C8B-B14F-4D97-AF65-F5344CB8AC3E}">
        <p14:creationId xmlns:p14="http://schemas.microsoft.com/office/powerpoint/2010/main" val="11867749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CE9A298B-178F-4BD8-BC7E-E6617089748F}" type="datetimeFigureOut">
              <a:rPr lang="ru-RU" smtClean="0"/>
              <a:pPr>
                <a:defRPr/>
              </a:pPr>
              <a:t>15.05.2020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1DB1B2C-D325-49CF-96F0-4FD99A459DC4}" type="slidenum">
              <a:rPr lang="ru-RU" smtClean="0"/>
              <a:pPr>
                <a:defRPr/>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7D7A3919-29CE-4F91-91A8-8C780A484355}" type="datetimeFigureOut">
              <a:rPr lang="ru-RU" smtClean="0"/>
              <a:pPr>
                <a:defRPr/>
              </a:pPr>
              <a:t>15.05.2020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40FE882C-4BC8-428F-B12E-8E15638D9B58}"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13E360C0-0661-45EA-8ECB-D1DBA2A29129}" type="datetimeFigureOut">
              <a:rPr lang="ru-RU" smtClean="0"/>
              <a:pPr>
                <a:defRPr/>
              </a:pPr>
              <a:t>15.05.2020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9D4B6485-E5EF-4B15-BF0C-791AEE2CAC50}"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7717A74C-7864-4F56-912F-0070985E10ED}" type="datetimeFigureOut">
              <a:rPr lang="ru-RU" smtClean="0"/>
              <a:pPr>
                <a:defRPr/>
              </a:pPr>
              <a:t>15.05.2020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492DFA0B-38C6-4A10-A181-D8B272D1E2F6}" type="slidenum">
              <a:rPr lang="ru-RU" smtClean="0"/>
              <a:pPr>
                <a:defRPr/>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FA269C78-D584-4010-9050-73306C8A7961}" type="datetimeFigureOut">
              <a:rPr lang="ru-RU" smtClean="0"/>
              <a:pPr>
                <a:defRPr/>
              </a:pPr>
              <a:t>15.05.2020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E4C42291-29D6-4616-B228-23E5D77D58AE}"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15190CBE-8956-4CB0-BD66-6137F8A12EC6}" type="datetimeFigureOut">
              <a:rPr lang="ru-RU" smtClean="0"/>
              <a:pPr>
                <a:defRPr/>
              </a:pPr>
              <a:t>15.05.2020</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FC359484-AF7E-4A46-81C3-1B6E9284482B}" type="slidenum">
              <a:rPr lang="ru-RU" smtClean="0"/>
              <a:pPr>
                <a:defRPr/>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F59808D8-0C39-41EC-86A2-696F1205C33C}" type="datetimeFigureOut">
              <a:rPr lang="ru-RU" smtClean="0"/>
              <a:pPr>
                <a:defRPr/>
              </a:pPr>
              <a:t>15.05.2020</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B308BFC4-8C7F-4E3D-8B1A-644D49419D33}" type="slidenum">
              <a:rPr lang="ru-RU" smtClean="0"/>
              <a:pPr>
                <a:defRPr/>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8C3484BF-687D-4146-A01C-79527EE47A1C}" type="datetimeFigureOut">
              <a:rPr lang="ru-RU" smtClean="0"/>
              <a:pPr>
                <a:defRPr/>
              </a:pPr>
              <a:t>15.05.2020</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C154B3F5-A78E-4096-903A-47B497316968}"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6B4FD1A-D5A5-4597-A192-9C9E1313C98A}" type="datetimeFigureOut">
              <a:rPr lang="ru-RU" smtClean="0"/>
              <a:pPr>
                <a:defRPr/>
              </a:pPr>
              <a:t>15.05.2020</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ECB70CA8-2215-4748-A526-8BA2761E0C7F}"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9733BCFF-C527-45D6-AE93-E5804289B81B}" type="datetimeFigureOut">
              <a:rPr lang="ru-RU" smtClean="0"/>
              <a:pPr>
                <a:defRPr/>
              </a:pPr>
              <a:t>15.05.2020</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22FE48C0-82C1-4F49-9849-549724FCC5E4}"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193598D0-0B19-4C08-ABDE-5469FEA0D4E3}" type="datetimeFigureOut">
              <a:rPr lang="ru-RU" smtClean="0"/>
              <a:pPr>
                <a:defRPr/>
              </a:pPr>
              <a:t>15.05.2020</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6A354BFA-AB1D-467C-9D47-45A8F6FE0228}" type="slidenum">
              <a:rPr lang="ru-RU" smtClean="0"/>
              <a:pPr>
                <a:defRPr/>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BF81CAC4-3854-48AD-A456-449C3D17036A}" type="datetimeFigureOut">
              <a:rPr lang="ru-RU" smtClean="0"/>
              <a:pPr>
                <a:defRPr/>
              </a:pPr>
              <a:t>15.05.2020</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FA161F08-50E0-42AC-852B-BDD88DBF134C}"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englishfull.ru/interesno/london.html" TargetMode="External"/><Relationship Id="rId2" Type="http://schemas.openxmlformats.org/officeDocument/2006/relationships/hyperlink" Target="https://ru.wikipedia.org/wiki/&#1051;&#1086;&#1085;&#1076;&#1086;&#1085;" TargetMode="Externa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hyperlink" Target="https://yandex.ru/images/search"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1\Desktop\Биг Бен и флаг.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2407" y="567498"/>
            <a:ext cx="2895755" cy="192751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33005" y="2776452"/>
            <a:ext cx="8515158" cy="3323987"/>
          </a:xfrm>
          <a:prstGeom prst="rect">
            <a:avLst/>
          </a:prstGeom>
        </p:spPr>
        <p:txBody>
          <a:bodyPr wrap="square">
            <a:spAutoFit/>
          </a:bodyPr>
          <a:lstStyle/>
          <a:p>
            <a:r>
              <a:rPr lang="ru-RU" sz="3000" b="1" i="1" dirty="0" smtClean="0">
                <a:solidFill>
                  <a:schemeClr val="bg2">
                    <a:lumMod val="50000"/>
                  </a:schemeClr>
                </a:solidFill>
                <a:latin typeface="Times New Roman" pitchFamily="18" charset="0"/>
                <a:cs typeface="Times New Roman" pitchFamily="18" charset="0"/>
              </a:rPr>
              <a:t>Автор: Альбас Анджелина Александровна, учитель английского языка</a:t>
            </a:r>
          </a:p>
          <a:p>
            <a:r>
              <a:rPr lang="ru-RU" sz="3000" b="1" i="1" dirty="0" smtClean="0">
                <a:solidFill>
                  <a:schemeClr val="bg2">
                    <a:lumMod val="50000"/>
                  </a:schemeClr>
                </a:solidFill>
                <a:latin typeface="Times New Roman" pitchFamily="18" charset="0"/>
                <a:cs typeface="Times New Roman" pitchFamily="18" charset="0"/>
              </a:rPr>
              <a:t>МБОУ СОШ №1 </a:t>
            </a:r>
            <a:r>
              <a:rPr lang="ru-RU" sz="3000" b="1" i="1" dirty="0" err="1" smtClean="0">
                <a:solidFill>
                  <a:schemeClr val="bg2">
                    <a:lumMod val="50000"/>
                  </a:schemeClr>
                </a:solidFill>
                <a:latin typeface="Times New Roman" pitchFamily="18" charset="0"/>
                <a:cs typeface="Times New Roman" pitchFamily="18" charset="0"/>
              </a:rPr>
              <a:t>г.о</a:t>
            </a:r>
            <a:r>
              <a:rPr lang="ru-RU" sz="3000" b="1" i="1" dirty="0" smtClean="0">
                <a:solidFill>
                  <a:schemeClr val="bg2">
                    <a:lumMod val="50000"/>
                  </a:schemeClr>
                </a:solidFill>
                <a:latin typeface="Times New Roman" pitchFamily="18" charset="0"/>
                <a:cs typeface="Times New Roman" pitchFamily="18" charset="0"/>
              </a:rPr>
              <a:t>. Подольск </a:t>
            </a:r>
            <a:r>
              <a:rPr lang="ru-RU" sz="3000" b="1" i="1" dirty="0" err="1" smtClean="0">
                <a:solidFill>
                  <a:schemeClr val="bg2">
                    <a:lumMod val="50000"/>
                  </a:schemeClr>
                </a:solidFill>
                <a:latin typeface="Times New Roman" pitchFamily="18" charset="0"/>
                <a:cs typeface="Times New Roman" pitchFamily="18" charset="0"/>
              </a:rPr>
              <a:t>мк</a:t>
            </a:r>
            <a:r>
              <a:rPr lang="ru-RU" sz="3000" b="1" i="1" dirty="0" smtClean="0">
                <a:solidFill>
                  <a:schemeClr val="bg2">
                    <a:lumMod val="50000"/>
                  </a:schemeClr>
                </a:solidFill>
                <a:latin typeface="Times New Roman" pitchFamily="18" charset="0"/>
                <a:cs typeface="Times New Roman" pitchFamily="18" charset="0"/>
              </a:rPr>
              <a:t>-н Климовск</a:t>
            </a:r>
          </a:p>
          <a:p>
            <a:endParaRPr lang="ru-RU" sz="3000" b="1" i="1" dirty="0">
              <a:solidFill>
                <a:schemeClr val="bg2">
                  <a:lumMod val="50000"/>
                </a:schemeClr>
              </a:solidFill>
              <a:latin typeface="Times New Roman" pitchFamily="18" charset="0"/>
              <a:cs typeface="Times New Roman" pitchFamily="18" charset="0"/>
            </a:endParaRPr>
          </a:p>
          <a:p>
            <a:r>
              <a:rPr lang="ru-RU" sz="3000" b="1" i="1" dirty="0">
                <a:solidFill>
                  <a:schemeClr val="bg2">
                    <a:lumMod val="50000"/>
                  </a:schemeClr>
                </a:solidFill>
                <a:latin typeface="Times New Roman" pitchFamily="18" charset="0"/>
                <a:cs typeface="Times New Roman" pitchFamily="18" charset="0"/>
              </a:rPr>
              <a:t>Презентация к уроку по учебному предмету </a:t>
            </a:r>
            <a:r>
              <a:rPr lang="ru-RU" sz="3000" b="1" i="1" dirty="0" smtClean="0">
                <a:solidFill>
                  <a:schemeClr val="bg2">
                    <a:lumMod val="50000"/>
                  </a:schemeClr>
                </a:solidFill>
                <a:latin typeface="Times New Roman" pitchFamily="18" charset="0"/>
                <a:cs typeface="Times New Roman" pitchFamily="18" charset="0"/>
              </a:rPr>
              <a:t>«Английский язык» </a:t>
            </a:r>
            <a:r>
              <a:rPr lang="ru-RU" sz="3000" b="1" i="1" dirty="0">
                <a:solidFill>
                  <a:schemeClr val="bg2">
                    <a:lumMod val="50000"/>
                  </a:schemeClr>
                </a:solidFill>
                <a:latin typeface="Times New Roman" pitchFamily="18" charset="0"/>
                <a:cs typeface="Times New Roman" pitchFamily="18" charset="0"/>
              </a:rPr>
              <a:t>в </a:t>
            </a:r>
            <a:r>
              <a:rPr lang="ru-RU" sz="3000" b="1" i="1" dirty="0" smtClean="0">
                <a:solidFill>
                  <a:schemeClr val="bg2">
                    <a:lumMod val="50000"/>
                  </a:schemeClr>
                </a:solidFill>
                <a:latin typeface="Times New Roman" pitchFamily="18" charset="0"/>
                <a:cs typeface="Times New Roman" pitchFamily="18" charset="0"/>
              </a:rPr>
              <a:t>5-ом </a:t>
            </a:r>
            <a:r>
              <a:rPr lang="ru-RU" sz="3000" b="1" i="1" dirty="0">
                <a:solidFill>
                  <a:schemeClr val="bg2">
                    <a:lumMod val="50000"/>
                  </a:schemeClr>
                </a:solidFill>
                <a:latin typeface="Times New Roman" pitchFamily="18" charset="0"/>
                <a:cs typeface="Times New Roman" pitchFamily="18" charset="0"/>
              </a:rPr>
              <a:t>классе на тему </a:t>
            </a:r>
            <a:r>
              <a:rPr lang="ru-RU" sz="3000" b="1" i="1" dirty="0" smtClean="0">
                <a:solidFill>
                  <a:schemeClr val="bg2">
                    <a:lumMod val="50000"/>
                  </a:schemeClr>
                </a:solidFill>
                <a:latin typeface="Times New Roman" pitchFamily="18" charset="0"/>
                <a:cs typeface="Times New Roman" pitchFamily="18" charset="0"/>
              </a:rPr>
              <a:t>«Достопримечательности Лондона».</a:t>
            </a:r>
            <a:endParaRPr lang="ru-RU" sz="3000" b="1" i="1" dirty="0">
              <a:solidFill>
                <a:schemeClr val="bg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756100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a:lstStyle/>
          <a:p>
            <a:pPr eaLnBrk="1" hangingPunct="1"/>
            <a:endParaRPr lang="ru-RU" smtClean="0"/>
          </a:p>
        </p:txBody>
      </p:sp>
      <p:pic>
        <p:nvPicPr>
          <p:cNvPr id="24580" name="Picture 4" descr="http://media-3.web.britannica.com/eb-media/82/74882-050-46F16EE4.jpg"/>
          <p:cNvPicPr>
            <a:picLocks noChangeAspect="1" noChangeArrowheads="1"/>
          </p:cNvPicPr>
          <p:nvPr/>
        </p:nvPicPr>
        <p:blipFill>
          <a:blip r:embed="rId2"/>
          <a:srcRect/>
          <a:stretch>
            <a:fillRect/>
          </a:stretch>
        </p:blipFill>
        <p:spPr bwMode="auto">
          <a:xfrm>
            <a:off x="201613" y="222250"/>
            <a:ext cx="8828087" cy="5486400"/>
          </a:xfrm>
          <a:prstGeom prst="rect">
            <a:avLst/>
          </a:prstGeom>
          <a:noFill/>
          <a:ln w="9525">
            <a:noFill/>
            <a:miter lim="800000"/>
            <a:headEnd/>
            <a:tailEnd/>
          </a:ln>
        </p:spPr>
      </p:pic>
      <p:sp>
        <p:nvSpPr>
          <p:cNvPr id="5" name="TextBox 4"/>
          <p:cNvSpPr txBox="1">
            <a:spLocks noChangeArrowheads="1"/>
          </p:cNvSpPr>
          <p:nvPr/>
        </p:nvSpPr>
        <p:spPr bwMode="auto">
          <a:xfrm>
            <a:off x="1985963" y="5891213"/>
            <a:ext cx="5459412" cy="646112"/>
          </a:xfrm>
          <a:prstGeom prst="rect">
            <a:avLst/>
          </a:prstGeom>
          <a:noFill/>
          <a:ln w="9525">
            <a:noFill/>
            <a:miter lim="800000"/>
            <a:headEnd/>
            <a:tailEnd/>
          </a:ln>
        </p:spPr>
        <p:txBody>
          <a:bodyPr>
            <a:spAutoFit/>
          </a:bodyPr>
          <a:lstStyle/>
          <a:p>
            <a:r>
              <a:rPr lang="en-US" b="1" i="1" dirty="0">
                <a:solidFill>
                  <a:srgbClr val="7030A0"/>
                </a:solidFill>
                <a:latin typeface="Times New Roman" pitchFamily="18" charset="0"/>
                <a:cs typeface="Times New Roman" pitchFamily="18" charset="0"/>
              </a:rPr>
              <a:t>      </a:t>
            </a:r>
            <a:r>
              <a:rPr lang="ru-RU" sz="3600" b="1" i="1" dirty="0" smtClean="0">
                <a:solidFill>
                  <a:srgbClr val="002060"/>
                </a:solidFill>
                <a:latin typeface="Times New Roman" pitchFamily="18" charset="0"/>
                <a:cs typeface="Times New Roman" pitchFamily="18" charset="0"/>
              </a:rPr>
              <a:t>  </a:t>
            </a:r>
            <a:r>
              <a:rPr lang="en-US" sz="3600" b="1" i="1" dirty="0" smtClean="0">
                <a:solidFill>
                  <a:srgbClr val="FF0000"/>
                </a:solidFill>
                <a:latin typeface="Times New Roman" pitchFamily="18" charset="0"/>
                <a:cs typeface="Times New Roman" pitchFamily="18" charset="0"/>
              </a:rPr>
              <a:t>Buckingham </a:t>
            </a:r>
            <a:r>
              <a:rPr lang="en-US" sz="3600" b="1" i="1" dirty="0">
                <a:solidFill>
                  <a:srgbClr val="FF0000"/>
                </a:solidFill>
                <a:latin typeface="Times New Roman" pitchFamily="18" charset="0"/>
                <a:cs typeface="Times New Roman" pitchFamily="18" charset="0"/>
              </a:rPr>
              <a:t>Palace </a:t>
            </a:r>
            <a:endParaRPr lang="ru-RU" sz="3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fade">
                                      <p:cBhvr>
                                        <p:cTn id="7" dur="2000"/>
                                        <p:tgtEl>
                                          <p:spTgt spid="245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3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9663" y="5773738"/>
            <a:ext cx="6467475" cy="796925"/>
          </a:xfrm>
        </p:spPr>
        <p:txBody>
          <a:bodyPr/>
          <a:lstStyle/>
          <a:p>
            <a:pPr marL="0" indent="0" algn="ctr" eaLnBrk="1" hangingPunct="1">
              <a:buNone/>
            </a:pPr>
            <a:r>
              <a:rPr lang="en-US" b="1" i="1" dirty="0" smtClean="0">
                <a:solidFill>
                  <a:srgbClr val="FF0000"/>
                </a:solidFill>
                <a:effectLst/>
                <a:latin typeface="Times New Roman" pitchFamily="18" charset="0"/>
                <a:cs typeface="Times New Roman" pitchFamily="18" charset="0"/>
              </a:rPr>
              <a:t>The British Museum</a:t>
            </a:r>
            <a:endParaRPr lang="ru-RU" b="1" i="1" dirty="0" smtClean="0">
              <a:solidFill>
                <a:srgbClr val="FF0000"/>
              </a:solidFill>
              <a:effectLst/>
              <a:latin typeface="Times New Roman" pitchFamily="18" charset="0"/>
              <a:cs typeface="Times New Roman" pitchFamily="18" charset="0"/>
            </a:endParaRPr>
          </a:p>
        </p:txBody>
      </p:sp>
      <p:pic>
        <p:nvPicPr>
          <p:cNvPr id="25604" name="Picture 4" descr="http://ic.pics.livejournal.com/viktoria_dymova/69007702/12913/12913_900.jpg"/>
          <p:cNvPicPr>
            <a:picLocks noChangeAspect="1" noChangeArrowheads="1"/>
          </p:cNvPicPr>
          <p:nvPr/>
        </p:nvPicPr>
        <p:blipFill>
          <a:blip r:embed="rId2"/>
          <a:srcRect/>
          <a:stretch>
            <a:fillRect/>
          </a:stretch>
        </p:blipFill>
        <p:spPr bwMode="auto">
          <a:xfrm>
            <a:off x="365125" y="179388"/>
            <a:ext cx="8556625" cy="5441950"/>
          </a:xfrm>
          <a:prstGeom prst="rect">
            <a:avLst/>
          </a:prstGeom>
          <a:noFill/>
          <a:ln w="9525">
            <a:noFill/>
            <a:miter lim="800000"/>
            <a:headEnd/>
            <a:tailEnd/>
          </a:ln>
        </p:spPr>
      </p:pic>
      <p:sp>
        <p:nvSpPr>
          <p:cNvPr id="3" name="Прямоугольник 2"/>
          <p:cNvSpPr/>
          <p:nvPr/>
        </p:nvSpPr>
        <p:spPr>
          <a:xfrm flipH="1">
            <a:off x="498763" y="179388"/>
            <a:ext cx="8246225" cy="2062103"/>
          </a:xfrm>
          <a:prstGeom prst="rect">
            <a:avLst/>
          </a:prstGeom>
        </p:spPr>
        <p:txBody>
          <a:bodyPr wrap="square">
            <a:spAutoFit/>
          </a:bodyPr>
          <a:lstStyle/>
          <a:p>
            <a:r>
              <a:rPr lang="en-US" sz="3200" b="1" i="1" dirty="0">
                <a:solidFill>
                  <a:srgbClr val="FFFF00"/>
                </a:solidFill>
                <a:latin typeface="Times New Roman" pitchFamily="18" charset="0"/>
                <a:cs typeface="Times New Roman" pitchFamily="18" charset="0"/>
              </a:rPr>
              <a:t>The British Museum is one of the most famous museums in the world with the richest collections. </a:t>
            </a:r>
            <a:br>
              <a:rPr lang="en-US" sz="3200" b="1" i="1" dirty="0">
                <a:solidFill>
                  <a:srgbClr val="FFFF00"/>
                </a:solidFill>
                <a:latin typeface="Times New Roman" pitchFamily="18" charset="0"/>
                <a:cs typeface="Times New Roman" pitchFamily="18" charset="0"/>
              </a:rPr>
            </a:br>
            <a:endParaRPr lang="ru-RU" sz="32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fade">
                                      <p:cBhvr>
                                        <p:cTn id="7" dur="3000"/>
                                        <p:tgtEl>
                                          <p:spTgt spid="256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80655" y="133004"/>
            <a:ext cx="7830589" cy="3170099"/>
          </a:xfrm>
          <a:prstGeom prst="rect">
            <a:avLst/>
          </a:prstGeom>
        </p:spPr>
        <p:txBody>
          <a:bodyPr wrap="square">
            <a:spAutoFit/>
          </a:bodyPr>
          <a:lstStyle/>
          <a:p>
            <a:pPr algn="just"/>
            <a:r>
              <a:rPr lang="en-US" sz="4000" b="1" dirty="0">
                <a:solidFill>
                  <a:srgbClr val="475A8D">
                    <a:lumMod val="50000"/>
                  </a:srgbClr>
                </a:solidFill>
                <a:latin typeface="Times New Roman" pitchFamily="18" charset="0"/>
                <a:ea typeface="+mj-ea"/>
                <a:cs typeface="Times New Roman" pitchFamily="18" charset="0"/>
              </a:rPr>
              <a:t>The London Eye is the major feature [ˈ</a:t>
            </a:r>
            <a:r>
              <a:rPr lang="en-US" sz="4000" b="1" dirty="0" err="1">
                <a:solidFill>
                  <a:srgbClr val="475A8D">
                    <a:lumMod val="50000"/>
                  </a:srgbClr>
                </a:solidFill>
                <a:latin typeface="Times New Roman" pitchFamily="18" charset="0"/>
                <a:ea typeface="+mj-ea"/>
                <a:cs typeface="Times New Roman" pitchFamily="18" charset="0"/>
              </a:rPr>
              <a:t>fiːʧə</a:t>
            </a:r>
            <a:r>
              <a:rPr lang="en-US" sz="4000" b="1" dirty="0">
                <a:solidFill>
                  <a:srgbClr val="475A8D">
                    <a:lumMod val="50000"/>
                  </a:srgbClr>
                </a:solidFill>
                <a:latin typeface="Times New Roman" pitchFamily="18" charset="0"/>
                <a:ea typeface="+mj-ea"/>
                <a:cs typeface="Times New Roman" pitchFamily="18" charset="0"/>
              </a:rPr>
              <a:t>]</a:t>
            </a:r>
            <a:r>
              <a:rPr lang="ru-RU" sz="4000" b="1" dirty="0">
                <a:solidFill>
                  <a:srgbClr val="475A8D">
                    <a:lumMod val="50000"/>
                  </a:srgbClr>
                </a:solidFill>
                <a:latin typeface="Times New Roman" pitchFamily="18" charset="0"/>
                <a:ea typeface="+mj-ea"/>
                <a:cs typeface="Times New Roman" pitchFamily="18" charset="0"/>
              </a:rPr>
              <a:t> </a:t>
            </a:r>
            <a:r>
              <a:rPr lang="en-US" sz="4000" b="1" dirty="0">
                <a:solidFill>
                  <a:srgbClr val="475A8D">
                    <a:lumMod val="50000"/>
                  </a:srgbClr>
                </a:solidFill>
                <a:latin typeface="Times New Roman" pitchFamily="18" charset="0"/>
                <a:ea typeface="+mj-ea"/>
                <a:cs typeface="Times New Roman" pitchFamily="18" charset="0"/>
              </a:rPr>
              <a:t>of London’s skyline. It consists of thirty-two capsules  [ˈ</a:t>
            </a:r>
            <a:r>
              <a:rPr lang="en-US" sz="4000" b="1" dirty="0" err="1">
                <a:solidFill>
                  <a:srgbClr val="475A8D">
                    <a:lumMod val="50000"/>
                  </a:srgbClr>
                </a:solidFill>
                <a:latin typeface="Times New Roman" pitchFamily="18" charset="0"/>
                <a:ea typeface="+mj-ea"/>
                <a:cs typeface="Times New Roman" pitchFamily="18" charset="0"/>
              </a:rPr>
              <a:t>kæpsjuːl</a:t>
            </a:r>
            <a:r>
              <a:rPr lang="en-US" sz="4000" b="1" dirty="0">
                <a:solidFill>
                  <a:srgbClr val="475A8D">
                    <a:lumMod val="50000"/>
                  </a:srgbClr>
                </a:solidFill>
                <a:latin typeface="Times New Roman" pitchFamily="18" charset="0"/>
                <a:ea typeface="+mj-ea"/>
                <a:cs typeface="Times New Roman" pitchFamily="18" charset="0"/>
              </a:rPr>
              <a:t>]</a:t>
            </a:r>
            <a:r>
              <a:rPr lang="ru-RU" sz="4000" b="1" dirty="0">
                <a:solidFill>
                  <a:srgbClr val="475A8D">
                    <a:lumMod val="50000"/>
                  </a:srgbClr>
                </a:solidFill>
                <a:latin typeface="Times New Roman" pitchFamily="18" charset="0"/>
                <a:ea typeface="+mj-ea"/>
                <a:cs typeface="Times New Roman" pitchFamily="18" charset="0"/>
              </a:rPr>
              <a:t> </a:t>
            </a:r>
            <a:r>
              <a:rPr lang="en-US" sz="4000" b="1" dirty="0">
                <a:solidFill>
                  <a:srgbClr val="475A8D">
                    <a:lumMod val="50000"/>
                  </a:srgbClr>
                </a:solidFill>
                <a:latin typeface="Times New Roman" pitchFamily="18" charset="0"/>
                <a:ea typeface="+mj-ea"/>
                <a:cs typeface="Times New Roman" pitchFamily="18" charset="0"/>
              </a:rPr>
              <a:t>each holding up </a:t>
            </a:r>
            <a:r>
              <a:rPr lang="en-US" sz="4000" b="1" dirty="0" smtClean="0">
                <a:solidFill>
                  <a:srgbClr val="475A8D">
                    <a:lumMod val="50000"/>
                  </a:srgbClr>
                </a:solidFill>
                <a:latin typeface="Times New Roman" pitchFamily="18" charset="0"/>
                <a:ea typeface="+mj-ea"/>
                <a:cs typeface="Times New Roman" pitchFamily="18" charset="0"/>
              </a:rPr>
              <a:t>twenty-five people.</a:t>
            </a:r>
            <a:endParaRPr lang="ru-RU" b="1" dirty="0"/>
          </a:p>
        </p:txBody>
      </p:sp>
      <p:sp>
        <p:nvSpPr>
          <p:cNvPr id="4" name="Прямоугольник 3"/>
          <p:cNvSpPr/>
          <p:nvPr/>
        </p:nvSpPr>
        <p:spPr>
          <a:xfrm>
            <a:off x="1080654" y="3333595"/>
            <a:ext cx="7547955" cy="1415772"/>
          </a:xfrm>
          <a:prstGeom prst="rect">
            <a:avLst/>
          </a:prstGeom>
        </p:spPr>
        <p:txBody>
          <a:bodyPr wrap="square">
            <a:spAutoFit/>
          </a:bodyPr>
          <a:lstStyle/>
          <a:p>
            <a:r>
              <a:rPr lang="en-US" sz="4300" dirty="0">
                <a:solidFill>
                  <a:srgbClr val="FF0000"/>
                </a:solidFill>
                <a:latin typeface="Times New Roman" panose="02020603050405020304" pitchFamily="18" charset="0"/>
                <a:ea typeface="+mj-ea"/>
                <a:cs typeface="Times New Roman" panose="02020603050405020304" pitchFamily="18" charset="0"/>
              </a:rPr>
              <a:t>capsules [ˈ</a:t>
            </a:r>
            <a:r>
              <a:rPr lang="en-US" sz="4300" dirty="0" err="1">
                <a:solidFill>
                  <a:srgbClr val="FF0000"/>
                </a:solidFill>
                <a:latin typeface="Times New Roman" panose="02020603050405020304" pitchFamily="18" charset="0"/>
                <a:ea typeface="+mj-ea"/>
                <a:cs typeface="Times New Roman" panose="02020603050405020304" pitchFamily="18" charset="0"/>
              </a:rPr>
              <a:t>kæpsjuːl</a:t>
            </a:r>
            <a:r>
              <a:rPr lang="en-US" sz="4300" dirty="0">
                <a:solidFill>
                  <a:srgbClr val="FF0000"/>
                </a:solidFill>
                <a:latin typeface="Times New Roman" panose="02020603050405020304" pitchFamily="18" charset="0"/>
                <a:ea typeface="+mj-ea"/>
                <a:cs typeface="Times New Roman" panose="02020603050405020304" pitchFamily="18" charset="0"/>
              </a:rPr>
              <a:t>] –</a:t>
            </a:r>
            <a:r>
              <a:rPr lang="ru-RU" sz="4300" dirty="0">
                <a:solidFill>
                  <a:srgbClr val="FF0000"/>
                </a:solidFill>
                <a:latin typeface="Times New Roman" panose="02020603050405020304" pitchFamily="18" charset="0"/>
                <a:ea typeface="+mj-ea"/>
                <a:cs typeface="Times New Roman" panose="02020603050405020304" pitchFamily="18" charset="0"/>
              </a:rPr>
              <a:t>капсулы</a:t>
            </a:r>
            <a:br>
              <a:rPr lang="ru-RU" sz="4300" dirty="0">
                <a:solidFill>
                  <a:srgbClr val="FF0000"/>
                </a:solidFill>
                <a:latin typeface="Times New Roman" panose="02020603050405020304" pitchFamily="18" charset="0"/>
                <a:ea typeface="+mj-ea"/>
                <a:cs typeface="Times New Roman" panose="02020603050405020304" pitchFamily="18" charset="0"/>
              </a:rPr>
            </a:br>
            <a:r>
              <a:rPr lang="en-US" sz="4300" dirty="0">
                <a:solidFill>
                  <a:srgbClr val="FF0000"/>
                </a:solidFill>
                <a:latin typeface="Times New Roman" panose="02020603050405020304" pitchFamily="18" charset="0"/>
                <a:ea typeface="+mj-ea"/>
                <a:cs typeface="Times New Roman" panose="02020603050405020304" pitchFamily="18" charset="0"/>
              </a:rPr>
              <a:t>feature [ˈ</a:t>
            </a:r>
            <a:r>
              <a:rPr lang="en-US" sz="4300" dirty="0" err="1">
                <a:solidFill>
                  <a:srgbClr val="FF0000"/>
                </a:solidFill>
                <a:latin typeface="Times New Roman" panose="02020603050405020304" pitchFamily="18" charset="0"/>
                <a:ea typeface="+mj-ea"/>
                <a:cs typeface="Times New Roman" panose="02020603050405020304" pitchFamily="18" charset="0"/>
              </a:rPr>
              <a:t>fiːʧə</a:t>
            </a:r>
            <a:r>
              <a:rPr lang="en-US" sz="4300" dirty="0">
                <a:solidFill>
                  <a:srgbClr val="FF0000"/>
                </a:solidFill>
                <a:latin typeface="Times New Roman" panose="02020603050405020304" pitchFamily="18" charset="0"/>
                <a:ea typeface="+mj-ea"/>
                <a:cs typeface="Times New Roman" panose="02020603050405020304" pitchFamily="18" charset="0"/>
              </a:rPr>
              <a:t>]- </a:t>
            </a:r>
            <a:r>
              <a:rPr lang="ru-RU" sz="4300" dirty="0">
                <a:solidFill>
                  <a:srgbClr val="FF0000"/>
                </a:solidFill>
                <a:latin typeface="Times New Roman" panose="02020603050405020304" pitchFamily="18" charset="0"/>
                <a:ea typeface="+mj-ea"/>
                <a:cs typeface="Times New Roman" panose="02020603050405020304" pitchFamily="18" charset="0"/>
              </a:rPr>
              <a:t>характеристика</a:t>
            </a:r>
            <a:endParaRPr lang="ru-RU" dirty="0">
              <a:solidFill>
                <a:srgbClr val="FF0000"/>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0659" y="5087239"/>
            <a:ext cx="1377950"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4029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9350" y="5943600"/>
            <a:ext cx="7067550" cy="711200"/>
          </a:xfrm>
        </p:spPr>
        <p:txBody>
          <a:bodyPr>
            <a:normAutofit fontScale="90000"/>
          </a:bodyPr>
          <a:lstStyle/>
          <a:p>
            <a:pPr marL="0" indent="0" algn="ctr" eaLnBrk="1" hangingPunct="1">
              <a:buNone/>
            </a:pPr>
            <a:r>
              <a:rPr lang="en-US" b="1" i="1" dirty="0" smtClean="0">
                <a:solidFill>
                  <a:srgbClr val="FF0000"/>
                </a:solidFill>
                <a:effectLst/>
                <a:latin typeface="Times New Roman" pitchFamily="18" charset="0"/>
                <a:cs typeface="Times New Roman" pitchFamily="18" charset="0"/>
              </a:rPr>
              <a:t>The London Eye</a:t>
            </a:r>
            <a:endParaRPr lang="ru-RU" b="1" i="1" dirty="0" smtClean="0">
              <a:solidFill>
                <a:srgbClr val="FF0000"/>
              </a:solidFill>
              <a:effectLst/>
              <a:latin typeface="Times New Roman" pitchFamily="18" charset="0"/>
              <a:cs typeface="Times New Roman" pitchFamily="18" charset="0"/>
            </a:endParaRPr>
          </a:p>
        </p:txBody>
      </p:sp>
      <p:pic>
        <p:nvPicPr>
          <p:cNvPr id="27652" name="Picture 4" descr="http://www.playing-field.ru/img/%D0%BF%D0%B0%D1%80%D0%BA-%D0%B0%D1%82%D1%82%D1%80%D0%B0%D0%BA%D1%86%D0%B8%D0%BE%D0%BD%D0%BE%D0%B2/1536/1536.33201.jpg"/>
          <p:cNvPicPr>
            <a:picLocks noChangeAspect="1" noChangeArrowheads="1"/>
          </p:cNvPicPr>
          <p:nvPr/>
        </p:nvPicPr>
        <p:blipFill>
          <a:blip r:embed="rId2"/>
          <a:srcRect/>
          <a:stretch>
            <a:fillRect/>
          </a:stretch>
        </p:blipFill>
        <p:spPr bwMode="auto">
          <a:xfrm>
            <a:off x="379413" y="157163"/>
            <a:ext cx="8502650" cy="5851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fade">
                                      <p:cBhvr>
                                        <p:cTn id="7" dur="3000"/>
                                        <p:tgtEl>
                                          <p:spTgt spid="276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4813" y="365125"/>
            <a:ext cx="8359775" cy="6035675"/>
          </a:xfrm>
        </p:spPr>
        <p:txBody>
          <a:bodyPr/>
          <a:lstStyle/>
          <a:p>
            <a:pPr marL="0" indent="0" algn="just">
              <a:buNone/>
            </a:pPr>
            <a:r>
              <a:rPr lang="en-US" b="1" dirty="0">
                <a:solidFill>
                  <a:schemeClr val="accent6">
                    <a:lumMod val="50000"/>
                  </a:schemeClr>
                </a:solidFill>
                <a:effectLst/>
                <a:latin typeface="Times New Roman" pitchFamily="18" charset="0"/>
                <a:cs typeface="Times New Roman" pitchFamily="18" charset="0"/>
              </a:rPr>
              <a:t>The present St. Paul's Cathedral was built between 1675 and 1710. The cathedral's immediate predecessor was destroyed in the Great Fire of London in </a:t>
            </a:r>
            <a:r>
              <a:rPr lang="en-US" b="1" dirty="0" smtClean="0">
                <a:solidFill>
                  <a:schemeClr val="accent6">
                    <a:lumMod val="50000"/>
                  </a:schemeClr>
                </a:solidFill>
                <a:effectLst/>
                <a:latin typeface="Times New Roman" pitchFamily="18" charset="0"/>
                <a:cs typeface="Times New Roman" pitchFamily="18" charset="0"/>
              </a:rPr>
              <a:t>1666.</a:t>
            </a:r>
            <a:r>
              <a:rPr lang="ru-RU" b="1" dirty="0" smtClean="0">
                <a:solidFill>
                  <a:schemeClr val="accent6">
                    <a:lumMod val="50000"/>
                  </a:schemeClr>
                </a:solidFill>
                <a:effectLst/>
                <a:latin typeface="Times New Roman" pitchFamily="18" charset="0"/>
                <a:cs typeface="Times New Roman" pitchFamily="18" charset="0"/>
              </a:rPr>
              <a:t/>
            </a:r>
            <a:br>
              <a:rPr lang="ru-RU" b="1" dirty="0" smtClean="0">
                <a:solidFill>
                  <a:schemeClr val="accent6">
                    <a:lumMod val="50000"/>
                  </a:schemeClr>
                </a:solidFill>
                <a:effectLst/>
                <a:latin typeface="Times New Roman" pitchFamily="18" charset="0"/>
                <a:cs typeface="Times New Roman" pitchFamily="18" charset="0"/>
              </a:rPr>
            </a:br>
            <a:endParaRPr lang="ru-RU" b="1" dirty="0" smtClean="0">
              <a:solidFill>
                <a:schemeClr val="accent6">
                  <a:lumMod val="50000"/>
                </a:schemeClr>
              </a:solidFill>
              <a:effectLst/>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4370" y="5103957"/>
            <a:ext cx="1377950"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4277" y="5416493"/>
            <a:ext cx="7636886" cy="984308"/>
          </a:xfrm>
        </p:spPr>
        <p:txBody>
          <a:bodyPr/>
          <a:lstStyle/>
          <a:p>
            <a:pPr marL="0" indent="0" algn="ctr" eaLnBrk="1" hangingPunct="1">
              <a:buNone/>
            </a:pPr>
            <a:r>
              <a:rPr lang="en-US" b="1" i="1" dirty="0" smtClean="0">
                <a:solidFill>
                  <a:srgbClr val="FF0000"/>
                </a:solidFill>
                <a:effectLst/>
                <a:latin typeface="Times New Roman" pitchFamily="18" charset="0"/>
                <a:cs typeface="Times New Roman" pitchFamily="18" charset="0"/>
              </a:rPr>
              <a:t>The present St. Paul's</a:t>
            </a:r>
            <a:r>
              <a:rPr lang="ru-RU" b="1" i="1" dirty="0" smtClean="0">
                <a:solidFill>
                  <a:srgbClr val="FF0000"/>
                </a:solidFill>
                <a:effectLst/>
                <a:latin typeface="Times New Roman" pitchFamily="18" charset="0"/>
                <a:cs typeface="Times New Roman" pitchFamily="18" charset="0"/>
              </a:rPr>
              <a:t> </a:t>
            </a:r>
            <a:r>
              <a:rPr lang="en-US" b="1" i="1" dirty="0" smtClean="0">
                <a:solidFill>
                  <a:srgbClr val="FF0000"/>
                </a:solidFill>
                <a:effectLst/>
                <a:latin typeface="Times New Roman" pitchFamily="18" charset="0"/>
                <a:cs typeface="Times New Roman" pitchFamily="18" charset="0"/>
              </a:rPr>
              <a:t>Cathedral</a:t>
            </a:r>
            <a:endParaRPr lang="ru-RU" dirty="0" smtClean="0">
              <a:solidFill>
                <a:srgbClr val="FF0000"/>
              </a:solidFill>
              <a:effectLst/>
            </a:endParaRPr>
          </a:p>
        </p:txBody>
      </p:sp>
      <p:pic>
        <p:nvPicPr>
          <p:cNvPr id="29698" name="Picture 2" descr="http://gustur.ru/images/sobor_svjatogo_pavla-2.jpg"/>
          <p:cNvPicPr>
            <a:picLocks noChangeAspect="1" noChangeArrowheads="1"/>
          </p:cNvPicPr>
          <p:nvPr/>
        </p:nvPicPr>
        <p:blipFill>
          <a:blip r:embed="rId2"/>
          <a:srcRect/>
          <a:stretch>
            <a:fillRect/>
          </a:stretch>
        </p:blipFill>
        <p:spPr bwMode="auto">
          <a:xfrm>
            <a:off x="352425" y="123825"/>
            <a:ext cx="8582025" cy="5532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30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5"/>
            <a:ext cx="7548563" cy="6035675"/>
          </a:xfrm>
        </p:spPr>
        <p:txBody>
          <a:bodyPr>
            <a:normAutofit/>
          </a:bodyPr>
          <a:lstStyle/>
          <a:p>
            <a:pPr marL="0" indent="0" algn="just">
              <a:buNone/>
            </a:pPr>
            <a:r>
              <a:rPr lang="en-US" b="1" dirty="0" smtClean="0">
                <a:solidFill>
                  <a:schemeClr val="accent6">
                    <a:lumMod val="50000"/>
                  </a:schemeClr>
                </a:solidFill>
                <a:effectLst/>
                <a:latin typeface="Times New Roman" pitchFamily="18" charset="0"/>
                <a:cs typeface="Times New Roman" pitchFamily="18" charset="0"/>
              </a:rPr>
              <a:t>Trafalgar Square, the largest square in London, is often considered the heart</a:t>
            </a:r>
            <a:r>
              <a:rPr lang="ru-RU" b="1" dirty="0" smtClean="0">
                <a:solidFill>
                  <a:schemeClr val="accent6">
                    <a:lumMod val="50000"/>
                  </a:schemeClr>
                </a:solidFill>
                <a:effectLst/>
                <a:latin typeface="Times New Roman" pitchFamily="18" charset="0"/>
                <a:cs typeface="Times New Roman" pitchFamily="18" charset="0"/>
              </a:rPr>
              <a:t> </a:t>
            </a:r>
            <a:r>
              <a:rPr lang="en-US" dirty="0" smtClean="0">
                <a:solidFill>
                  <a:schemeClr val="accent6">
                    <a:lumMod val="50000"/>
                  </a:schemeClr>
                </a:solidFill>
                <a:effectLst/>
                <a:latin typeface="Times New Roman" pitchFamily="18" charset="0"/>
                <a:cs typeface="Times New Roman" pitchFamily="18" charset="0"/>
              </a:rPr>
              <a:t>[</a:t>
            </a:r>
            <a:r>
              <a:rPr lang="en-US" dirty="0" err="1">
                <a:solidFill>
                  <a:schemeClr val="accent6">
                    <a:lumMod val="50000"/>
                  </a:schemeClr>
                </a:solidFill>
                <a:effectLst/>
                <a:latin typeface="Times New Roman" pitchFamily="18" charset="0"/>
                <a:cs typeface="Times New Roman" pitchFamily="18" charset="0"/>
              </a:rPr>
              <a:t>hɑːt</a:t>
            </a:r>
            <a:r>
              <a:rPr lang="en-US" dirty="0">
                <a:solidFill>
                  <a:schemeClr val="accent6">
                    <a:lumMod val="50000"/>
                  </a:schemeClr>
                </a:solidFill>
                <a:effectLst/>
                <a:latin typeface="Times New Roman" pitchFamily="18" charset="0"/>
                <a:cs typeface="Times New Roman" pitchFamily="18" charset="0"/>
              </a:rPr>
              <a:t>] </a:t>
            </a:r>
            <a:r>
              <a:rPr lang="en-US" b="1" dirty="0" smtClean="0">
                <a:solidFill>
                  <a:schemeClr val="accent6">
                    <a:lumMod val="50000"/>
                  </a:schemeClr>
                </a:solidFill>
                <a:effectLst/>
                <a:latin typeface="Times New Roman" pitchFamily="18" charset="0"/>
                <a:cs typeface="Times New Roman" pitchFamily="18" charset="0"/>
              </a:rPr>
              <a:t>of the city. In the middle of the square stands a tall column</a:t>
            </a:r>
            <a:r>
              <a:rPr lang="ru-RU" b="1" dirty="0" smtClean="0">
                <a:solidFill>
                  <a:schemeClr val="accent6">
                    <a:lumMod val="50000"/>
                  </a:schemeClr>
                </a:solidFill>
                <a:effectLst/>
                <a:latin typeface="Times New Roman" pitchFamily="18" charset="0"/>
                <a:cs typeface="Times New Roman" pitchFamily="18" charset="0"/>
              </a:rPr>
              <a:t> </a:t>
            </a:r>
            <a:r>
              <a:rPr lang="en-US" dirty="0">
                <a:solidFill>
                  <a:schemeClr val="accent6">
                    <a:lumMod val="50000"/>
                  </a:schemeClr>
                </a:solidFill>
                <a:effectLst/>
                <a:latin typeface="Times New Roman" pitchFamily="18" charset="0"/>
                <a:cs typeface="Times New Roman" pitchFamily="18" charset="0"/>
              </a:rPr>
              <a:t>[ˈ</a:t>
            </a:r>
            <a:r>
              <a:rPr lang="en-US" dirty="0" err="1">
                <a:solidFill>
                  <a:schemeClr val="accent6">
                    <a:lumMod val="50000"/>
                  </a:schemeClr>
                </a:solidFill>
                <a:effectLst/>
                <a:latin typeface="Times New Roman" pitchFamily="18" charset="0"/>
                <a:cs typeface="Times New Roman" pitchFamily="18" charset="0"/>
              </a:rPr>
              <a:t>kɔləm</a:t>
            </a:r>
            <a:r>
              <a:rPr lang="en-US" dirty="0">
                <a:solidFill>
                  <a:schemeClr val="accent6">
                    <a:lumMod val="50000"/>
                  </a:schemeClr>
                </a:solidFill>
                <a:effectLst/>
                <a:latin typeface="Times New Roman" pitchFamily="18" charset="0"/>
                <a:cs typeface="Times New Roman" pitchFamily="18" charset="0"/>
              </a:rPr>
              <a:t>] </a:t>
            </a:r>
            <a:r>
              <a:rPr lang="en-US" b="1" dirty="0" smtClean="0">
                <a:solidFill>
                  <a:schemeClr val="accent6">
                    <a:lumMod val="50000"/>
                  </a:schemeClr>
                </a:solidFill>
                <a:effectLst/>
                <a:latin typeface="Times New Roman" pitchFamily="18" charset="0"/>
                <a:cs typeface="Times New Roman" pitchFamily="18" charset="0"/>
              </a:rPr>
              <a:t>honoring</a:t>
            </a:r>
            <a:r>
              <a:rPr lang="ru-RU" b="1" dirty="0" smtClean="0">
                <a:solidFill>
                  <a:schemeClr val="accent6">
                    <a:lumMod val="50000"/>
                  </a:schemeClr>
                </a:solidFill>
                <a:effectLst/>
                <a:latin typeface="Times New Roman" pitchFamily="18" charset="0"/>
                <a:cs typeface="Times New Roman" pitchFamily="18" charset="0"/>
              </a:rPr>
              <a:t> </a:t>
            </a:r>
            <a:r>
              <a:rPr lang="en-US" dirty="0" smtClean="0">
                <a:solidFill>
                  <a:schemeClr val="accent6">
                    <a:lumMod val="50000"/>
                  </a:schemeClr>
                </a:solidFill>
                <a:effectLst/>
                <a:latin typeface="Times New Roman" pitchFamily="18" charset="0"/>
                <a:cs typeface="Times New Roman" pitchFamily="18" charset="0"/>
              </a:rPr>
              <a:t>[</a:t>
            </a:r>
            <a:r>
              <a:rPr lang="en-US" dirty="0">
                <a:solidFill>
                  <a:schemeClr val="accent6">
                    <a:lumMod val="50000"/>
                  </a:schemeClr>
                </a:solidFill>
                <a:effectLst/>
                <a:latin typeface="Times New Roman" pitchFamily="18" charset="0"/>
                <a:cs typeface="Times New Roman" pitchFamily="18" charset="0"/>
              </a:rPr>
              <a:t>ˈ</a:t>
            </a:r>
            <a:r>
              <a:rPr lang="en-US" dirty="0" err="1" smtClean="0">
                <a:solidFill>
                  <a:schemeClr val="accent6">
                    <a:lumMod val="50000"/>
                  </a:schemeClr>
                </a:solidFill>
                <a:effectLst/>
                <a:latin typeface="Times New Roman" pitchFamily="18" charset="0"/>
                <a:cs typeface="Times New Roman" pitchFamily="18" charset="0"/>
              </a:rPr>
              <a:t>ɔnə</a:t>
            </a:r>
            <a:r>
              <a:rPr lang="en-US" dirty="0" smtClean="0">
                <a:solidFill>
                  <a:schemeClr val="accent6">
                    <a:lumMod val="50000"/>
                  </a:schemeClr>
                </a:solidFill>
                <a:effectLst/>
                <a:latin typeface="Times New Roman" pitchFamily="18" charset="0"/>
                <a:cs typeface="Times New Roman" pitchFamily="18" charset="0"/>
              </a:rPr>
              <a:t>] </a:t>
            </a:r>
            <a:r>
              <a:rPr lang="en-US" b="1" dirty="0" smtClean="0">
                <a:solidFill>
                  <a:schemeClr val="accent6">
                    <a:lumMod val="50000"/>
                  </a:schemeClr>
                </a:solidFill>
                <a:effectLst/>
                <a:latin typeface="Times New Roman" pitchFamily="18" charset="0"/>
                <a:cs typeface="Times New Roman" pitchFamily="18" charset="0"/>
              </a:rPr>
              <a:t>admiral Nelson</a:t>
            </a:r>
            <a:r>
              <a:rPr lang="ru-RU" b="1" dirty="0" smtClean="0">
                <a:solidFill>
                  <a:schemeClr val="accent6">
                    <a:lumMod val="50000"/>
                  </a:schemeClr>
                </a:solidFill>
                <a:effectLst/>
                <a:latin typeface="Times New Roman" pitchFamily="18" charset="0"/>
                <a:cs typeface="Times New Roman" pitchFamily="18" charset="0"/>
              </a:rPr>
              <a:t> </a:t>
            </a:r>
            <a:r>
              <a:rPr lang="en-US" dirty="0">
                <a:solidFill>
                  <a:schemeClr val="accent6">
                    <a:lumMod val="50000"/>
                  </a:schemeClr>
                </a:solidFill>
                <a:effectLst/>
                <a:latin typeface="Times New Roman" pitchFamily="18" charset="0"/>
                <a:cs typeface="Times New Roman" pitchFamily="18" charset="0"/>
              </a:rPr>
              <a:t>[</a:t>
            </a:r>
            <a:r>
              <a:rPr lang="en-US" dirty="0" err="1">
                <a:solidFill>
                  <a:schemeClr val="accent6">
                    <a:lumMod val="50000"/>
                  </a:schemeClr>
                </a:solidFill>
                <a:effectLst/>
                <a:latin typeface="Times New Roman" pitchFamily="18" charset="0"/>
                <a:cs typeface="Times New Roman" pitchFamily="18" charset="0"/>
              </a:rPr>
              <a:t>nelsn</a:t>
            </a:r>
            <a:r>
              <a:rPr lang="en-US" dirty="0">
                <a:solidFill>
                  <a:schemeClr val="accent6">
                    <a:lumMod val="50000"/>
                  </a:schemeClr>
                </a:solidFill>
                <a:effectLst/>
                <a:latin typeface="Times New Roman" pitchFamily="18" charset="0"/>
                <a:cs typeface="Times New Roman" pitchFamily="18" charset="0"/>
              </a:rPr>
              <a:t>]</a:t>
            </a:r>
            <a:r>
              <a:rPr lang="en-US" b="1" dirty="0">
                <a:solidFill>
                  <a:schemeClr val="accent6">
                    <a:lumMod val="50000"/>
                  </a:schemeClr>
                </a:solidFill>
                <a:effectLst/>
                <a:latin typeface="Times New Roman" pitchFamily="18" charset="0"/>
                <a:cs typeface="Times New Roman" pitchFamily="18" charset="0"/>
              </a:rPr>
              <a:t>.</a:t>
            </a:r>
            <a:endParaRPr lang="ru-RU" b="1" dirty="0" smtClean="0">
              <a:solidFill>
                <a:schemeClr val="accent6">
                  <a:lumMod val="50000"/>
                </a:schemeClr>
              </a:solidFill>
              <a:effectLst/>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992" y="5037455"/>
            <a:ext cx="1377950"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4225" y="5761038"/>
            <a:ext cx="7197725" cy="914400"/>
          </a:xfrm>
        </p:spPr>
        <p:txBody>
          <a:bodyPr/>
          <a:lstStyle/>
          <a:p>
            <a:pPr marL="0" indent="0" algn="ctr" eaLnBrk="1" hangingPunct="1">
              <a:buNone/>
            </a:pPr>
            <a:r>
              <a:rPr lang="en-US" b="1" i="1" dirty="0" smtClean="0">
                <a:solidFill>
                  <a:srgbClr val="FF0000"/>
                </a:solidFill>
                <a:effectLst/>
                <a:latin typeface="Times New Roman" pitchFamily="18" charset="0"/>
                <a:cs typeface="Times New Roman" pitchFamily="18" charset="0"/>
              </a:rPr>
              <a:t>Trafalgar Square</a:t>
            </a:r>
            <a:endParaRPr lang="ru-RU" dirty="0" smtClean="0">
              <a:solidFill>
                <a:srgbClr val="FF0000"/>
              </a:solidFill>
              <a:effectLst/>
            </a:endParaRPr>
          </a:p>
        </p:txBody>
      </p:sp>
      <p:pic>
        <p:nvPicPr>
          <p:cNvPr id="31750" name="Picture 6" descr="http://www.tourtrans.ru/ipb/uploads/post-15531-0-49855100-1323586467.jpg"/>
          <p:cNvPicPr>
            <a:picLocks noChangeAspect="1" noChangeArrowheads="1"/>
          </p:cNvPicPr>
          <p:nvPr/>
        </p:nvPicPr>
        <p:blipFill>
          <a:blip r:embed="rId2"/>
          <a:srcRect/>
          <a:stretch>
            <a:fillRect/>
          </a:stretch>
        </p:blipFill>
        <p:spPr bwMode="auto">
          <a:xfrm>
            <a:off x="157163" y="169863"/>
            <a:ext cx="8894762" cy="5575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fade">
                                      <p:cBhvr>
                                        <p:cTn id="7" dur="3000"/>
                                        <p:tgtEl>
                                          <p:spTgt spid="317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050" y="5681663"/>
            <a:ext cx="4506913" cy="960437"/>
          </a:xfrm>
        </p:spPr>
        <p:txBody>
          <a:bodyPr/>
          <a:lstStyle/>
          <a:p>
            <a:pPr marL="0" indent="0" algn="ctr" eaLnBrk="1" hangingPunct="1">
              <a:buNone/>
            </a:pPr>
            <a:r>
              <a:rPr lang="en-US" b="1" i="1" dirty="0" smtClean="0">
                <a:solidFill>
                  <a:srgbClr val="FF0000"/>
                </a:solidFill>
                <a:effectLst/>
                <a:latin typeface="Times New Roman" pitchFamily="18" charset="0"/>
                <a:cs typeface="Times New Roman" pitchFamily="18" charset="0"/>
              </a:rPr>
              <a:t>Big Ben</a:t>
            </a:r>
            <a:endParaRPr lang="ru-RU" b="1" i="1" dirty="0" smtClean="0">
              <a:solidFill>
                <a:srgbClr val="FF0000"/>
              </a:solidFill>
              <a:effectLst/>
              <a:latin typeface="Times New Roman" pitchFamily="18" charset="0"/>
              <a:cs typeface="Times New Roman" pitchFamily="18" charset="0"/>
            </a:endParaRPr>
          </a:p>
        </p:txBody>
      </p:sp>
      <p:pic>
        <p:nvPicPr>
          <p:cNvPr id="33794" name="Picture 2" descr="oie 9201453RI6hPxC8"/>
          <p:cNvPicPr>
            <a:picLocks noChangeAspect="1" noChangeArrowheads="1"/>
          </p:cNvPicPr>
          <p:nvPr/>
        </p:nvPicPr>
        <p:blipFill>
          <a:blip r:embed="rId2"/>
          <a:srcRect/>
          <a:stretch>
            <a:fillRect/>
          </a:stretch>
        </p:blipFill>
        <p:spPr bwMode="auto">
          <a:xfrm>
            <a:off x="274638" y="195263"/>
            <a:ext cx="8701087" cy="5330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30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133958786"/>
              </p:ext>
            </p:extLst>
          </p:nvPr>
        </p:nvGraphicFramePr>
        <p:xfrm>
          <a:off x="847897" y="1060450"/>
          <a:ext cx="7879873" cy="5323724"/>
        </p:xfrm>
        <a:graphic>
          <a:graphicData uri="http://schemas.openxmlformats.org/drawingml/2006/table">
            <a:tbl>
              <a:tblPr>
                <a:tableStyleId>{69CF1AB2-1976-4502-BF36-3FF5EA218861}</a:tableStyleId>
              </a:tblPr>
              <a:tblGrid>
                <a:gridCol w="4039986"/>
                <a:gridCol w="3839887"/>
              </a:tblGrid>
              <a:tr h="1046689">
                <a:tc>
                  <a:txBody>
                    <a:bodyPr/>
                    <a:lstStyle/>
                    <a:p>
                      <a:r>
                        <a:rPr lang="en-US" sz="3200" b="1" dirty="0">
                          <a:solidFill>
                            <a:schemeClr val="accent6">
                              <a:lumMod val="50000"/>
                            </a:schemeClr>
                          </a:solidFill>
                          <a:latin typeface="Times New Roman" panose="02020603050405020304" pitchFamily="18" charset="0"/>
                          <a:cs typeface="Times New Roman" panose="02020603050405020304" pitchFamily="18" charset="0"/>
                        </a:rPr>
                        <a:t>1) The Tower of London</a:t>
                      </a:r>
                    </a:p>
                  </a:txBody>
                  <a:tcPr marL="0" marR="0" marT="0" marB="0" anchor="ctr"/>
                </a:tc>
                <a:tc>
                  <a:txBody>
                    <a:bodyPr/>
                    <a:lstStyle/>
                    <a:p>
                      <a:r>
                        <a:rPr lang="en-US" sz="3200" b="1" dirty="0">
                          <a:solidFill>
                            <a:schemeClr val="accent6">
                              <a:lumMod val="50000"/>
                            </a:schemeClr>
                          </a:solidFill>
                          <a:latin typeface="Times New Roman" panose="02020603050405020304" pitchFamily="18" charset="0"/>
                          <a:cs typeface="Times New Roman" panose="02020603050405020304" pitchFamily="18" charset="0"/>
                        </a:rPr>
                        <a:t>a) </a:t>
                      </a:r>
                      <a:r>
                        <a:rPr lang="ru-RU" sz="3200" b="1" dirty="0">
                          <a:solidFill>
                            <a:schemeClr val="accent6">
                              <a:lumMod val="50000"/>
                            </a:schemeClr>
                          </a:solidFill>
                          <a:latin typeface="Times New Roman" panose="02020603050405020304" pitchFamily="18" charset="0"/>
                          <a:cs typeface="Times New Roman" panose="02020603050405020304" pitchFamily="18" charset="0"/>
                        </a:rPr>
                        <a:t>Колонна Адмиралу Нельсону</a:t>
                      </a:r>
                    </a:p>
                  </a:txBody>
                  <a:tcPr marL="0" marR="0" marT="0" marB="0" anchor="ctr"/>
                </a:tc>
              </a:tr>
              <a:tr h="712819">
                <a:tc>
                  <a:txBody>
                    <a:bodyPr/>
                    <a:lstStyle/>
                    <a:p>
                      <a:r>
                        <a:rPr lang="en-US" sz="3200" b="1" dirty="0">
                          <a:solidFill>
                            <a:schemeClr val="accent6">
                              <a:lumMod val="50000"/>
                            </a:schemeClr>
                          </a:solidFill>
                          <a:latin typeface="Times New Roman" panose="02020603050405020304" pitchFamily="18" charset="0"/>
                          <a:cs typeface="Times New Roman" panose="02020603050405020304" pitchFamily="18" charset="0"/>
                        </a:rPr>
                        <a:t>2) Westminster Abbey</a:t>
                      </a:r>
                    </a:p>
                  </a:txBody>
                  <a:tcPr marL="0" marR="0" marT="0" marB="0" anchor="ctr"/>
                </a:tc>
                <a:tc>
                  <a:txBody>
                    <a:bodyPr/>
                    <a:lstStyle/>
                    <a:p>
                      <a:r>
                        <a:rPr lang="en-US" sz="3200" b="1" dirty="0">
                          <a:solidFill>
                            <a:schemeClr val="accent6">
                              <a:lumMod val="50000"/>
                            </a:schemeClr>
                          </a:solidFill>
                          <a:latin typeface="Times New Roman" panose="02020603050405020304" pitchFamily="18" charset="0"/>
                          <a:cs typeface="Times New Roman" panose="02020603050405020304" pitchFamily="18" charset="0"/>
                        </a:rPr>
                        <a:t>b) </a:t>
                      </a:r>
                      <a:r>
                        <a:rPr lang="ru-RU" sz="3200" b="1" dirty="0">
                          <a:solidFill>
                            <a:schemeClr val="accent6">
                              <a:lumMod val="50000"/>
                            </a:schemeClr>
                          </a:solidFill>
                          <a:latin typeface="Times New Roman" panose="02020603050405020304" pitchFamily="18" charset="0"/>
                          <a:cs typeface="Times New Roman" panose="02020603050405020304" pitchFamily="18" charset="0"/>
                        </a:rPr>
                        <a:t>Лондонский мост</a:t>
                      </a:r>
                    </a:p>
                  </a:txBody>
                  <a:tcPr marL="0" marR="0" marT="0" marB="0" anchor="ctr"/>
                </a:tc>
              </a:tr>
              <a:tr h="743339">
                <a:tc>
                  <a:txBody>
                    <a:bodyPr/>
                    <a:lstStyle/>
                    <a:p>
                      <a:r>
                        <a:rPr lang="en-US" sz="3200" b="1" dirty="0">
                          <a:solidFill>
                            <a:schemeClr val="accent6">
                              <a:lumMod val="50000"/>
                            </a:schemeClr>
                          </a:solidFill>
                          <a:latin typeface="Times New Roman" panose="02020603050405020304" pitchFamily="18" charset="0"/>
                          <a:cs typeface="Times New Roman" panose="02020603050405020304" pitchFamily="18" charset="0"/>
                        </a:rPr>
                        <a:t>3) London Bridge</a:t>
                      </a:r>
                    </a:p>
                  </a:txBody>
                  <a:tcPr marL="0" marR="0" marT="0" marB="0" anchor="ctr"/>
                </a:tc>
                <a:tc>
                  <a:txBody>
                    <a:bodyPr/>
                    <a:lstStyle/>
                    <a:p>
                      <a:r>
                        <a:rPr lang="en-US" sz="3200" b="1" dirty="0">
                          <a:solidFill>
                            <a:schemeClr val="accent6">
                              <a:lumMod val="50000"/>
                            </a:schemeClr>
                          </a:solidFill>
                          <a:latin typeface="Times New Roman" panose="02020603050405020304" pitchFamily="18" charset="0"/>
                          <a:cs typeface="Times New Roman" panose="02020603050405020304" pitchFamily="18" charset="0"/>
                        </a:rPr>
                        <a:t>c) </a:t>
                      </a:r>
                      <a:r>
                        <a:rPr lang="ru-RU" sz="3200" b="1" dirty="0">
                          <a:solidFill>
                            <a:schemeClr val="accent6">
                              <a:lumMod val="50000"/>
                            </a:schemeClr>
                          </a:solidFill>
                          <a:latin typeface="Times New Roman" panose="02020603050405020304" pitchFamily="18" charset="0"/>
                          <a:cs typeface="Times New Roman" panose="02020603050405020304" pitchFamily="18" charset="0"/>
                        </a:rPr>
                        <a:t>Замок Тауэр</a:t>
                      </a:r>
                    </a:p>
                  </a:txBody>
                  <a:tcPr marL="0" marR="0" marT="0" marB="0" anchor="ctr"/>
                </a:tc>
              </a:tr>
              <a:tr h="1046689">
                <a:tc>
                  <a:txBody>
                    <a:bodyPr/>
                    <a:lstStyle/>
                    <a:p>
                      <a:r>
                        <a:rPr lang="en-US" sz="3200" b="1" dirty="0" smtClean="0">
                          <a:solidFill>
                            <a:schemeClr val="accent6">
                              <a:lumMod val="50000"/>
                            </a:schemeClr>
                          </a:solidFill>
                          <a:latin typeface="Times New Roman" panose="02020603050405020304" pitchFamily="18" charset="0"/>
                          <a:cs typeface="Times New Roman" panose="02020603050405020304" pitchFamily="18" charset="0"/>
                        </a:rPr>
                        <a:t>4) Big Ben</a:t>
                      </a:r>
                      <a:endParaRPr lang="en-US" sz="3200" b="1" dirty="0">
                        <a:solidFill>
                          <a:schemeClr val="accent6">
                            <a:lumMod val="50000"/>
                          </a:schemeClr>
                        </a:solidFill>
                        <a:latin typeface="Times New Roman" pitchFamily="18" charset="0"/>
                        <a:cs typeface="Times New Roman" pitchFamily="18" charset="0"/>
                      </a:endParaRPr>
                    </a:p>
                  </a:txBody>
                  <a:tcPr marL="0" marR="0" marT="0" marB="0" anchor="ctr"/>
                </a:tc>
                <a:tc>
                  <a:txBody>
                    <a:bodyPr/>
                    <a:lstStyle/>
                    <a:p>
                      <a:r>
                        <a:rPr lang="en-US" sz="3200" b="1" dirty="0">
                          <a:solidFill>
                            <a:schemeClr val="accent6">
                              <a:lumMod val="50000"/>
                            </a:schemeClr>
                          </a:solidFill>
                          <a:latin typeface="Times New Roman" panose="02020603050405020304" pitchFamily="18" charset="0"/>
                          <a:cs typeface="Times New Roman" panose="02020603050405020304" pitchFamily="18" charset="0"/>
                        </a:rPr>
                        <a:t>d) </a:t>
                      </a:r>
                      <a:r>
                        <a:rPr lang="ru-RU" sz="3200" b="1" dirty="0" smtClean="0">
                          <a:solidFill>
                            <a:schemeClr val="accent6">
                              <a:lumMod val="50000"/>
                            </a:schemeClr>
                          </a:solidFill>
                          <a:latin typeface="Times New Roman" panose="02020603050405020304" pitchFamily="18" charset="0"/>
                          <a:cs typeface="Times New Roman" panose="02020603050405020304" pitchFamily="18" charset="0"/>
                        </a:rPr>
                        <a:t> Вестминстерское    Аббатство</a:t>
                      </a:r>
                      <a:endParaRPr lang="ru-RU" sz="3200" b="1" dirty="0">
                        <a:solidFill>
                          <a:schemeClr val="accent6">
                            <a:lumMod val="50000"/>
                          </a:schemeClr>
                        </a:solidFill>
                        <a:latin typeface="Times New Roman" pitchFamily="18" charset="0"/>
                        <a:cs typeface="Times New Roman" pitchFamily="18" charset="0"/>
                      </a:endParaRPr>
                    </a:p>
                  </a:txBody>
                  <a:tcPr marL="0" marR="0" marT="0" marB="0" anchor="ctr"/>
                </a:tc>
              </a:tr>
              <a:tr h="753678">
                <a:tc>
                  <a:txBody>
                    <a:bodyPr/>
                    <a:lstStyle/>
                    <a:p>
                      <a:r>
                        <a:rPr lang="en-US" sz="3200" b="1" dirty="0" smtClean="0">
                          <a:solidFill>
                            <a:schemeClr val="accent6">
                              <a:lumMod val="50000"/>
                            </a:schemeClr>
                          </a:solidFill>
                          <a:latin typeface="Times New Roman" panose="02020603050405020304" pitchFamily="18" charset="0"/>
                          <a:cs typeface="Times New Roman" panose="02020603050405020304" pitchFamily="18" charset="0"/>
                        </a:rPr>
                        <a:t>5) Nelson’s column</a:t>
                      </a:r>
                      <a:endParaRPr lang="en-US" sz="3200" b="1" dirty="0">
                        <a:solidFill>
                          <a:schemeClr val="accent6">
                            <a:lumMod val="50000"/>
                          </a:schemeClr>
                        </a:solidFill>
                        <a:latin typeface="Times New Roman" pitchFamily="18" charset="0"/>
                        <a:cs typeface="Times New Roman" pitchFamily="18" charset="0"/>
                      </a:endParaRPr>
                    </a:p>
                  </a:txBody>
                  <a:tcPr marL="0" marR="0" marT="0" marB="0" anchor="ctr"/>
                </a:tc>
                <a:tc>
                  <a:txBody>
                    <a:bodyPr/>
                    <a:lstStyle/>
                    <a:p>
                      <a:r>
                        <a:rPr lang="en-US" sz="3200" b="1" dirty="0">
                          <a:solidFill>
                            <a:schemeClr val="accent6">
                              <a:lumMod val="50000"/>
                            </a:schemeClr>
                          </a:solidFill>
                          <a:latin typeface="Times New Roman" panose="02020603050405020304" pitchFamily="18" charset="0"/>
                          <a:cs typeface="Times New Roman" panose="02020603050405020304" pitchFamily="18" charset="0"/>
                        </a:rPr>
                        <a:t>e) </a:t>
                      </a:r>
                      <a:r>
                        <a:rPr lang="ru-RU" sz="3200" b="1" dirty="0">
                          <a:solidFill>
                            <a:schemeClr val="accent6">
                              <a:lumMod val="50000"/>
                            </a:schemeClr>
                          </a:solidFill>
                          <a:latin typeface="Times New Roman" panose="02020603050405020304" pitchFamily="18" charset="0"/>
                          <a:cs typeface="Times New Roman" panose="02020603050405020304" pitchFamily="18" charset="0"/>
                        </a:rPr>
                        <a:t>Башня </a:t>
                      </a:r>
                      <a:r>
                        <a:rPr lang="ru-RU" sz="3200" b="1" dirty="0" err="1">
                          <a:solidFill>
                            <a:schemeClr val="accent6">
                              <a:lumMod val="50000"/>
                            </a:schemeClr>
                          </a:solidFill>
                          <a:latin typeface="Times New Roman" panose="02020603050405020304" pitchFamily="18" charset="0"/>
                          <a:cs typeface="Times New Roman" panose="02020603050405020304" pitchFamily="18" charset="0"/>
                        </a:rPr>
                        <a:t>Биг</a:t>
                      </a:r>
                      <a:r>
                        <a:rPr lang="ru-RU" sz="3200" b="1" dirty="0">
                          <a:solidFill>
                            <a:schemeClr val="accent6">
                              <a:lumMod val="50000"/>
                            </a:schemeClr>
                          </a:solidFill>
                          <a:latin typeface="Times New Roman" panose="02020603050405020304" pitchFamily="18" charset="0"/>
                          <a:cs typeface="Times New Roman" panose="02020603050405020304" pitchFamily="18" charset="0"/>
                        </a:rPr>
                        <a:t> Бен</a:t>
                      </a:r>
                    </a:p>
                  </a:txBody>
                  <a:tcPr marL="0" marR="0" marT="0" marB="0" anchor="ctr"/>
                </a:tc>
              </a:tr>
              <a:tr h="1020510">
                <a:tc>
                  <a:txBody>
                    <a:bodyPr/>
                    <a:lstStyle/>
                    <a:p>
                      <a:r>
                        <a:rPr lang="en-US" sz="3200" b="1" dirty="0">
                          <a:solidFill>
                            <a:schemeClr val="accent6">
                              <a:lumMod val="50000"/>
                            </a:schemeClr>
                          </a:solidFill>
                          <a:latin typeface="Times New Roman" panose="02020603050405020304" pitchFamily="18" charset="0"/>
                          <a:cs typeface="Times New Roman" panose="02020603050405020304" pitchFamily="18" charset="0"/>
                        </a:rPr>
                        <a:t>6</a:t>
                      </a:r>
                      <a:r>
                        <a:rPr lang="en-US" sz="3200" b="1" dirty="0" smtClean="0">
                          <a:solidFill>
                            <a:schemeClr val="accent6">
                              <a:lumMod val="50000"/>
                            </a:schemeClr>
                          </a:solidFill>
                          <a:latin typeface="Times New Roman" panose="02020603050405020304" pitchFamily="18" charset="0"/>
                          <a:cs typeface="Times New Roman" panose="02020603050405020304" pitchFamily="18" charset="0"/>
                        </a:rPr>
                        <a:t>) The Trafalgar</a:t>
                      </a:r>
                      <a:r>
                        <a:rPr lang="en-US" sz="3200" b="1" baseline="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smtClean="0">
                          <a:solidFill>
                            <a:schemeClr val="accent6">
                              <a:lumMod val="50000"/>
                            </a:schemeClr>
                          </a:solidFill>
                          <a:latin typeface="Times New Roman" panose="02020603050405020304" pitchFamily="18" charset="0"/>
                          <a:cs typeface="Times New Roman" panose="02020603050405020304" pitchFamily="18" charset="0"/>
                        </a:rPr>
                        <a:t>Square</a:t>
                      </a:r>
                      <a:endParaRPr lang="en-US" sz="3200" b="1" dirty="0">
                        <a:solidFill>
                          <a:schemeClr val="accent6">
                            <a:lumMod val="50000"/>
                          </a:schemeClr>
                        </a:solidFill>
                        <a:latin typeface="Times New Roman" pitchFamily="18" charset="0"/>
                        <a:cs typeface="Times New Roman" pitchFamily="18" charset="0"/>
                      </a:endParaRPr>
                    </a:p>
                  </a:txBody>
                  <a:tcPr marL="0" marR="0" marT="0" marB="0" anchor="ctr"/>
                </a:tc>
                <a:tc>
                  <a:txBody>
                    <a:bodyPr/>
                    <a:lstStyle/>
                    <a:p>
                      <a:r>
                        <a:rPr lang="en-US" sz="3200" b="1" dirty="0">
                          <a:solidFill>
                            <a:schemeClr val="accent6">
                              <a:lumMod val="50000"/>
                            </a:schemeClr>
                          </a:solidFill>
                          <a:latin typeface="Times New Roman" panose="02020603050405020304" pitchFamily="18" charset="0"/>
                          <a:cs typeface="Times New Roman" panose="02020603050405020304" pitchFamily="18" charset="0"/>
                        </a:rPr>
                        <a:t>f) </a:t>
                      </a:r>
                      <a:r>
                        <a:rPr lang="en-US" sz="32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ru-RU" sz="3200" b="1" dirty="0" err="1" smtClean="0">
                          <a:solidFill>
                            <a:schemeClr val="accent6">
                              <a:lumMod val="50000"/>
                            </a:schemeClr>
                          </a:solidFill>
                          <a:latin typeface="Times New Roman" panose="02020603050405020304" pitchFamily="18" charset="0"/>
                          <a:cs typeface="Times New Roman" panose="02020603050405020304" pitchFamily="18" charset="0"/>
                        </a:rPr>
                        <a:t>Трафальгарская</a:t>
                      </a:r>
                      <a:r>
                        <a:rPr lang="ru-RU" sz="3200" b="1" baseline="0" dirty="0" smtClean="0">
                          <a:solidFill>
                            <a:schemeClr val="accent6">
                              <a:lumMod val="50000"/>
                            </a:schemeClr>
                          </a:solidFill>
                          <a:latin typeface="Times New Roman" panose="02020603050405020304" pitchFamily="18" charset="0"/>
                          <a:cs typeface="Times New Roman" panose="02020603050405020304" pitchFamily="18" charset="0"/>
                        </a:rPr>
                        <a:t> площадь</a:t>
                      </a:r>
                      <a:endParaRPr lang="ru-RU" sz="3200" b="1" dirty="0">
                        <a:solidFill>
                          <a:schemeClr val="accent6">
                            <a:lumMod val="50000"/>
                          </a:schemeClr>
                        </a:solidFill>
                        <a:latin typeface="Times New Roman" pitchFamily="18" charset="0"/>
                        <a:cs typeface="Times New Roman" pitchFamily="18" charset="0"/>
                      </a:endParaRPr>
                    </a:p>
                  </a:txBody>
                  <a:tcPr marL="0" marR="0" marT="0" marB="0" anchor="ctr"/>
                </a:tc>
              </a:tr>
            </a:tbl>
          </a:graphicData>
        </a:graphic>
      </p:graphicFrame>
      <p:sp>
        <p:nvSpPr>
          <p:cNvPr id="4" name="TextBox 3"/>
          <p:cNvSpPr txBox="1"/>
          <p:nvPr/>
        </p:nvSpPr>
        <p:spPr>
          <a:xfrm>
            <a:off x="1096963" y="352425"/>
            <a:ext cx="6805612" cy="708025"/>
          </a:xfrm>
          <a:prstGeom prst="rect">
            <a:avLst/>
          </a:prstGeom>
          <a:noFill/>
        </p:spPr>
        <p:txBody>
          <a:bodyPr>
            <a:spAutoFit/>
          </a:bodyPr>
          <a:lstStyle/>
          <a:p>
            <a:pPr algn="ctr">
              <a:defRPr/>
            </a:pPr>
            <a:r>
              <a:rPr lang="ru-RU" sz="4000" b="1" i="1" dirty="0">
                <a:solidFill>
                  <a:srgbClr val="FF0000"/>
                </a:solidFill>
                <a:latin typeface="Times New Roman" pitchFamily="18" charset="0"/>
                <a:cs typeface="Times New Roman" pitchFamily="18" charset="0"/>
              </a:rPr>
              <a:t>Лексический тест </a:t>
            </a:r>
            <a:r>
              <a:rPr lang="en-US" sz="4000" b="1" i="1" dirty="0">
                <a:solidFill>
                  <a:srgbClr val="FF0000"/>
                </a:solidFill>
                <a:latin typeface="Times New Roman" pitchFamily="18" charset="0"/>
                <a:cs typeface="Times New Roman" pitchFamily="18" charset="0"/>
              </a:rPr>
              <a:t>Match:</a:t>
            </a:r>
            <a:endParaRPr lang="ru-RU" sz="4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1\Desktop\Биг Бен и флаг.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283" y="61411"/>
            <a:ext cx="7224193" cy="480867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252225" y="5039882"/>
            <a:ext cx="7088800" cy="1015663"/>
          </a:xfrm>
          <a:prstGeom prst="rect">
            <a:avLst/>
          </a:prstGeom>
        </p:spPr>
        <p:txBody>
          <a:bodyPr wrap="none">
            <a:spAutoFit/>
          </a:bodyPr>
          <a:lstStyle/>
          <a:p>
            <a:r>
              <a:rPr lang="en-US" sz="6000" b="1" i="1" dirty="0">
                <a:solidFill>
                  <a:srgbClr val="FF0000"/>
                </a:solidFill>
                <a:latin typeface="Times New Roman" pitchFamily="18" charset="0"/>
                <a:cs typeface="Times New Roman" pitchFamily="18" charset="0"/>
              </a:rPr>
              <a:t>The Sights of London</a:t>
            </a:r>
            <a:endParaRPr lang="ru-RU" sz="6000" dirty="0">
              <a:solidFill>
                <a:srgbClr val="FF0000"/>
              </a:solidFill>
            </a:endParaRPr>
          </a:p>
        </p:txBody>
      </p:sp>
    </p:spTree>
    <p:extLst>
      <p:ext uri="{BB962C8B-B14F-4D97-AF65-F5344CB8AC3E}">
        <p14:creationId xmlns:p14="http://schemas.microsoft.com/office/powerpoint/2010/main" val="1266482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989215"/>
          </a:xfrm>
        </p:spPr>
        <p:txBody>
          <a:bodyPr/>
          <a:lstStyle/>
          <a:p>
            <a:pPr marL="0" indent="0" algn="ctr" eaLnBrk="1" hangingPunct="1">
              <a:buNone/>
              <a:defRPr/>
            </a:pPr>
            <a:r>
              <a:rPr lang="en-US" b="1" i="1" dirty="0" smtClean="0">
                <a:solidFill>
                  <a:srgbClr val="FF0000"/>
                </a:solidFill>
                <a:latin typeface="Times New Roman" pitchFamily="18" charset="0"/>
                <a:cs typeface="Times New Roman" pitchFamily="18" charset="0"/>
              </a:rPr>
              <a:t>Choose the right variant: </a:t>
            </a:r>
            <a:endParaRPr lang="ru-RU" b="1" i="1" dirty="0">
              <a:solidFill>
                <a:srgbClr val="FF0000"/>
              </a:solidFill>
              <a:latin typeface="Times New Roman" pitchFamily="18" charset="0"/>
              <a:cs typeface="Times New Roman" pitchFamily="18" charset="0"/>
            </a:endParaRPr>
          </a:p>
        </p:txBody>
      </p:sp>
      <p:sp>
        <p:nvSpPr>
          <p:cNvPr id="3" name="Прямоугольник 2"/>
          <p:cNvSpPr/>
          <p:nvPr/>
        </p:nvSpPr>
        <p:spPr>
          <a:xfrm>
            <a:off x="496888" y="1684337"/>
            <a:ext cx="8359775" cy="4524375"/>
          </a:xfrm>
          <a:prstGeom prst="rect">
            <a:avLst/>
          </a:prstGeom>
        </p:spPr>
        <p:txBody>
          <a:bodyPr>
            <a:spAutoFit/>
          </a:bodyPr>
          <a:lstStyle/>
          <a:p>
            <a:pPr marL="342900" indent="-342900">
              <a:buFontTx/>
              <a:buAutoNum type="arabicParenR"/>
              <a:defRPr/>
            </a:pPr>
            <a:r>
              <a:rPr lang="en-US" sz="3200" b="1" i="1" dirty="0">
                <a:solidFill>
                  <a:schemeClr val="accent6">
                    <a:lumMod val="50000"/>
                  </a:schemeClr>
                </a:solidFill>
                <a:latin typeface="Times New Roman" pitchFamily="18" charset="0"/>
                <a:cs typeface="Times New Roman" pitchFamily="18" charset="0"/>
              </a:rPr>
              <a:t>The Tower of London is: </a:t>
            </a:r>
            <a:r>
              <a:rPr lang="en-US" sz="3200" b="1" i="1" dirty="0">
                <a:solidFill>
                  <a:srgbClr val="92D050"/>
                </a:solidFill>
                <a:latin typeface="Times New Roman" pitchFamily="18" charset="0"/>
                <a:cs typeface="Times New Roman" pitchFamily="18" charset="0"/>
              </a:rPr>
              <a:t>a) a prison b) a museum c) a shop</a:t>
            </a:r>
            <a:endParaRPr lang="ru-RU" sz="3200" b="1" i="1" dirty="0">
              <a:solidFill>
                <a:srgbClr val="92D050"/>
              </a:solidFill>
              <a:latin typeface="Times New Roman" pitchFamily="18" charset="0"/>
              <a:cs typeface="Times New Roman" pitchFamily="18" charset="0"/>
            </a:endParaRPr>
          </a:p>
          <a:p>
            <a:pPr marL="342900" indent="-342900">
              <a:defRPr/>
            </a:pPr>
            <a:r>
              <a:rPr lang="ru-RU" sz="3200" b="1" i="1" dirty="0">
                <a:solidFill>
                  <a:schemeClr val="accent6">
                    <a:lumMod val="50000"/>
                  </a:schemeClr>
                </a:solidFill>
                <a:latin typeface="Times New Roman" pitchFamily="18" charset="0"/>
                <a:cs typeface="Times New Roman" pitchFamily="18" charset="0"/>
              </a:rPr>
              <a:t>2)</a:t>
            </a:r>
            <a:r>
              <a:rPr lang="en-US" sz="3200" b="1" i="1" dirty="0">
                <a:solidFill>
                  <a:schemeClr val="accent6">
                    <a:lumMod val="50000"/>
                  </a:schemeClr>
                </a:solidFill>
                <a:latin typeface="Times New Roman" pitchFamily="18" charset="0"/>
                <a:cs typeface="Times New Roman" pitchFamily="18" charset="0"/>
              </a:rPr>
              <a:t> Big Ben is the name of</a:t>
            </a:r>
            <a:r>
              <a:rPr lang="en-US" sz="3200" b="1" i="1" dirty="0" smtClean="0">
                <a:solidFill>
                  <a:schemeClr val="accent6">
                    <a:lumMod val="50000"/>
                  </a:schemeClr>
                </a:solidFill>
                <a:latin typeface="Times New Roman" pitchFamily="18" charset="0"/>
                <a:cs typeface="Times New Roman" pitchFamily="18" charset="0"/>
              </a:rPr>
              <a:t>:</a:t>
            </a:r>
            <a:r>
              <a:rPr lang="ru-RU" sz="3200" b="1" i="1" dirty="0" smtClean="0">
                <a:solidFill>
                  <a:schemeClr val="accent6">
                    <a:lumMod val="50000"/>
                  </a:schemeClr>
                </a:solidFill>
                <a:latin typeface="Times New Roman" pitchFamily="18" charset="0"/>
                <a:cs typeface="Times New Roman" pitchFamily="18" charset="0"/>
              </a:rPr>
              <a:t> </a:t>
            </a:r>
            <a:r>
              <a:rPr lang="en-US" sz="3200" b="1" i="1" dirty="0" smtClean="0">
                <a:solidFill>
                  <a:srgbClr val="92D050"/>
                </a:solidFill>
                <a:latin typeface="Times New Roman" pitchFamily="18" charset="0"/>
                <a:cs typeface="Times New Roman" pitchFamily="18" charset="0"/>
              </a:rPr>
              <a:t>a</a:t>
            </a:r>
            <a:r>
              <a:rPr lang="en-US" sz="3200" b="1" i="1" dirty="0">
                <a:solidFill>
                  <a:srgbClr val="92D050"/>
                </a:solidFill>
                <a:latin typeface="Times New Roman" pitchFamily="18" charset="0"/>
                <a:cs typeface="Times New Roman" pitchFamily="18" charset="0"/>
              </a:rPr>
              <a:t>) the clock </a:t>
            </a:r>
            <a:r>
              <a:rPr lang="en-US" sz="3200" b="1" i="1" dirty="0" smtClean="0">
                <a:solidFill>
                  <a:srgbClr val="92D050"/>
                </a:solidFill>
                <a:latin typeface="Times New Roman" pitchFamily="18" charset="0"/>
                <a:cs typeface="Times New Roman" pitchFamily="18" charset="0"/>
              </a:rPr>
              <a:t>tower</a:t>
            </a:r>
            <a:r>
              <a:rPr lang="ru-RU" sz="3200" b="1" i="1" dirty="0" smtClean="0">
                <a:solidFill>
                  <a:srgbClr val="92D050"/>
                </a:solidFill>
                <a:latin typeface="Times New Roman" pitchFamily="18" charset="0"/>
                <a:cs typeface="Times New Roman" pitchFamily="18" charset="0"/>
              </a:rPr>
              <a:t> </a:t>
            </a:r>
            <a:r>
              <a:rPr lang="en-US" sz="3200" b="1" i="1" dirty="0" smtClean="0">
                <a:solidFill>
                  <a:srgbClr val="92D050"/>
                </a:solidFill>
                <a:latin typeface="Times New Roman" pitchFamily="18" charset="0"/>
                <a:cs typeface="Times New Roman" pitchFamily="18" charset="0"/>
              </a:rPr>
              <a:t>b</a:t>
            </a:r>
            <a:r>
              <a:rPr lang="en-US" sz="3200" b="1" i="1" dirty="0">
                <a:solidFill>
                  <a:srgbClr val="92D050"/>
                </a:solidFill>
                <a:latin typeface="Times New Roman" pitchFamily="18" charset="0"/>
                <a:cs typeface="Times New Roman" pitchFamily="18" charset="0"/>
              </a:rPr>
              <a:t>) the </a:t>
            </a:r>
            <a:r>
              <a:rPr lang="en-US" sz="3200" b="1" i="1" dirty="0" smtClean="0">
                <a:solidFill>
                  <a:srgbClr val="92D050"/>
                </a:solidFill>
                <a:latin typeface="Times New Roman" pitchFamily="18" charset="0"/>
                <a:cs typeface="Times New Roman" pitchFamily="18" charset="0"/>
              </a:rPr>
              <a:t>palace</a:t>
            </a:r>
            <a:r>
              <a:rPr lang="ru-RU" sz="3200" b="1" i="1" dirty="0" smtClean="0">
                <a:solidFill>
                  <a:srgbClr val="92D050"/>
                </a:solidFill>
                <a:latin typeface="Times New Roman" pitchFamily="18" charset="0"/>
                <a:cs typeface="Times New Roman" pitchFamily="18" charset="0"/>
              </a:rPr>
              <a:t> </a:t>
            </a:r>
            <a:r>
              <a:rPr lang="en-US" sz="3200" b="1" i="1" dirty="0" smtClean="0">
                <a:solidFill>
                  <a:srgbClr val="92D050"/>
                </a:solidFill>
                <a:latin typeface="Times New Roman" pitchFamily="18" charset="0"/>
                <a:cs typeface="Times New Roman" pitchFamily="18" charset="0"/>
              </a:rPr>
              <a:t>c</a:t>
            </a:r>
            <a:r>
              <a:rPr lang="en-US" sz="3200" b="1" i="1" dirty="0">
                <a:solidFill>
                  <a:srgbClr val="92D050"/>
                </a:solidFill>
                <a:latin typeface="Times New Roman" pitchFamily="18" charset="0"/>
                <a:cs typeface="Times New Roman" pitchFamily="18" charset="0"/>
              </a:rPr>
              <a:t>) the church </a:t>
            </a:r>
            <a:endParaRPr lang="ru-RU" sz="3200" b="1" i="1" dirty="0">
              <a:solidFill>
                <a:srgbClr val="92D050"/>
              </a:solidFill>
              <a:latin typeface="Times New Roman" pitchFamily="18" charset="0"/>
              <a:cs typeface="Times New Roman" pitchFamily="18" charset="0"/>
            </a:endParaRPr>
          </a:p>
          <a:p>
            <a:pPr marL="342900" indent="-342900">
              <a:defRPr/>
            </a:pPr>
            <a:r>
              <a:rPr lang="en-US" sz="3200" b="1" i="1" dirty="0">
                <a:solidFill>
                  <a:schemeClr val="accent6">
                    <a:lumMod val="50000"/>
                  </a:schemeClr>
                </a:solidFill>
                <a:latin typeface="Times New Roman" pitchFamily="18" charset="0"/>
                <a:cs typeface="Times New Roman" pitchFamily="18" charset="0"/>
              </a:rPr>
              <a:t>3) Which bridge is in London? </a:t>
            </a:r>
            <a:r>
              <a:rPr lang="en-US" sz="3200" b="1" i="1" dirty="0">
                <a:solidFill>
                  <a:srgbClr val="92D050"/>
                </a:solidFill>
                <a:latin typeface="Times New Roman" pitchFamily="18" charset="0"/>
                <a:cs typeface="Times New Roman" pitchFamily="18" charset="0"/>
              </a:rPr>
              <a:t>a) Brooklyn Bridge b) Tower </a:t>
            </a:r>
            <a:r>
              <a:rPr lang="en-US" sz="3200" b="1" i="1" dirty="0" smtClean="0">
                <a:solidFill>
                  <a:srgbClr val="92D050"/>
                </a:solidFill>
                <a:latin typeface="Times New Roman" pitchFamily="18" charset="0"/>
                <a:cs typeface="Times New Roman" pitchFamily="18" charset="0"/>
              </a:rPr>
              <a:t>Bridge</a:t>
            </a:r>
            <a:r>
              <a:rPr lang="ru-RU" sz="3200" b="1" i="1" dirty="0" smtClean="0">
                <a:solidFill>
                  <a:srgbClr val="92D050"/>
                </a:solidFill>
                <a:latin typeface="Times New Roman" pitchFamily="18" charset="0"/>
                <a:cs typeface="Times New Roman" pitchFamily="18" charset="0"/>
              </a:rPr>
              <a:t> </a:t>
            </a:r>
            <a:r>
              <a:rPr lang="en-US" sz="3200" b="1" i="1" dirty="0" smtClean="0">
                <a:solidFill>
                  <a:srgbClr val="92D050"/>
                </a:solidFill>
                <a:latin typeface="Times New Roman" pitchFamily="18" charset="0"/>
                <a:cs typeface="Times New Roman" pitchFamily="18" charset="0"/>
              </a:rPr>
              <a:t>c</a:t>
            </a:r>
            <a:r>
              <a:rPr lang="en-US" sz="3200" b="1" i="1" dirty="0">
                <a:solidFill>
                  <a:srgbClr val="92D050"/>
                </a:solidFill>
                <a:latin typeface="Times New Roman" pitchFamily="18" charset="0"/>
                <a:cs typeface="Times New Roman" pitchFamily="18" charset="0"/>
              </a:rPr>
              <a:t>) Boston Bridge</a:t>
            </a:r>
            <a:endParaRPr lang="ru-RU" sz="3200" b="1" i="1" dirty="0">
              <a:solidFill>
                <a:srgbClr val="92D050"/>
              </a:solidFill>
              <a:latin typeface="Times New Roman" pitchFamily="18" charset="0"/>
              <a:cs typeface="Times New Roman" pitchFamily="18" charset="0"/>
            </a:endParaRPr>
          </a:p>
          <a:p>
            <a:pPr marL="342900" indent="-342900">
              <a:defRPr/>
            </a:pPr>
            <a:r>
              <a:rPr lang="en-US" sz="3200" b="1" i="1" dirty="0">
                <a:solidFill>
                  <a:schemeClr val="accent6">
                    <a:lumMod val="50000"/>
                  </a:schemeClr>
                </a:solidFill>
                <a:latin typeface="Times New Roman" pitchFamily="18" charset="0"/>
                <a:cs typeface="Times New Roman" pitchFamily="18" charset="0"/>
              </a:rPr>
              <a:t>4) The Queen lives in: </a:t>
            </a:r>
            <a:r>
              <a:rPr lang="en-US" sz="3200" b="1" i="1" dirty="0">
                <a:solidFill>
                  <a:srgbClr val="92D050"/>
                </a:solidFill>
                <a:latin typeface="Times New Roman" pitchFamily="18" charset="0"/>
                <a:cs typeface="Times New Roman" pitchFamily="18" charset="0"/>
              </a:rPr>
              <a:t>a) the Tower of </a:t>
            </a:r>
            <a:r>
              <a:rPr lang="en-US" sz="3200" b="1" i="1" dirty="0" smtClean="0">
                <a:solidFill>
                  <a:srgbClr val="92D050"/>
                </a:solidFill>
                <a:latin typeface="Times New Roman" pitchFamily="18" charset="0"/>
                <a:cs typeface="Times New Roman" pitchFamily="18" charset="0"/>
              </a:rPr>
              <a:t>London</a:t>
            </a:r>
            <a:r>
              <a:rPr lang="ru-RU" sz="3200" b="1" i="1" dirty="0" smtClean="0">
                <a:solidFill>
                  <a:srgbClr val="92D050"/>
                </a:solidFill>
                <a:latin typeface="Times New Roman" pitchFamily="18" charset="0"/>
                <a:cs typeface="Times New Roman" pitchFamily="18" charset="0"/>
              </a:rPr>
              <a:t> </a:t>
            </a:r>
            <a:r>
              <a:rPr lang="en-US" sz="3200" b="1" i="1" dirty="0" smtClean="0">
                <a:solidFill>
                  <a:srgbClr val="92D050"/>
                </a:solidFill>
                <a:latin typeface="Times New Roman" pitchFamily="18" charset="0"/>
                <a:cs typeface="Times New Roman" pitchFamily="18" charset="0"/>
              </a:rPr>
              <a:t>b</a:t>
            </a:r>
            <a:r>
              <a:rPr lang="en-US" sz="3200" b="1" i="1" dirty="0">
                <a:solidFill>
                  <a:srgbClr val="92D050"/>
                </a:solidFill>
                <a:latin typeface="Times New Roman" pitchFamily="18" charset="0"/>
                <a:cs typeface="Times New Roman" pitchFamily="18" charset="0"/>
              </a:rPr>
              <a:t>) the Houses of </a:t>
            </a:r>
            <a:r>
              <a:rPr lang="en-US" sz="3200" b="1" i="1" dirty="0" smtClean="0">
                <a:solidFill>
                  <a:srgbClr val="92D050"/>
                </a:solidFill>
                <a:latin typeface="Times New Roman" pitchFamily="18" charset="0"/>
                <a:cs typeface="Times New Roman" pitchFamily="18" charset="0"/>
              </a:rPr>
              <a:t>Parliament</a:t>
            </a:r>
            <a:r>
              <a:rPr lang="ru-RU" sz="3200" b="1" i="1" dirty="0" smtClean="0">
                <a:solidFill>
                  <a:srgbClr val="92D050"/>
                </a:solidFill>
                <a:latin typeface="Times New Roman" pitchFamily="18" charset="0"/>
                <a:cs typeface="Times New Roman" pitchFamily="18" charset="0"/>
              </a:rPr>
              <a:t> </a:t>
            </a:r>
            <a:r>
              <a:rPr lang="en-US" sz="3200" b="1" i="1" dirty="0" smtClean="0">
                <a:solidFill>
                  <a:srgbClr val="92D050"/>
                </a:solidFill>
                <a:latin typeface="Times New Roman" pitchFamily="18" charset="0"/>
                <a:cs typeface="Times New Roman" pitchFamily="18" charset="0"/>
              </a:rPr>
              <a:t>c</a:t>
            </a:r>
            <a:r>
              <a:rPr lang="en-US" sz="3200" b="1" i="1" dirty="0">
                <a:solidFill>
                  <a:srgbClr val="92D050"/>
                </a:solidFill>
                <a:latin typeface="Times New Roman" pitchFamily="18" charset="0"/>
                <a:cs typeface="Times New Roman" pitchFamily="18" charset="0"/>
              </a:rPr>
              <a:t>) Buckingham Palace</a:t>
            </a:r>
            <a:endParaRPr lang="ru-RU" sz="3200" b="1" i="1" dirty="0">
              <a:solidFill>
                <a:srgbClr val="92D050"/>
              </a:solidFill>
              <a:latin typeface="Times New Roman" pitchFamily="18" charset="0"/>
              <a:cs typeface="Times New Roman" pitchFamily="18" charset="0"/>
            </a:endParaRPr>
          </a:p>
        </p:txBody>
      </p:sp>
      <p:pic>
        <p:nvPicPr>
          <p:cNvPr id="4" name="Picture 2" descr="C:\Users\1\Desktop\значок биг бена.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888" y="305257"/>
            <a:ext cx="1382536" cy="1379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2286000"/>
            <a:ext cx="8123238" cy="1533525"/>
          </a:xfrm>
        </p:spPr>
        <p:txBody>
          <a:bodyPr>
            <a:normAutofit fontScale="90000"/>
          </a:bodyPr>
          <a:lstStyle/>
          <a:p>
            <a:pPr marL="0" indent="0" algn="ctr" eaLnBrk="1" hangingPunct="1">
              <a:buNone/>
            </a:pPr>
            <a:r>
              <a:rPr lang="en-US" sz="8000" b="1" i="1" dirty="0" smtClean="0">
                <a:solidFill>
                  <a:srgbClr val="FF0000"/>
                </a:solidFill>
                <a:effectLst/>
                <a:latin typeface="Times New Roman" pitchFamily="18" charset="0"/>
                <a:cs typeface="Times New Roman" pitchFamily="18" charset="0"/>
              </a:rPr>
              <a:t>Thanks for your attention!!!!!</a:t>
            </a:r>
            <a:r>
              <a:rPr lang="ru-RU" sz="8000" b="1" i="1" dirty="0" smtClean="0">
                <a:solidFill>
                  <a:srgbClr val="FF0000"/>
                </a:solidFill>
                <a:effectLst/>
                <a:latin typeface="Times New Roman" pitchFamily="18" charset="0"/>
                <a:cs typeface="Times New Roman" pitchFamily="18" charset="0"/>
              </a:rPr>
              <a:t/>
            </a:r>
            <a:br>
              <a:rPr lang="ru-RU" sz="8000" b="1" i="1" dirty="0" smtClean="0">
                <a:solidFill>
                  <a:srgbClr val="FF0000"/>
                </a:solidFill>
                <a:effectLst/>
                <a:latin typeface="Times New Roman" pitchFamily="18" charset="0"/>
                <a:cs typeface="Times New Roman" pitchFamily="18" charset="0"/>
              </a:rPr>
            </a:br>
            <a:endParaRPr lang="ru-RU" sz="8000" b="1" i="1" dirty="0" smtClean="0">
              <a:solidFill>
                <a:srgbClr val="FF0000"/>
              </a:solidFill>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8068" y="4970953"/>
            <a:ext cx="1384300"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7513" y="2390775"/>
            <a:ext cx="8399462" cy="3527425"/>
          </a:xfrm>
        </p:spPr>
        <p:txBody>
          <a:bodyPr>
            <a:normAutofit fontScale="90000"/>
          </a:bodyPr>
          <a:lstStyle/>
          <a:p>
            <a:pPr marL="0" indent="0" eaLnBrk="1" hangingPunct="1">
              <a:buNone/>
              <a:defRPr/>
            </a:pPr>
            <a:r>
              <a:rPr lang="en-US" sz="3200" b="1" dirty="0" smtClean="0">
                <a:solidFill>
                  <a:schemeClr val="tx1">
                    <a:lumMod val="95000"/>
                    <a:lumOff val="5000"/>
                  </a:schemeClr>
                </a:solidFill>
                <a:effectLst/>
                <a:latin typeface="Times New Roman" pitchFamily="18" charset="0"/>
                <a:cs typeface="Times New Roman" pitchFamily="18" charset="0"/>
                <a:hlinkClick r:id="rId2"/>
              </a:rPr>
              <a:t>https://ru.wikipedia.org/wiki/</a:t>
            </a:r>
            <a:r>
              <a:rPr lang="ru-RU" sz="3200" b="1" dirty="0" smtClean="0">
                <a:solidFill>
                  <a:schemeClr val="tx1">
                    <a:lumMod val="95000"/>
                    <a:lumOff val="5000"/>
                  </a:schemeClr>
                </a:solidFill>
                <a:effectLst/>
                <a:latin typeface="Times New Roman" pitchFamily="18" charset="0"/>
                <a:cs typeface="Times New Roman" pitchFamily="18" charset="0"/>
                <a:hlinkClick r:id="rId2"/>
              </a:rPr>
              <a:t>Лондон</a:t>
            </a:r>
            <a:r>
              <a:rPr lang="en-US" sz="3200" b="1" dirty="0" smtClean="0">
                <a:solidFill>
                  <a:schemeClr val="tx1">
                    <a:lumMod val="95000"/>
                    <a:lumOff val="5000"/>
                  </a:schemeClr>
                </a:solidFill>
                <a:effectLst/>
                <a:latin typeface="Times New Roman" pitchFamily="18" charset="0"/>
                <a:cs typeface="Times New Roman" pitchFamily="18" charset="0"/>
              </a:rPr>
              <a:t/>
            </a:r>
            <a:br>
              <a:rPr lang="en-US" sz="3200" b="1" dirty="0" smtClean="0">
                <a:solidFill>
                  <a:schemeClr val="tx1">
                    <a:lumMod val="95000"/>
                    <a:lumOff val="5000"/>
                  </a:schemeClr>
                </a:solidFill>
                <a:effectLst/>
                <a:latin typeface="Times New Roman" pitchFamily="18" charset="0"/>
                <a:cs typeface="Times New Roman" pitchFamily="18" charset="0"/>
              </a:rPr>
            </a:br>
            <a:r>
              <a:rPr lang="en-US" sz="3200" b="1" dirty="0" smtClean="0">
                <a:solidFill>
                  <a:schemeClr val="tx1">
                    <a:lumMod val="95000"/>
                    <a:lumOff val="5000"/>
                  </a:schemeClr>
                </a:solidFill>
                <a:effectLst/>
                <a:latin typeface="Times New Roman" pitchFamily="18" charset="0"/>
                <a:cs typeface="Times New Roman" pitchFamily="18" charset="0"/>
                <a:hlinkClick r:id="rId3"/>
              </a:rPr>
              <a:t>http://englishfull.ru/interesno/london.html</a:t>
            </a:r>
            <a:r>
              <a:rPr lang="ru-RU" sz="3200" b="1" dirty="0" smtClean="0">
                <a:solidFill>
                  <a:schemeClr val="tx1">
                    <a:lumMod val="95000"/>
                    <a:lumOff val="5000"/>
                  </a:schemeClr>
                </a:solidFill>
                <a:effectLst/>
                <a:latin typeface="Times New Roman" pitchFamily="18" charset="0"/>
                <a:cs typeface="Times New Roman" pitchFamily="18" charset="0"/>
              </a:rPr>
              <a:t/>
            </a:r>
            <a:br>
              <a:rPr lang="ru-RU" sz="3200" b="1" dirty="0" smtClean="0">
                <a:solidFill>
                  <a:schemeClr val="tx1">
                    <a:lumMod val="95000"/>
                    <a:lumOff val="5000"/>
                  </a:schemeClr>
                </a:solidFill>
                <a:effectLst/>
                <a:latin typeface="Times New Roman" pitchFamily="18" charset="0"/>
                <a:cs typeface="Times New Roman" pitchFamily="18" charset="0"/>
              </a:rPr>
            </a:br>
            <a:r>
              <a:rPr lang="en-US" sz="3200" b="1" dirty="0" smtClean="0">
                <a:solidFill>
                  <a:schemeClr val="tx1">
                    <a:lumMod val="95000"/>
                    <a:lumOff val="5000"/>
                  </a:schemeClr>
                </a:solidFill>
                <a:effectLst/>
                <a:latin typeface="Times New Roman" pitchFamily="18" charset="0"/>
                <a:cs typeface="Times New Roman" pitchFamily="18" charset="0"/>
                <a:hlinkClick r:id="rId4"/>
              </a:rPr>
              <a:t>https://yandex.ru/images/search</a:t>
            </a:r>
            <a:r>
              <a:rPr lang="ru-RU" sz="3200" b="1" dirty="0" smtClean="0">
                <a:solidFill>
                  <a:schemeClr val="tx1">
                    <a:lumMod val="95000"/>
                    <a:lumOff val="5000"/>
                  </a:schemeClr>
                </a:solidFill>
                <a:effectLst/>
                <a:latin typeface="Times New Roman" pitchFamily="18" charset="0"/>
                <a:cs typeface="Times New Roman" pitchFamily="18" charset="0"/>
              </a:rPr>
              <a:t/>
            </a:r>
            <a:br>
              <a:rPr lang="ru-RU" sz="3200" b="1" dirty="0" smtClean="0">
                <a:solidFill>
                  <a:schemeClr val="tx1">
                    <a:lumMod val="95000"/>
                    <a:lumOff val="5000"/>
                  </a:schemeClr>
                </a:solidFill>
                <a:effectLst/>
                <a:latin typeface="Times New Roman" pitchFamily="18" charset="0"/>
                <a:cs typeface="Times New Roman" pitchFamily="18" charset="0"/>
              </a:rPr>
            </a:br>
            <a:r>
              <a:rPr lang="en-US" sz="3200" b="1" dirty="0" smtClean="0">
                <a:solidFill>
                  <a:schemeClr val="accent6">
                    <a:lumMod val="50000"/>
                  </a:schemeClr>
                </a:solidFill>
                <a:effectLst/>
                <a:latin typeface="Times New Roman" pitchFamily="18" charset="0"/>
                <a:cs typeface="Times New Roman" pitchFamily="18" charset="0"/>
              </a:rPr>
              <a:t>http://www.ayda.ru/england/london/places/ </a:t>
            </a:r>
            <a:br>
              <a:rPr lang="en-US" sz="3200" b="1" dirty="0" smtClean="0">
                <a:solidFill>
                  <a:schemeClr val="accent6">
                    <a:lumMod val="50000"/>
                  </a:schemeClr>
                </a:solidFill>
                <a:effectLst/>
                <a:latin typeface="Times New Roman" pitchFamily="18" charset="0"/>
                <a:cs typeface="Times New Roman" pitchFamily="18" charset="0"/>
              </a:rPr>
            </a:br>
            <a:r>
              <a:rPr lang="en-US" sz="3200" b="1" dirty="0" smtClean="0">
                <a:solidFill>
                  <a:schemeClr val="accent6">
                    <a:lumMod val="50000"/>
                  </a:schemeClr>
                </a:solidFill>
                <a:effectLst/>
                <a:latin typeface="Times New Roman" pitchFamily="18" charset="0"/>
                <a:cs typeface="Times New Roman" pitchFamily="18" charset="0"/>
              </a:rPr>
              <a:t>http://www.russianlondon.com/aboutlondon/londonattractions.html </a:t>
            </a:r>
            <a:r>
              <a:rPr lang="en-US" b="1" dirty="0" smtClean="0">
                <a:solidFill>
                  <a:schemeClr val="accent6">
                    <a:lumMod val="50000"/>
                  </a:schemeClr>
                </a:solidFill>
                <a:effectLst/>
                <a:latin typeface="Times New Roman" pitchFamily="18" charset="0"/>
                <a:cs typeface="Times New Roman" pitchFamily="18" charset="0"/>
              </a:rPr>
              <a:t/>
            </a:r>
            <a:br>
              <a:rPr lang="en-US" b="1" dirty="0" smtClean="0">
                <a:solidFill>
                  <a:schemeClr val="accent6">
                    <a:lumMod val="50000"/>
                  </a:schemeClr>
                </a:solidFill>
                <a:effectLst/>
                <a:latin typeface="Times New Roman" pitchFamily="18" charset="0"/>
                <a:cs typeface="Times New Roman" pitchFamily="18" charset="0"/>
              </a:rPr>
            </a:br>
            <a:endParaRPr lang="ru-RU" b="1" dirty="0">
              <a:solidFill>
                <a:schemeClr val="accent6">
                  <a:lumMod val="50000"/>
                </a:schemeClr>
              </a:solidFill>
              <a:effectLst/>
              <a:latin typeface="Times New Roman" pitchFamily="18" charset="0"/>
              <a:cs typeface="Times New Roman" pitchFamily="18" charset="0"/>
            </a:endParaRPr>
          </a:p>
        </p:txBody>
      </p:sp>
      <p:sp>
        <p:nvSpPr>
          <p:cNvPr id="26627" name="TextBox 2"/>
          <p:cNvSpPr txBox="1">
            <a:spLocks noChangeArrowheads="1"/>
          </p:cNvSpPr>
          <p:nvPr/>
        </p:nvSpPr>
        <p:spPr bwMode="auto">
          <a:xfrm>
            <a:off x="1346200" y="614363"/>
            <a:ext cx="6099175" cy="1446212"/>
          </a:xfrm>
          <a:prstGeom prst="rect">
            <a:avLst/>
          </a:prstGeom>
          <a:noFill/>
          <a:ln w="9525">
            <a:noFill/>
            <a:miter lim="800000"/>
            <a:headEnd/>
            <a:tailEnd/>
          </a:ln>
        </p:spPr>
        <p:txBody>
          <a:bodyPr>
            <a:spAutoFit/>
          </a:bodyPr>
          <a:lstStyle/>
          <a:p>
            <a:pPr algn="ctr"/>
            <a:r>
              <a:rPr lang="ru-RU" sz="4400" b="1" i="1" dirty="0">
                <a:solidFill>
                  <a:srgbClr val="FF0000"/>
                </a:solidFill>
                <a:latin typeface="Times New Roman" pitchFamily="18" charset="0"/>
                <a:cs typeface="Times New Roman" pitchFamily="18" charset="0"/>
              </a:rPr>
              <a:t>Используемые источники</a:t>
            </a:r>
          </a:p>
        </p:txBody>
      </p:sp>
      <p:pic>
        <p:nvPicPr>
          <p:cNvPr id="1026" name="Picture 2" descr="C:\Users\1\Desktop\значок биг бена.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8576" y="5060789"/>
            <a:ext cx="1382536" cy="1379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orld-visits.com/wp-content/uploads/2011/07/London-England-9.jpg"/>
          <p:cNvPicPr>
            <a:picLocks noChangeAspect="1" noChangeArrowheads="1"/>
          </p:cNvPicPr>
          <p:nvPr/>
        </p:nvPicPr>
        <p:blipFill>
          <a:blip r:embed="rId2"/>
          <a:srcRect/>
          <a:stretch>
            <a:fillRect/>
          </a:stretch>
        </p:blipFill>
        <p:spPr bwMode="auto">
          <a:xfrm>
            <a:off x="182563" y="60325"/>
            <a:ext cx="8804275" cy="6640513"/>
          </a:xfrm>
          <a:prstGeom prst="rect">
            <a:avLst/>
          </a:prstGeom>
          <a:noFill/>
          <a:ln w="9525">
            <a:noFill/>
            <a:miter lim="800000"/>
            <a:headEnd/>
            <a:tailEnd/>
          </a:ln>
        </p:spPr>
      </p:pic>
      <p:sp>
        <p:nvSpPr>
          <p:cNvPr id="3" name="TextBox 2"/>
          <p:cNvSpPr txBox="1"/>
          <p:nvPr/>
        </p:nvSpPr>
        <p:spPr>
          <a:xfrm>
            <a:off x="182563" y="60325"/>
            <a:ext cx="5619721" cy="3046988"/>
          </a:xfrm>
          <a:prstGeom prst="rect">
            <a:avLst/>
          </a:prstGeom>
          <a:solidFill>
            <a:schemeClr val="accent1">
              <a:lumMod val="60000"/>
              <a:lumOff val="40000"/>
            </a:schemeClr>
          </a:solidFill>
        </p:spPr>
        <p:txBody>
          <a:bodyPr wrap="square">
            <a:spAutoFit/>
          </a:bodyPr>
          <a:lstStyle/>
          <a:p>
            <a:pPr algn="just">
              <a:defRPr/>
            </a:pPr>
            <a:r>
              <a:rPr lang="en-US" sz="3200" b="1" i="1" dirty="0">
                <a:solidFill>
                  <a:srgbClr val="FFFF00"/>
                </a:solidFill>
                <a:latin typeface="Times New Roman" pitchFamily="18" charset="0"/>
                <a:cs typeface="Times New Roman" pitchFamily="18" charset="0"/>
              </a:rPr>
              <a:t>London draws people from all over the world. Some come on business, some come to study, to work or on holiday. London is one of the most beautiful and interesting cities in the </a:t>
            </a:r>
            <a:r>
              <a:rPr lang="en-US" sz="3200" b="1" i="1" dirty="0" smtClean="0">
                <a:solidFill>
                  <a:srgbClr val="FFFF00"/>
                </a:solidFill>
                <a:latin typeface="Times New Roman" pitchFamily="18" charset="0"/>
                <a:cs typeface="Times New Roman" pitchFamily="18" charset="0"/>
              </a:rPr>
              <a:t>world</a:t>
            </a:r>
            <a:r>
              <a:rPr lang="ru-RU" sz="3200" b="1" i="1" dirty="0" smtClean="0">
                <a:solidFill>
                  <a:srgbClr val="FFFF00"/>
                </a:solidFill>
                <a:latin typeface="Times New Roman" pitchFamily="18" charset="0"/>
                <a:cs typeface="Times New Roman" pitchFamily="18" charset="0"/>
              </a:rPr>
              <a:t>.</a:t>
            </a:r>
            <a:endParaRPr lang="ru-RU" sz="3200" b="1" i="1" dirty="0">
              <a:solidFill>
                <a:srgbClr val="FFFF00"/>
              </a:solidFill>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113" y="966788"/>
            <a:ext cx="8412162" cy="4806950"/>
          </a:xfrm>
        </p:spPr>
        <p:txBody>
          <a:bodyPr>
            <a:normAutofit/>
          </a:bodyPr>
          <a:lstStyle/>
          <a:p>
            <a:pPr marL="0" indent="0" algn="just" eaLnBrk="1" hangingPunct="1">
              <a:buNone/>
            </a:pPr>
            <a:r>
              <a:rPr lang="en-US" sz="4800" b="1" dirty="0" smtClean="0">
                <a:solidFill>
                  <a:srgbClr val="002060"/>
                </a:solidFill>
                <a:effectLst/>
                <a:latin typeface="Times New Roman" pitchFamily="18" charset="0"/>
                <a:cs typeface="Times New Roman" pitchFamily="18" charset="0"/>
              </a:rPr>
              <a:t>London stands on the river Thames. Crossing the river by the Tower Bridge you can see the Tower of London. It is one of the oldest buildings of the city. </a:t>
            </a:r>
            <a:endParaRPr lang="ru-RU" sz="4800" b="1" dirty="0" smtClean="0">
              <a:solidFill>
                <a:srgbClr val="002060"/>
              </a:solidFill>
              <a:effectLst/>
              <a:latin typeface="Times New Roman" pitchFamily="18" charset="0"/>
              <a:cs typeface="Times New Roman" pitchFamily="18" charset="0"/>
            </a:endParaRPr>
          </a:p>
        </p:txBody>
      </p:sp>
      <p:pic>
        <p:nvPicPr>
          <p:cNvPr id="3" name="Picture 2" descr="C:\Users\1\Desktop\значок биг бена.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4944" y="5093388"/>
            <a:ext cx="1382536" cy="1379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roksolana-tour.com.ua/d/170281/d/tower_of_london_.jpg"/>
          <p:cNvPicPr>
            <a:picLocks noChangeAspect="1" noChangeArrowheads="1"/>
          </p:cNvPicPr>
          <p:nvPr/>
        </p:nvPicPr>
        <p:blipFill>
          <a:blip r:embed="rId2"/>
          <a:srcRect/>
          <a:stretch>
            <a:fillRect/>
          </a:stretch>
        </p:blipFill>
        <p:spPr bwMode="auto">
          <a:xfrm>
            <a:off x="169863" y="169863"/>
            <a:ext cx="8778875" cy="5734050"/>
          </a:xfrm>
          <a:prstGeom prst="rect">
            <a:avLst/>
          </a:prstGeom>
          <a:noFill/>
          <a:ln w="9525">
            <a:noFill/>
            <a:miter lim="800000"/>
            <a:headEnd/>
            <a:tailEnd/>
          </a:ln>
        </p:spPr>
      </p:pic>
      <p:sp>
        <p:nvSpPr>
          <p:cNvPr id="3" name="TextBox 2"/>
          <p:cNvSpPr txBox="1">
            <a:spLocks noChangeArrowheads="1"/>
          </p:cNvSpPr>
          <p:nvPr/>
        </p:nvSpPr>
        <p:spPr bwMode="auto">
          <a:xfrm>
            <a:off x="1763713" y="5969000"/>
            <a:ext cx="5826125" cy="708025"/>
          </a:xfrm>
          <a:prstGeom prst="rect">
            <a:avLst/>
          </a:prstGeom>
          <a:noFill/>
          <a:ln w="9525">
            <a:noFill/>
            <a:miter lim="800000"/>
            <a:headEnd/>
            <a:tailEnd/>
          </a:ln>
        </p:spPr>
        <p:txBody>
          <a:bodyPr>
            <a:spAutoFit/>
          </a:bodyPr>
          <a:lstStyle/>
          <a:p>
            <a:pPr algn="ctr"/>
            <a:r>
              <a:rPr lang="en-US" sz="4000" b="1" i="1" dirty="0">
                <a:solidFill>
                  <a:srgbClr val="FF0000"/>
                </a:solidFill>
                <a:latin typeface="Times New Roman" pitchFamily="18" charset="0"/>
                <a:cs typeface="Times New Roman" pitchFamily="18" charset="0"/>
              </a:rPr>
              <a:t>The Tower of London</a:t>
            </a:r>
            <a:endParaRPr lang="ru-RU" sz="4000" b="1"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laying-field.ru/img/2015/052201/1508402"/>
          <p:cNvPicPr>
            <a:picLocks noChangeAspect="1" noChangeArrowheads="1"/>
          </p:cNvPicPr>
          <p:nvPr/>
        </p:nvPicPr>
        <p:blipFill>
          <a:blip r:embed="rId2"/>
          <a:srcRect/>
          <a:stretch>
            <a:fillRect/>
          </a:stretch>
        </p:blipFill>
        <p:spPr bwMode="auto">
          <a:xfrm>
            <a:off x="195263" y="128588"/>
            <a:ext cx="8778875" cy="6056312"/>
          </a:xfrm>
          <a:prstGeom prst="rect">
            <a:avLst/>
          </a:prstGeom>
          <a:noFill/>
          <a:ln w="9525">
            <a:noFill/>
            <a:miter lim="800000"/>
            <a:headEnd/>
            <a:tailEnd/>
          </a:ln>
        </p:spPr>
      </p:pic>
      <p:sp>
        <p:nvSpPr>
          <p:cNvPr id="3" name="TextBox 2"/>
          <p:cNvSpPr txBox="1">
            <a:spLocks noChangeArrowheads="1"/>
          </p:cNvSpPr>
          <p:nvPr/>
        </p:nvSpPr>
        <p:spPr bwMode="auto">
          <a:xfrm>
            <a:off x="2311400" y="6211888"/>
            <a:ext cx="4598988" cy="646112"/>
          </a:xfrm>
          <a:prstGeom prst="rect">
            <a:avLst/>
          </a:prstGeom>
          <a:noFill/>
          <a:ln w="9525">
            <a:noFill/>
            <a:miter lim="800000"/>
            <a:headEnd/>
            <a:tailEnd/>
          </a:ln>
        </p:spPr>
        <p:txBody>
          <a:bodyPr>
            <a:spAutoFit/>
          </a:bodyPr>
          <a:lstStyle/>
          <a:p>
            <a:pPr algn="ctr"/>
            <a:r>
              <a:rPr lang="en-US" sz="3600" b="1" i="1" dirty="0">
                <a:solidFill>
                  <a:srgbClr val="FF0000"/>
                </a:solidFill>
                <a:latin typeface="Times New Roman" pitchFamily="18" charset="0"/>
                <a:cs typeface="Times New Roman" pitchFamily="18" charset="0"/>
              </a:rPr>
              <a:t>The Tower of Bridge</a:t>
            </a:r>
            <a:endParaRPr lang="ru-RU" sz="3600" b="1"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20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2250" y="222251"/>
            <a:ext cx="8674100" cy="4233372"/>
          </a:xfrm>
        </p:spPr>
        <p:txBody>
          <a:bodyPr>
            <a:normAutofit/>
          </a:bodyPr>
          <a:lstStyle/>
          <a:p>
            <a:pPr marL="0" indent="0" algn="just">
              <a:buNone/>
            </a:pPr>
            <a:r>
              <a:rPr lang="en-US" sz="4000" b="1" dirty="0" smtClean="0">
                <a:solidFill>
                  <a:srgbClr val="7030A0"/>
                </a:solidFill>
                <a:effectLst/>
                <a:latin typeface="Times New Roman" pitchFamily="18" charset="0"/>
                <a:cs typeface="Times New Roman" pitchFamily="18" charset="0"/>
              </a:rPr>
              <a:t>On the bank of the Thames, not far from the Tower of London, you can see Westminster Palace, or the Houses of </a:t>
            </a:r>
            <a:r>
              <a:rPr lang="en-US" sz="4000" b="1" dirty="0">
                <a:solidFill>
                  <a:srgbClr val="7030A0"/>
                </a:solidFill>
                <a:effectLst/>
                <a:latin typeface="Times New Roman" pitchFamily="18" charset="0"/>
                <a:cs typeface="Times New Roman" pitchFamily="18" charset="0"/>
              </a:rPr>
              <a:t>Parliament </a:t>
            </a:r>
            <a:r>
              <a:rPr lang="en-US" sz="4000" dirty="0" smtClean="0">
                <a:solidFill>
                  <a:srgbClr val="7030A0"/>
                </a:solidFill>
                <a:effectLst/>
                <a:latin typeface="Times New Roman" pitchFamily="18" charset="0"/>
                <a:cs typeface="Times New Roman" pitchFamily="18" charset="0"/>
              </a:rPr>
              <a:t>[</a:t>
            </a:r>
            <a:r>
              <a:rPr lang="en-US" sz="4000" dirty="0">
                <a:solidFill>
                  <a:srgbClr val="7030A0"/>
                </a:solidFill>
                <a:effectLst/>
                <a:latin typeface="Times New Roman" pitchFamily="18" charset="0"/>
                <a:cs typeface="Times New Roman" pitchFamily="18" charset="0"/>
              </a:rPr>
              <a:t>ˈ</a:t>
            </a:r>
            <a:r>
              <a:rPr lang="en-US" sz="4000" dirty="0" err="1">
                <a:solidFill>
                  <a:srgbClr val="7030A0"/>
                </a:solidFill>
                <a:effectLst/>
                <a:latin typeface="Times New Roman" pitchFamily="18" charset="0"/>
                <a:cs typeface="Times New Roman" pitchFamily="18" charset="0"/>
              </a:rPr>
              <a:t>pɑːləmənt</a:t>
            </a:r>
            <a:r>
              <a:rPr lang="en-US" sz="4000" dirty="0">
                <a:solidFill>
                  <a:srgbClr val="7030A0"/>
                </a:solidFill>
                <a:effectLst/>
                <a:latin typeface="Times New Roman" pitchFamily="18" charset="0"/>
                <a:cs typeface="Times New Roman" pitchFamily="18" charset="0"/>
              </a:rPr>
              <a:t>]</a:t>
            </a:r>
            <a:r>
              <a:rPr lang="en-US" sz="4000" b="1" dirty="0">
                <a:solidFill>
                  <a:srgbClr val="7030A0"/>
                </a:solidFill>
                <a:effectLst/>
                <a:latin typeface="Times New Roman" pitchFamily="18" charset="0"/>
                <a:cs typeface="Times New Roman" pitchFamily="18" charset="0"/>
              </a:rPr>
              <a:t>. </a:t>
            </a:r>
            <a:r>
              <a:rPr lang="en-US" sz="4000" b="1" dirty="0" smtClean="0">
                <a:solidFill>
                  <a:srgbClr val="7030A0"/>
                </a:solidFill>
                <a:effectLst/>
                <a:latin typeface="Times New Roman" pitchFamily="18" charset="0"/>
                <a:cs typeface="Times New Roman" pitchFamily="18" charset="0"/>
              </a:rPr>
              <a:t>It is one of the most beautiful buildings in London. </a:t>
            </a:r>
            <a:endParaRPr lang="ru-RU" sz="4000" b="1" dirty="0" smtClean="0">
              <a:solidFill>
                <a:srgbClr val="7030A0"/>
              </a:solidFill>
              <a:effectLst/>
              <a:latin typeface="Times New Roman" pitchFamily="18" charset="0"/>
              <a:cs typeface="Times New Roman" pitchFamily="18" charset="0"/>
            </a:endParaRPr>
          </a:p>
        </p:txBody>
      </p:sp>
      <p:pic>
        <p:nvPicPr>
          <p:cNvPr id="3" name="Picture 2" descr="C:\Users\1\Desktop\значок биг бена.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6947" y="5076762"/>
            <a:ext cx="1382536" cy="1379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http://londonhotelsinsight.com/wp-content/uploads/2015/02/800px-Westminster_Abbey.jpeg"/>
          <p:cNvPicPr>
            <a:picLocks noChangeAspect="1" noChangeArrowheads="1"/>
          </p:cNvPicPr>
          <p:nvPr/>
        </p:nvPicPr>
        <p:blipFill>
          <a:blip r:embed="rId2"/>
          <a:srcRect/>
          <a:stretch>
            <a:fillRect/>
          </a:stretch>
        </p:blipFill>
        <p:spPr bwMode="auto">
          <a:xfrm>
            <a:off x="182563" y="195263"/>
            <a:ext cx="8778875" cy="5741987"/>
          </a:xfrm>
          <a:prstGeom prst="rect">
            <a:avLst/>
          </a:prstGeom>
          <a:noFill/>
          <a:ln w="9525">
            <a:noFill/>
            <a:miter lim="800000"/>
            <a:headEnd/>
            <a:tailEnd/>
          </a:ln>
        </p:spPr>
      </p:pic>
      <p:sp>
        <p:nvSpPr>
          <p:cNvPr id="7" name="TextBox 6"/>
          <p:cNvSpPr txBox="1"/>
          <p:nvPr/>
        </p:nvSpPr>
        <p:spPr>
          <a:xfrm>
            <a:off x="2128838" y="5969000"/>
            <a:ext cx="4976812" cy="708025"/>
          </a:xfrm>
          <a:prstGeom prst="rect">
            <a:avLst/>
          </a:prstGeom>
          <a:noFill/>
        </p:spPr>
        <p:txBody>
          <a:bodyPr>
            <a:spAutoFit/>
          </a:bodyPr>
          <a:lstStyle/>
          <a:p>
            <a:pPr algn="ctr">
              <a:defRPr/>
            </a:pPr>
            <a:r>
              <a:rPr lang="en-US" sz="4000" b="1" i="1" dirty="0">
                <a:solidFill>
                  <a:srgbClr val="FF0000"/>
                </a:solidFill>
                <a:latin typeface="Times New Roman" pitchFamily="18" charset="0"/>
                <a:cs typeface="Times New Roman" pitchFamily="18" charset="0"/>
              </a:rPr>
              <a:t>Westminster Palace</a:t>
            </a:r>
            <a:endParaRPr lang="ru-RU"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fade">
                                      <p:cBhvr>
                                        <p:cTn id="7" dur="3000"/>
                                        <p:tgtEl>
                                          <p:spTgt spid="204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1800" y="365125"/>
            <a:ext cx="8450263" cy="2455863"/>
          </a:xfrm>
        </p:spPr>
        <p:txBody>
          <a:bodyPr>
            <a:normAutofit fontScale="90000"/>
          </a:bodyPr>
          <a:lstStyle/>
          <a:p>
            <a:pPr marL="0" indent="0" algn="ctr">
              <a:buNone/>
            </a:pPr>
            <a:r>
              <a:rPr lang="en-US" sz="4000" b="1" i="1" dirty="0" smtClean="0">
                <a:solidFill>
                  <a:srgbClr val="FF0000"/>
                </a:solidFill>
                <a:effectLst/>
                <a:latin typeface="Times New Roman" pitchFamily="18" charset="0"/>
                <a:cs typeface="Times New Roman" pitchFamily="18" charset="0"/>
              </a:rPr>
              <a:t>Buckingham </a:t>
            </a:r>
            <a:r>
              <a:rPr lang="el-GR" sz="4000" b="1" i="1" dirty="0">
                <a:solidFill>
                  <a:srgbClr val="FF0000"/>
                </a:solidFill>
                <a:effectLst/>
                <a:latin typeface="Times New Roman" pitchFamily="18" charset="0"/>
                <a:cs typeface="Times New Roman" pitchFamily="18" charset="0"/>
              </a:rPr>
              <a:t> </a:t>
            </a:r>
            <a:r>
              <a:rPr lang="en-US" sz="4000" b="1" i="1" dirty="0" smtClean="0">
                <a:solidFill>
                  <a:srgbClr val="FF0000"/>
                </a:solidFill>
                <a:effectLst/>
                <a:latin typeface="Times New Roman" pitchFamily="18" charset="0"/>
                <a:cs typeface="Times New Roman" pitchFamily="18" charset="0"/>
              </a:rPr>
              <a:t>Palace</a:t>
            </a:r>
            <a:r>
              <a:rPr lang="ru-RU" sz="4000" b="1" i="1" dirty="0" smtClean="0">
                <a:solidFill>
                  <a:srgbClr val="FF0000"/>
                </a:solidFill>
                <a:effectLst/>
                <a:latin typeface="Times New Roman" pitchFamily="18" charset="0"/>
                <a:cs typeface="Times New Roman" pitchFamily="18" charset="0"/>
              </a:rPr>
              <a:t> </a:t>
            </a:r>
            <a:r>
              <a:rPr lang="el-GR" sz="4000" dirty="0" smtClean="0">
                <a:solidFill>
                  <a:srgbClr val="FF0000"/>
                </a:solidFill>
                <a:effectLst/>
                <a:latin typeface="Times New Roman" pitchFamily="18" charset="0"/>
                <a:cs typeface="Times New Roman" pitchFamily="18" charset="0"/>
              </a:rPr>
              <a:t>[ </a:t>
            </a:r>
            <a:r>
              <a:rPr lang="el-GR" sz="4000" dirty="0">
                <a:solidFill>
                  <a:srgbClr val="FF0000"/>
                </a:solidFill>
                <a:effectLst/>
                <a:latin typeface="Times New Roman" pitchFamily="18" charset="0"/>
                <a:cs typeface="Times New Roman" pitchFamily="18" charset="0"/>
              </a:rPr>
              <a:t>͵</a:t>
            </a:r>
            <a:r>
              <a:rPr lang="en-US" sz="4000" dirty="0" err="1">
                <a:solidFill>
                  <a:srgbClr val="FF0000"/>
                </a:solidFill>
                <a:effectLst/>
                <a:latin typeface="Times New Roman" pitchFamily="18" charset="0"/>
                <a:cs typeface="Times New Roman" pitchFamily="18" charset="0"/>
              </a:rPr>
              <a:t>bʌkıŋəm</a:t>
            </a:r>
            <a:r>
              <a:rPr lang="el-GR" sz="4000" dirty="0">
                <a:solidFill>
                  <a:srgbClr val="FF0000"/>
                </a:solidFill>
                <a:effectLst/>
                <a:latin typeface="Times New Roman" pitchFamily="18" charset="0"/>
                <a:cs typeface="Times New Roman" pitchFamily="18" charset="0"/>
              </a:rPr>
              <a:t>ʹ</a:t>
            </a:r>
            <a:r>
              <a:rPr lang="en-US" sz="4000" dirty="0" err="1">
                <a:solidFill>
                  <a:srgbClr val="FF0000"/>
                </a:solidFill>
                <a:effectLst/>
                <a:latin typeface="Times New Roman" pitchFamily="18" charset="0"/>
                <a:cs typeface="Times New Roman" pitchFamily="18" charset="0"/>
              </a:rPr>
              <a:t>pælıs</a:t>
            </a:r>
            <a:r>
              <a:rPr lang="en-US" sz="4000" dirty="0">
                <a:solidFill>
                  <a:srgbClr val="FF0000"/>
                </a:solidFill>
                <a:effectLst/>
                <a:latin typeface="Times New Roman" pitchFamily="18" charset="0"/>
                <a:cs typeface="Times New Roman" pitchFamily="18" charset="0"/>
              </a:rPr>
              <a:t> ]</a:t>
            </a:r>
            <a:r>
              <a:rPr lang="en-US" sz="4000" b="1" i="1" dirty="0" smtClean="0">
                <a:solidFill>
                  <a:srgbClr val="FF0000"/>
                </a:solidFill>
                <a:effectLst/>
                <a:latin typeface="Times New Roman" pitchFamily="18" charset="0"/>
                <a:cs typeface="Times New Roman" pitchFamily="18" charset="0"/>
              </a:rPr>
              <a:t> is the Queen’s official London residence. </a:t>
            </a:r>
            <a:r>
              <a:rPr lang="en-US" sz="4000" b="1" i="1" dirty="0">
                <a:solidFill>
                  <a:srgbClr val="FF0000"/>
                </a:solidFill>
                <a:effectLst/>
                <a:latin typeface="Times New Roman" pitchFamily="18" charset="0"/>
                <a:cs typeface="Times New Roman" pitchFamily="18" charset="0"/>
              </a:rPr>
              <a:t/>
            </a:r>
            <a:br>
              <a:rPr lang="en-US" sz="4000" b="1" i="1" dirty="0">
                <a:solidFill>
                  <a:srgbClr val="FF0000"/>
                </a:solidFill>
                <a:effectLst/>
                <a:latin typeface="Times New Roman" pitchFamily="18" charset="0"/>
                <a:cs typeface="Times New Roman" pitchFamily="18" charset="0"/>
              </a:rPr>
            </a:br>
            <a:r>
              <a:rPr lang="en-US" sz="4000" dirty="0">
                <a:solidFill>
                  <a:srgbClr val="FF0000"/>
                </a:solidFill>
                <a:effectLst/>
                <a:latin typeface="Times New Roman" pitchFamily="18" charset="0"/>
                <a:cs typeface="Times New Roman" pitchFamily="18" charset="0"/>
              </a:rPr>
              <a:t>[</a:t>
            </a:r>
            <a:r>
              <a:rPr lang="en-US" sz="4000" dirty="0" err="1">
                <a:solidFill>
                  <a:srgbClr val="FF0000"/>
                </a:solidFill>
                <a:effectLst/>
                <a:latin typeface="Times New Roman" pitchFamily="18" charset="0"/>
                <a:cs typeface="Times New Roman" pitchFamily="18" charset="0"/>
              </a:rPr>
              <a:t>əˈfɪʃəl</a:t>
            </a:r>
            <a:r>
              <a:rPr lang="en-US" sz="4000" dirty="0">
                <a:solidFill>
                  <a:srgbClr val="FF0000"/>
                </a:solidFill>
                <a:effectLst/>
                <a:latin typeface="Times New Roman" pitchFamily="18" charset="0"/>
                <a:cs typeface="Times New Roman" pitchFamily="18" charset="0"/>
              </a:rPr>
              <a:t>] </a:t>
            </a:r>
            <a:r>
              <a:rPr lang="en-US" sz="4000" dirty="0" smtClean="0">
                <a:solidFill>
                  <a:srgbClr val="FF0000"/>
                </a:solidFill>
                <a:effectLst/>
                <a:latin typeface="Times New Roman" pitchFamily="18" charset="0"/>
                <a:cs typeface="Times New Roman" pitchFamily="18" charset="0"/>
              </a:rPr>
              <a:t>             [</a:t>
            </a:r>
            <a:r>
              <a:rPr lang="en-US" sz="4000" dirty="0">
                <a:solidFill>
                  <a:srgbClr val="FF0000"/>
                </a:solidFill>
                <a:effectLst/>
                <a:latin typeface="Times New Roman" pitchFamily="18" charset="0"/>
                <a:cs typeface="Times New Roman" pitchFamily="18" charset="0"/>
              </a:rPr>
              <a:t>ˈ</a:t>
            </a:r>
            <a:r>
              <a:rPr lang="en-US" sz="4000" dirty="0" err="1">
                <a:solidFill>
                  <a:srgbClr val="FF0000"/>
                </a:solidFill>
                <a:effectLst/>
                <a:latin typeface="Times New Roman" pitchFamily="18" charset="0"/>
                <a:cs typeface="Times New Roman" pitchFamily="18" charset="0"/>
              </a:rPr>
              <a:t>rezɪdəns</a:t>
            </a:r>
            <a:r>
              <a:rPr lang="en-US" sz="4000" dirty="0">
                <a:solidFill>
                  <a:srgbClr val="FF0000"/>
                </a:solidFill>
                <a:effectLst/>
                <a:latin typeface="Times New Roman" pitchFamily="18" charset="0"/>
                <a:cs typeface="Times New Roman" pitchFamily="18" charset="0"/>
              </a:rPr>
              <a:t>]</a:t>
            </a:r>
            <a:endParaRPr lang="ru-RU" sz="3200" dirty="0" smtClean="0">
              <a:solidFill>
                <a:srgbClr val="FF0000"/>
              </a:solidFill>
              <a:effectLst/>
              <a:latin typeface="Times New Roman" pitchFamily="18" charset="0"/>
              <a:cs typeface="Times New Roman" pitchFamily="18" charset="0"/>
            </a:endParaRPr>
          </a:p>
        </p:txBody>
      </p:sp>
      <p:pic>
        <p:nvPicPr>
          <p:cNvPr id="23556" name="Picture 4" descr="http://c1038.r38.cf3.rackcdn.com/group1/building1455/media/media_33591.jpg"/>
          <p:cNvPicPr>
            <a:picLocks noChangeAspect="1" noChangeArrowheads="1"/>
          </p:cNvPicPr>
          <p:nvPr/>
        </p:nvPicPr>
        <p:blipFill>
          <a:blip r:embed="rId2"/>
          <a:srcRect/>
          <a:stretch>
            <a:fillRect/>
          </a:stretch>
        </p:blipFill>
        <p:spPr bwMode="auto">
          <a:xfrm>
            <a:off x="1064029" y="2657475"/>
            <a:ext cx="7581207" cy="4005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56"/>
                                        </p:tgtEl>
                                        <p:attrNameLst>
                                          <p:attrName>style.visibility</p:attrName>
                                        </p:attrNameLst>
                                      </p:cBhvr>
                                      <p:to>
                                        <p:strVal val="visible"/>
                                      </p:to>
                                    </p:set>
                                    <p:animEffect transition="in" filter="fade">
                                      <p:cBhvr>
                                        <p:cTn id="12" dur="3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264</TotalTime>
  <Words>482</Words>
  <Application>Microsoft Office PowerPoint</Application>
  <PresentationFormat>Экран (4:3)</PresentationFormat>
  <Paragraphs>44</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Воздушный поток</vt:lpstr>
      <vt:lpstr>Презентация PowerPoint</vt:lpstr>
      <vt:lpstr>Презентация PowerPoint</vt:lpstr>
      <vt:lpstr>Презентация PowerPoint</vt:lpstr>
      <vt:lpstr>London stands on the river Thames. Crossing the river by the Tower Bridge you can see the Tower of London. It is one of the oldest buildings of the city. </vt:lpstr>
      <vt:lpstr>Презентация PowerPoint</vt:lpstr>
      <vt:lpstr>Презентация PowerPoint</vt:lpstr>
      <vt:lpstr>On the bank of the Thames, not far from the Tower of London, you can see Westminster Palace, or the Houses of Parliament [ˈpɑːləmənt]. It is one of the most beautiful buildings in London. </vt:lpstr>
      <vt:lpstr>Презентация PowerPoint</vt:lpstr>
      <vt:lpstr>Buckingham  Palace [ ͵bʌkıŋəmʹpælıs ] is the Queen’s official London residence.  [əˈfɪʃəl]              [ˈrezɪdəns]</vt:lpstr>
      <vt:lpstr>Презентация PowerPoint</vt:lpstr>
      <vt:lpstr>The British Museum</vt:lpstr>
      <vt:lpstr>Презентация PowerPoint</vt:lpstr>
      <vt:lpstr>The London Eye</vt:lpstr>
      <vt:lpstr>The present St. Paul's Cathedral was built between 1675 and 1710. The cathedral's immediate predecessor was destroyed in the Great Fire of London in 1666. </vt:lpstr>
      <vt:lpstr>The present St. Paul's Cathedral</vt:lpstr>
      <vt:lpstr>Trafalgar Square, the largest square in London, is often considered the heart [hɑːt] of the city. In the middle of the square stands a tall column [ˈkɔləm] honoring [ˈɔnə] admiral Nelson [nelsn].</vt:lpstr>
      <vt:lpstr>Trafalgar Square</vt:lpstr>
      <vt:lpstr>Big Ben</vt:lpstr>
      <vt:lpstr>Презентация PowerPoint</vt:lpstr>
      <vt:lpstr>Choose the right variant: </vt:lpstr>
      <vt:lpstr>Thanks for your attention!!!!! </vt:lpstr>
      <vt:lpstr>https://ru.wikipedia.org/wiki/Лондон http://englishfull.ru/interesno/london.html https://yandex.ru/images/search http://www.ayda.ru/england/london/places/  http://www.russianlondon.com/aboutlondon/londonattractions.html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Sights of London</dc:title>
  <dc:creator>Ксения</dc:creator>
  <cp:lastModifiedBy>1</cp:lastModifiedBy>
  <cp:revision>32</cp:revision>
  <cp:lastPrinted>2017-01-31T04:55:26Z</cp:lastPrinted>
  <dcterms:created xsi:type="dcterms:W3CDTF">2016-01-03T13:57:07Z</dcterms:created>
  <dcterms:modified xsi:type="dcterms:W3CDTF">2020-05-15T08:14:54Z</dcterms:modified>
</cp:coreProperties>
</file>