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5" r:id="rId2"/>
    <p:sldId id="260" r:id="rId3"/>
    <p:sldId id="267" r:id="rId4"/>
    <p:sldId id="258" r:id="rId5"/>
    <p:sldId id="286" r:id="rId6"/>
    <p:sldId id="269" r:id="rId7"/>
    <p:sldId id="270" r:id="rId8"/>
    <p:sldId id="287" r:id="rId9"/>
    <p:sldId id="288" r:id="rId10"/>
    <p:sldId id="268" r:id="rId11"/>
    <p:sldId id="271" r:id="rId12"/>
    <p:sldId id="272" r:id="rId13"/>
    <p:sldId id="276" r:id="rId14"/>
    <p:sldId id="274" r:id="rId15"/>
    <p:sldId id="278" r:id="rId16"/>
    <p:sldId id="277" r:id="rId17"/>
    <p:sldId id="280" r:id="rId18"/>
    <p:sldId id="281" r:id="rId19"/>
    <p:sldId id="283" r:id="rId20"/>
    <p:sldId id="284" r:id="rId21"/>
    <p:sldId id="285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147CC-102D-4C5C-BD44-4320D904A85E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8B77D-73E4-452B-9EF5-F06E0923BD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041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C29F6F-2A66-4064-828C-FCBD5178A7F8}" type="slidenum">
              <a:rPr lang="ru-RU"/>
              <a:pPr/>
              <a:t>17</a:t>
            </a:fld>
            <a:endParaRPr lang="ru-RU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DDDE87-DED3-4072-A1EE-792C5DFCEEBD}" type="slidenum">
              <a:rPr lang="ru-RU"/>
              <a:pPr/>
              <a:t>19</a:t>
            </a:fld>
            <a:endParaRPr lang="ru-RU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D442F-7082-4C21-A7F2-34EF31FF5116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D6B13-452D-4AC0-BD48-27E0D6D28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7C846-B6A5-4218-B7F6-B5412A8AE96A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A2A6-75F8-46E8-B94D-B78F68E7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F5F13-3B5A-47B4-90F7-21D6EB973B9B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80127-2062-417F-BDEC-95EBCE5D8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DC1EF-EA4C-4A02-ABE7-ADB3F205B297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642C0-B188-4776-817A-4D74E4A0C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58E48-4477-49C3-94CD-9A201DD02906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B0D2A-5990-458B-A135-5CB895D554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A7F20-6F96-4F12-8CEC-B0612247FC7B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AF635-2F38-4626-B750-FE5FDA7DD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267AA-71A1-4E17-B6FF-D774F1DC977B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26A4-A124-4C41-B5FA-3CAE0D673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90859-E566-4E87-A85F-FC26055BA186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ADA95-5F44-440A-B1D1-FDF0637EC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32B2F-06EB-4B35-BB1B-3638779082BE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CCDC-64CA-4CB5-8C06-B25E00ABB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36683-F3D1-4EAC-9342-DC7A9549766C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D8E88-7183-43FB-A2A8-495EE2FB96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8EA9-566A-4AF8-B4C5-63880D1768A2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A7D4-EA5E-4017-9B3D-B87250E289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26F923-7C0C-4D8B-894A-5543E19C1B57}" type="datetimeFigureOut">
              <a:rPr lang="en-US"/>
              <a:pPr>
                <a:defRPr/>
              </a:pPr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4D9F42-BE23-4737-BC05-D98D86C4E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static.diary.ru/userdir/1/1/2/3/1123953/66413724.jpg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9.png"/><Relationship Id="rId4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1zoom.ru/big2/705/241515-svetik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2;&#1086;&#1103;%20&#1084;&#1091;&#1079;&#1099;&#1082;&#1072;\&#1059;&#1095;&#1072;&#1090;%20&#1074;%20&#1096;&#1082;&#1086;&#1083;&#1077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6593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6593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4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868" y="1928802"/>
            <a:ext cx="1545421" cy="1883929"/>
          </a:xfrm>
          <a:prstGeom prst="rect">
            <a:avLst/>
          </a:prstGeom>
        </p:spPr>
      </p:pic>
      <p:pic>
        <p:nvPicPr>
          <p:cNvPr id="8" name="Picture 7" descr="11m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285861"/>
            <a:ext cx="1693861" cy="145147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48200" y="5257799"/>
            <a:ext cx="3808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Филипьева Ирина Викторовна , учитель начальных классов </a:t>
            </a:r>
          </a:p>
          <a:p>
            <a:r>
              <a:rPr lang="ru-RU" dirty="0" smtClean="0"/>
              <a:t>МАОУ «СОШ № 9» г. Соликамска Пермского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762000"/>
            <a:ext cx="74558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это за выражения?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2057401"/>
            <a:ext cx="800105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Не путайтесь под ногами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в конец 4">
            <a:hlinkClick r:id="rId2" action="ppaction://hlinksldjump" highlightClick="1"/>
          </p:cNvPr>
          <p:cNvSpPr/>
          <p:nvPr/>
        </p:nvSpPr>
        <p:spPr>
          <a:xfrm>
            <a:off x="6248400" y="6172200"/>
            <a:ext cx="838200" cy="381000"/>
          </a:xfrm>
          <a:prstGeom prst="actionButtonE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3962400"/>
            <a:ext cx="7391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Хлопот полон рот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400" y="297180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мешайте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4600" y="4800600"/>
            <a:ext cx="56128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Очень  много дел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Узнай фразеологизм</a:t>
            </a:r>
            <a:endParaRPr lang="ru-RU" b="1" dirty="0"/>
          </a:p>
        </p:txBody>
      </p:sp>
      <p:pic>
        <p:nvPicPr>
          <p:cNvPr id="6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867539" cy="33112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914400" y="48768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Смотрит как баран на новые ворота.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9800" y="5562600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Очень</a:t>
            </a:r>
            <a:r>
              <a:rPr lang="ru-RU" sz="3200" i="1" dirty="0" smtClean="0"/>
              <a:t> </a:t>
            </a:r>
            <a:r>
              <a:rPr lang="ru-RU" sz="3200" b="1" i="1" dirty="0" smtClean="0"/>
              <a:t>удивлённо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Узнай фразеологизм</a:t>
            </a:r>
            <a:endParaRPr lang="ru-RU" b="1" dirty="0"/>
          </a:p>
        </p:txBody>
      </p:sp>
      <p:pic>
        <p:nvPicPr>
          <p:cNvPr id="5" name="Picture 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387"/>
          <a:stretch>
            <a:fillRect/>
          </a:stretch>
        </p:blipFill>
        <p:spPr bwMode="auto">
          <a:xfrm>
            <a:off x="2123728" y="1484784"/>
            <a:ext cx="4329159" cy="2984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619672" y="508518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81200" y="457200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</a:t>
            </a:r>
            <a:r>
              <a:rPr lang="ru-RU" sz="4000" b="1" dirty="0" smtClean="0">
                <a:solidFill>
                  <a:srgbClr val="FF0000"/>
                </a:solidFill>
              </a:rPr>
              <a:t>Сесть в лужу.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533400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Оказаться в неловком, смешном положении. </a:t>
            </a:r>
            <a:endParaRPr lang="ru-RU" sz="28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2" cstate="print"/>
          <a:srcRect r="5954"/>
          <a:stretch>
            <a:fillRect/>
          </a:stretch>
        </p:blipFill>
        <p:spPr bwMode="auto">
          <a:xfrm>
            <a:off x="2971800" y="1676401"/>
            <a:ext cx="3351213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838200" y="4876800"/>
            <a:ext cx="755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Рубит сук, на котором сидит.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066800" y="5562600"/>
            <a:ext cx="7162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/>
              <a:t>Делает то, что может быть опасным для него же</a:t>
            </a:r>
            <a:r>
              <a:rPr lang="ru-RU" sz="2400" b="1" i="1" dirty="0"/>
              <a:t>.</a:t>
            </a: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1295400" y="838200"/>
            <a:ext cx="640873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 smtClean="0"/>
              <a:t>Узнай фразеологизм</a:t>
            </a:r>
            <a:endParaRPr lang="ru-RU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а 7 из 666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1530" y="2438400"/>
            <a:ext cx="3786106" cy="2514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14400" y="4724400"/>
            <a:ext cx="419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r>
              <a:rPr lang="ru-RU" sz="2800" b="1" dirty="0" smtClean="0"/>
              <a:t>6 – за парты нам пора. 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81200" y="533400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Давайте отдохнём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1295400"/>
            <a:ext cx="579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Раз – на цыпочки подняться.</a:t>
            </a:r>
          </a:p>
          <a:p>
            <a:r>
              <a:rPr lang="ru-RU" sz="2800" b="1" dirty="0" smtClean="0"/>
              <a:t>Надо всем, друзья, размяться.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2133600"/>
            <a:ext cx="449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 – нагнулись до земли</a:t>
            </a:r>
          </a:p>
          <a:p>
            <a:r>
              <a:rPr lang="ru-RU" sz="2800" b="1" dirty="0" smtClean="0"/>
              <a:t>И не раз, раза три.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29718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3 – руками помахали.</a:t>
            </a:r>
          </a:p>
          <a:p>
            <a:r>
              <a:rPr lang="ru-RU" sz="2800" b="1" dirty="0" smtClean="0"/>
              <a:t>Наши рученьки устали.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3810000"/>
            <a:ext cx="5715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На 4 – руки в боки.</a:t>
            </a:r>
          </a:p>
          <a:p>
            <a:r>
              <a:rPr lang="ru-RU" sz="2800" b="1" dirty="0" smtClean="0"/>
              <a:t>Дружно делаем подскоки.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5800" y="4724400"/>
            <a:ext cx="4031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5 – присели раза два.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84213" y="2362200"/>
            <a:ext cx="8459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«Время истекло»-что это значит?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09600" y="3124200"/>
            <a:ext cx="75819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Свыше 2,5 тысяч лет назад в Вавилоне появились водяные часы в виде</a:t>
            </a:r>
          </a:p>
          <a:p>
            <a:pPr algn="ctr"/>
            <a:r>
              <a:rPr lang="ru-RU" sz="2800" b="1" dirty="0"/>
              <a:t>высокого узкого сосуда с отверстием в дне. Время измерялось вытекающей </a:t>
            </a:r>
          </a:p>
          <a:p>
            <a:pPr algn="ctr"/>
            <a:r>
              <a:rPr lang="ru-RU" sz="2800" b="1" dirty="0"/>
              <a:t>из сосуда водой, т.е. время текло. Отсюда и «сколько воды утекло», </a:t>
            </a:r>
          </a:p>
          <a:p>
            <a:pPr algn="ctr"/>
            <a:r>
              <a:rPr lang="ru-RU" sz="2800" b="1" dirty="0"/>
              <a:t>«текущий год».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808038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0250" name="Picture 10" descr="CLOCK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620713"/>
            <a:ext cx="1865313" cy="1865312"/>
          </a:xfrm>
          <a:prstGeom prst="rect">
            <a:avLst/>
          </a:prstGeom>
          <a:noFill/>
        </p:spPr>
      </p:pic>
      <p:pic>
        <p:nvPicPr>
          <p:cNvPr id="10251" name="Picture 11" descr="ваз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7013" y="3429000"/>
            <a:ext cx="1296987" cy="3429000"/>
          </a:xfrm>
          <a:prstGeom prst="rect">
            <a:avLst/>
          </a:prstGeom>
          <a:noFill/>
        </p:spPr>
      </p:pic>
      <p:sp>
        <p:nvSpPr>
          <p:cNvPr id="10253" name="WordArt 13"/>
          <p:cNvSpPr>
            <a:spLocks noChangeArrowheads="1" noChangeShapeType="1" noTextEdit="1"/>
          </p:cNvSpPr>
          <p:nvPr/>
        </p:nvSpPr>
        <p:spPr bwMode="auto">
          <a:xfrm>
            <a:off x="990600" y="990600"/>
            <a:ext cx="6121400" cy="11715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Это интересно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838200" y="2133600"/>
            <a:ext cx="76962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/>
              <a:t>Спать очень крепко. Происхождение связано с тем, как спит лошадь.</a:t>
            </a:r>
          </a:p>
          <a:p>
            <a:r>
              <a:rPr lang="ru-RU" sz="2400" b="1" dirty="0"/>
              <a:t>После тяжёлой работы лошадь ложится спать с расслабленными задними ногами. Если в это время заставить её подняться, то она будет пытаться встать на передние ноги, а задние некоторое время будут непослушными. </a:t>
            </a:r>
          </a:p>
          <a:p>
            <a:endParaRPr lang="ru-RU" sz="2400" dirty="0">
              <a:solidFill>
                <a:schemeClr val="accent2"/>
              </a:solidFill>
            </a:endParaRPr>
          </a:p>
        </p:txBody>
      </p:sp>
      <p:pic>
        <p:nvPicPr>
          <p:cNvPr id="2066" name="Picture 18" descr="Изображение 53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876800"/>
            <a:ext cx="2500312" cy="1820497"/>
          </a:xfrm>
          <a:prstGeom prst="rect">
            <a:avLst/>
          </a:prstGeom>
          <a:noFill/>
        </p:spPr>
      </p:pic>
      <p:pic>
        <p:nvPicPr>
          <p:cNvPr id="2067" name="Picture 19" descr="Изображение 53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876800"/>
            <a:ext cx="2403475" cy="1802974"/>
          </a:xfrm>
          <a:prstGeom prst="rect">
            <a:avLst/>
          </a:prstGeom>
          <a:noFill/>
        </p:spPr>
      </p:pic>
      <p:pic>
        <p:nvPicPr>
          <p:cNvPr id="2070" name="Picture 22" descr="Изображение 54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876800"/>
            <a:ext cx="2382837" cy="1786753"/>
          </a:xfrm>
          <a:prstGeom prst="rect">
            <a:avLst/>
          </a:prstGeom>
          <a:noFill/>
        </p:spPr>
      </p:pic>
      <p:pic>
        <p:nvPicPr>
          <p:cNvPr id="2071" name="Picture 23" descr="Изображение 1071"/>
          <p:cNvPicPr>
            <a:picLocks noChangeAspect="1" noChangeArrowheads="1"/>
          </p:cNvPicPr>
          <p:nvPr/>
        </p:nvPicPr>
        <p:blipFill>
          <a:blip r:embed="rId5" cstate="print"/>
          <a:srcRect t="62527" r="19205"/>
          <a:stretch>
            <a:fillRect/>
          </a:stretch>
        </p:blipFill>
        <p:spPr bwMode="auto">
          <a:xfrm>
            <a:off x="6477000" y="152400"/>
            <a:ext cx="2551113" cy="1744934"/>
          </a:xfrm>
          <a:prstGeom prst="rect">
            <a:avLst/>
          </a:prstGeom>
          <a:noFill/>
        </p:spPr>
      </p:pic>
      <p:pic>
        <p:nvPicPr>
          <p:cNvPr id="2072" name="Picture 24" descr="Изображение 1834"/>
          <p:cNvPicPr>
            <a:picLocks noChangeAspect="1" noChangeArrowheads="1"/>
          </p:cNvPicPr>
          <p:nvPr/>
        </p:nvPicPr>
        <p:blipFill>
          <a:blip r:embed="rId6" cstate="print"/>
          <a:srcRect t="6796" r="4176"/>
          <a:stretch>
            <a:fillRect/>
          </a:stretch>
        </p:blipFill>
        <p:spPr bwMode="auto">
          <a:xfrm>
            <a:off x="152400" y="152400"/>
            <a:ext cx="2667000" cy="1727252"/>
          </a:xfrm>
          <a:prstGeom prst="rect">
            <a:avLst/>
          </a:prstGeom>
          <a:noFill/>
        </p:spPr>
      </p:pic>
      <p:sp>
        <p:nvSpPr>
          <p:cNvPr id="2074" name="WordArt 26"/>
          <p:cNvSpPr>
            <a:spLocks noChangeArrowheads="1" noChangeShapeType="1" noTextEdit="1"/>
          </p:cNvSpPr>
          <p:nvPr/>
        </p:nvSpPr>
        <p:spPr bwMode="auto">
          <a:xfrm>
            <a:off x="2590800" y="533400"/>
            <a:ext cx="3816350" cy="14525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Спать без задних ног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/>
      <p:bldP spid="20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838200"/>
            <a:ext cx="6477000" cy="1219200"/>
          </a:xfr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 eaLnBrk="1" hangingPunct="1"/>
            <a:r>
              <a:rPr lang="ru-RU" sz="3600" b="1" dirty="0" smtClean="0"/>
              <a:t>На заметку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332038"/>
            <a:ext cx="8077200" cy="4525962"/>
          </a:xfrm>
        </p:spPr>
        <p:txBody>
          <a:bodyPr/>
          <a:lstStyle/>
          <a:p>
            <a:pPr marL="0" eaLnBrk="1" hangingPunct="1"/>
            <a:r>
              <a:rPr lang="ru-RU" sz="4400" b="1" dirty="0" smtClean="0"/>
              <a:t>В составе фразеологизмов       </a:t>
            </a:r>
          </a:p>
          <a:p>
            <a:pPr marL="0" eaLnBrk="1" hangingPunct="1">
              <a:buNone/>
            </a:pPr>
            <a:r>
              <a:rPr lang="ru-RU" sz="4400" b="1" dirty="0" smtClean="0"/>
              <a:t>   могут быть </a:t>
            </a:r>
          </a:p>
          <a:p>
            <a:pPr marL="0" eaLnBrk="1" hangingPunct="1">
              <a:buNone/>
            </a:pPr>
            <a:r>
              <a:rPr lang="ru-RU" sz="4400" b="1" dirty="0" smtClean="0"/>
              <a:t>   слова-синонимы или </a:t>
            </a:r>
          </a:p>
          <a:p>
            <a:pPr marL="0" eaLnBrk="1" hangingPunct="1">
              <a:buNone/>
            </a:pPr>
            <a:r>
              <a:rPr lang="ru-RU" sz="4400" b="1" dirty="0" smtClean="0"/>
              <a:t>   слова-антонимы</a:t>
            </a:r>
          </a:p>
          <a:p>
            <a:pPr eaLnBrk="1" hangingPunct="1">
              <a:lnSpc>
                <a:spcPct val="90000"/>
              </a:lnSpc>
            </a:pPr>
            <a:endParaRPr lang="ru-RU" sz="2400" b="1" dirty="0" smtClean="0"/>
          </a:p>
        </p:txBody>
      </p:sp>
      <p:pic>
        <p:nvPicPr>
          <p:cNvPr id="7172" name="Picture 6" descr="Рисунок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33375"/>
            <a:ext cx="289083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391400" cy="1143000"/>
          </a:xfrm>
        </p:spPr>
        <p:txBody>
          <a:bodyPr/>
          <a:lstStyle/>
          <a:p>
            <a:r>
              <a:rPr lang="ru-RU" sz="3200" b="1" dirty="0">
                <a:solidFill>
                  <a:srgbClr val="663300"/>
                </a:solidFill>
              </a:rPr>
              <a:t>Найди в составе </a:t>
            </a:r>
            <a:r>
              <a:rPr lang="ru-RU" sz="3200" b="1" dirty="0" smtClean="0">
                <a:solidFill>
                  <a:srgbClr val="663300"/>
                </a:solidFill>
              </a:rPr>
              <a:t>фразеологизмов </a:t>
            </a:r>
            <a:br>
              <a:rPr lang="ru-RU" sz="3200" b="1" dirty="0" smtClean="0">
                <a:solidFill>
                  <a:srgbClr val="663300"/>
                </a:solidFill>
              </a:rPr>
            </a:br>
            <a:r>
              <a:rPr lang="ru-RU" sz="3200" b="1" dirty="0" smtClean="0">
                <a:solidFill>
                  <a:srgbClr val="663300"/>
                </a:solidFill>
              </a:rPr>
              <a:t>слова-синонимы </a:t>
            </a:r>
            <a:r>
              <a:rPr lang="ru-RU" sz="3200" b="1" dirty="0">
                <a:solidFill>
                  <a:srgbClr val="663300"/>
                </a:solidFill>
              </a:rPr>
              <a:t>и </a:t>
            </a:r>
            <a:r>
              <a:rPr lang="ru-RU" sz="3200" b="1" dirty="0" smtClean="0">
                <a:solidFill>
                  <a:srgbClr val="663300"/>
                </a:solidFill>
              </a:rPr>
              <a:t>слова-антонимы</a:t>
            </a:r>
            <a:endParaRPr lang="ru-RU" sz="3200" b="1" dirty="0">
              <a:solidFill>
                <a:srgbClr val="663300"/>
              </a:solidFill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8534400" cy="3711575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b="1" dirty="0" smtClean="0"/>
              <a:t>Нет худа без добра.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b="1" dirty="0" smtClean="0"/>
              <a:t>Ни конца ни краю.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b="1" dirty="0" smtClean="0"/>
              <a:t>Вопрос </a:t>
            </a:r>
            <a:r>
              <a:rPr lang="ru-RU" sz="4000" b="1" dirty="0"/>
              <a:t>жизни и смерти.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b="1" dirty="0"/>
              <a:t>С больной головы на здоровую.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b="1" dirty="0" smtClean="0"/>
              <a:t>Всеми </a:t>
            </a:r>
            <a:r>
              <a:rPr lang="ru-RU" sz="4000" b="1" dirty="0"/>
              <a:t>правдами и неправдами</a:t>
            </a:r>
            <a:r>
              <a:rPr lang="ru-RU" dirty="0"/>
              <a:t>.</a:t>
            </a:r>
          </a:p>
          <a:p>
            <a:pPr algn="ctr">
              <a:lnSpc>
                <a:spcPct val="90000"/>
              </a:lnSpc>
            </a:pP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5062" name="Picture 6" descr="blush"/>
          <p:cNvPicPr>
            <a:picLocks noChangeAspect="1" noChangeArrowheads="1" noCrop="1"/>
          </p:cNvPicPr>
          <p:nvPr/>
        </p:nvPicPr>
        <p:blipFill>
          <a:blip r:embed="rId3" cstate="print">
            <a:lum bright="-18000" contrast="36000"/>
          </a:blip>
          <a:srcRect/>
          <a:stretch>
            <a:fillRect/>
          </a:stretch>
        </p:blipFill>
        <p:spPr bwMode="auto">
          <a:xfrm>
            <a:off x="7235825" y="1341438"/>
            <a:ext cx="1476375" cy="1476375"/>
          </a:xfrm>
          <a:prstGeom prst="rect">
            <a:avLst/>
          </a:prstGeom>
          <a:noFill/>
        </p:spPr>
      </p:pic>
      <p:pic>
        <p:nvPicPr>
          <p:cNvPr id="45063" name="Picture 7" descr="clap"/>
          <p:cNvPicPr>
            <a:picLocks noChangeAspect="1" noChangeArrowheads="1" noCrop="1"/>
          </p:cNvPicPr>
          <p:nvPr/>
        </p:nvPicPr>
        <p:blipFill>
          <a:blip r:embed="rId4" cstate="print">
            <a:lum bright="-24000" contrast="48000"/>
          </a:blip>
          <a:srcRect/>
          <a:stretch>
            <a:fillRect/>
          </a:stretch>
        </p:blipFill>
        <p:spPr bwMode="auto">
          <a:xfrm>
            <a:off x="7596188" y="3644900"/>
            <a:ext cx="1746250" cy="1870075"/>
          </a:xfrm>
          <a:prstGeom prst="rect">
            <a:avLst/>
          </a:prstGeom>
          <a:noFill/>
        </p:spPr>
      </p:pic>
      <p:pic>
        <p:nvPicPr>
          <p:cNvPr id="4506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апплод.и свист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42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102" fill="hold"/>
                                        <p:tgtEl>
                                          <p:spTgt spid="450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4"/>
                </p:tgtEl>
              </p:cMediaNode>
            </p:audio>
          </p:childTnLst>
        </p:cTn>
      </p:par>
    </p:tnLst>
    <p:bldLst>
      <p:bldP spid="450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457200"/>
            <a:ext cx="5562600" cy="1066800"/>
          </a:xfr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/>
              <a:t>Подведём итоги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8243918" cy="261302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/>
              <a:t>Что такое фразеологизм?</a:t>
            </a:r>
          </a:p>
          <a:p>
            <a:pPr eaLnBrk="1" hangingPunct="1">
              <a:buNone/>
            </a:pPr>
            <a:endParaRPr lang="ru-RU" sz="1200" b="1" dirty="0" smtClean="0"/>
          </a:p>
          <a:p>
            <a:pPr eaLnBrk="1" hangingPunct="1"/>
            <a:r>
              <a:rPr lang="ru-RU" sz="4000" b="1" dirty="0" smtClean="0"/>
              <a:t>Какую роль выполняет фразеологизм в предложении?</a:t>
            </a:r>
          </a:p>
        </p:txBody>
      </p:sp>
      <p:pic>
        <p:nvPicPr>
          <p:cNvPr id="12292" name="Picture 5" descr="977867-364be28fe42f6b8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389694"/>
            <a:ext cx="2143140" cy="246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47800" y="4267200"/>
            <a:ext cx="601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Я переливал из пустого в порожнее.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Я работал, не покладая рук.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Я устал, но взял себя в руки.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Картинка 31 из 666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14600"/>
            <a:ext cx="5151438" cy="357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5000" y="838200"/>
            <a:ext cx="525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19 апреля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1219200"/>
            <a:ext cx="7858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ДОМАШНЕЕ   ЗАДАНИЕ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2643182"/>
            <a:ext cx="77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Записать 2- 3 фразеологизма, которыми часто пользуются в вашей семье.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22 из 666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285992"/>
            <a:ext cx="4791073" cy="35865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66800" y="1066800"/>
            <a:ext cx="7000924" cy="3357586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/>
              </a:rPr>
              <a:t>Спасибо за урок</a:t>
            </a:r>
            <a:endParaRPr lang="ru-RU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2209800" y="1524000"/>
            <a:ext cx="4800600" cy="762000"/>
          </a:xfrm>
          <a:prstGeom prst="flowChartPredefinedProcess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4800" dirty="0" err="1" smtClean="0">
                <a:latin typeface="Comic Sans MS" pitchFamily="66" charset="0"/>
              </a:rPr>
              <a:t>сол</a:t>
            </a:r>
            <a:r>
              <a:rPr lang="ru-RU" sz="4800" smtClean="0">
                <a:latin typeface="Comic Sans MS" pitchFamily="66" charset="0"/>
              </a:rPr>
              <a:t>…вей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5123" name="AutoShape 5"/>
          <p:cNvSpPr>
            <a:spLocks noChangeArrowheads="1"/>
          </p:cNvSpPr>
          <p:nvPr/>
        </p:nvSpPr>
        <p:spPr bwMode="auto">
          <a:xfrm>
            <a:off x="2209800" y="2286000"/>
            <a:ext cx="4814887" cy="776287"/>
          </a:xfrm>
          <a:prstGeom prst="flowChartPredefinedProcess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r>
              <a:rPr lang="ru-RU" sz="4800" dirty="0" smtClean="0">
                <a:latin typeface="Comic Sans MS" pitchFamily="66" charset="0"/>
              </a:rPr>
              <a:t>  б…рёза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5124" name="AutoShape 8"/>
          <p:cNvSpPr>
            <a:spLocks noChangeArrowheads="1"/>
          </p:cNvSpPr>
          <p:nvPr/>
        </p:nvSpPr>
        <p:spPr bwMode="auto">
          <a:xfrm>
            <a:off x="2209800" y="3048000"/>
            <a:ext cx="4814887" cy="776288"/>
          </a:xfrm>
          <a:prstGeom prst="flowChartPredefinedProcess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п…</a:t>
            </a:r>
            <a:r>
              <a:rPr lang="ru-RU" sz="4800" dirty="0" err="1" smtClean="0">
                <a:latin typeface="Comic Sans MS" pitchFamily="66" charset="0"/>
              </a:rPr>
              <a:t>льто</a:t>
            </a:r>
            <a:endParaRPr lang="ru-RU" sz="4800" dirty="0"/>
          </a:p>
        </p:txBody>
      </p:sp>
      <p:sp>
        <p:nvSpPr>
          <p:cNvPr id="5125" name="AutoShape 9"/>
          <p:cNvSpPr>
            <a:spLocks noChangeArrowheads="1"/>
          </p:cNvSpPr>
          <p:nvPr/>
        </p:nvSpPr>
        <p:spPr bwMode="auto">
          <a:xfrm>
            <a:off x="2209800" y="3810000"/>
            <a:ext cx="4814887" cy="776287"/>
          </a:xfrm>
          <a:prstGeom prst="flowChartPredefinedProcess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r>
              <a:rPr lang="ru-RU" sz="4800" dirty="0" smtClean="0">
                <a:latin typeface="Comic Sans MS" pitchFamily="66" charset="0"/>
              </a:rPr>
              <a:t>   м…</a:t>
            </a:r>
            <a:r>
              <a:rPr lang="ru-RU" sz="4800" dirty="0" err="1" smtClean="0">
                <a:latin typeface="Comic Sans MS" pitchFamily="66" charset="0"/>
              </a:rPr>
              <a:t>дведь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2209800" y="4572000"/>
            <a:ext cx="4814887" cy="776287"/>
          </a:xfrm>
          <a:prstGeom prst="flowChartPredefinedProcess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r>
              <a:rPr lang="ru-RU" sz="4800" dirty="0" smtClean="0">
                <a:latin typeface="Comic Sans MS" pitchFamily="66" charset="0"/>
              </a:rPr>
              <a:t>   </a:t>
            </a:r>
            <a:r>
              <a:rPr lang="ru-RU" sz="4800" dirty="0" err="1" smtClean="0">
                <a:latin typeface="Comic Sans MS" pitchFamily="66" charset="0"/>
              </a:rPr>
              <a:t>вет</a:t>
            </a:r>
            <a:r>
              <a:rPr lang="ru-RU" sz="4800" dirty="0" smtClean="0">
                <a:latin typeface="Comic Sans MS" pitchFamily="66" charset="0"/>
              </a:rPr>
              <a:t>…</a:t>
            </a:r>
            <a:r>
              <a:rPr lang="ru-RU" sz="4800" dirty="0" smtClean="0">
                <a:latin typeface="Comic Sans MS" pitchFamily="66" charset="0"/>
                <a:cs typeface="Times New Roman" pitchFamily="18" charset="0"/>
              </a:rPr>
              <a:t>́</a:t>
            </a:r>
            <a:r>
              <a:rPr lang="ru-RU" sz="4800" dirty="0" err="1" smtClean="0">
                <a:latin typeface="Comic Sans MS" pitchFamily="66" charset="0"/>
              </a:rPr>
              <a:t>р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12309" name="WordArt 21"/>
          <p:cNvSpPr>
            <a:spLocks noChangeArrowheads="1" noChangeShapeType="1" noTextEdit="1"/>
          </p:cNvSpPr>
          <p:nvPr/>
        </p:nvSpPr>
        <p:spPr bwMode="auto">
          <a:xfrm>
            <a:off x="2362200" y="2514600"/>
            <a:ext cx="296862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12310" name="WordArt 22"/>
          <p:cNvSpPr>
            <a:spLocks noChangeArrowheads="1" noChangeShapeType="1" noTextEdit="1"/>
          </p:cNvSpPr>
          <p:nvPr/>
        </p:nvSpPr>
        <p:spPr bwMode="auto">
          <a:xfrm>
            <a:off x="2362200" y="3276600"/>
            <a:ext cx="296862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а</a:t>
            </a:r>
          </a:p>
        </p:txBody>
      </p:sp>
      <p:sp>
        <p:nvSpPr>
          <p:cNvPr id="12311" name="WordArt 23"/>
          <p:cNvSpPr>
            <a:spLocks noChangeArrowheads="1" noChangeShapeType="1" noTextEdit="1"/>
          </p:cNvSpPr>
          <p:nvPr/>
        </p:nvSpPr>
        <p:spPr bwMode="auto">
          <a:xfrm>
            <a:off x="2362200" y="3962400"/>
            <a:ext cx="296863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12312" name="WordArt 24"/>
          <p:cNvSpPr>
            <a:spLocks noChangeArrowheads="1" noChangeShapeType="1" noTextEdit="1"/>
          </p:cNvSpPr>
          <p:nvPr/>
        </p:nvSpPr>
        <p:spPr bwMode="auto">
          <a:xfrm>
            <a:off x="6548438" y="3727450"/>
            <a:ext cx="296862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12313" name="WordArt 25"/>
          <p:cNvSpPr>
            <a:spLocks noChangeArrowheads="1" noChangeShapeType="1" noTextEdit="1"/>
          </p:cNvSpPr>
          <p:nvPr/>
        </p:nvSpPr>
        <p:spPr bwMode="auto">
          <a:xfrm>
            <a:off x="2362200" y="4800600"/>
            <a:ext cx="296862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е</a:t>
            </a:r>
          </a:p>
        </p:txBody>
      </p:sp>
      <p:sp>
        <p:nvSpPr>
          <p:cNvPr id="12316" name="WordArt 28"/>
          <p:cNvSpPr>
            <a:spLocks noChangeArrowheads="1" noChangeShapeType="1" noTextEdit="1"/>
          </p:cNvSpPr>
          <p:nvPr/>
        </p:nvSpPr>
        <p:spPr bwMode="auto">
          <a:xfrm>
            <a:off x="2362200" y="1752600"/>
            <a:ext cx="296862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а</a:t>
            </a:r>
          </a:p>
        </p:txBody>
      </p:sp>
      <p:sp>
        <p:nvSpPr>
          <p:cNvPr id="12317" name="WordArt 29"/>
          <p:cNvSpPr>
            <a:spLocks noChangeArrowheads="1" noChangeShapeType="1" noTextEdit="1"/>
          </p:cNvSpPr>
          <p:nvPr/>
        </p:nvSpPr>
        <p:spPr bwMode="auto">
          <a:xfrm>
            <a:off x="6477000" y="1752600"/>
            <a:ext cx="296862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о</a:t>
            </a:r>
          </a:p>
        </p:txBody>
      </p:sp>
      <p:sp>
        <p:nvSpPr>
          <p:cNvPr id="12318" name="WordArt 30"/>
          <p:cNvSpPr>
            <a:spLocks noChangeArrowheads="1" noChangeShapeType="1" noTextEdit="1"/>
          </p:cNvSpPr>
          <p:nvPr/>
        </p:nvSpPr>
        <p:spPr bwMode="auto">
          <a:xfrm>
            <a:off x="6553200" y="2438400"/>
            <a:ext cx="296862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12319" name="WordArt 31"/>
          <p:cNvSpPr>
            <a:spLocks noChangeArrowheads="1" noChangeShapeType="1" noTextEdit="1"/>
          </p:cNvSpPr>
          <p:nvPr/>
        </p:nvSpPr>
        <p:spPr bwMode="auto">
          <a:xfrm>
            <a:off x="6553200" y="3276600"/>
            <a:ext cx="296862" cy="31591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о</a:t>
            </a:r>
          </a:p>
        </p:txBody>
      </p:sp>
      <p:sp>
        <p:nvSpPr>
          <p:cNvPr id="12320" name="WordArt 32"/>
          <p:cNvSpPr>
            <a:spLocks noChangeArrowheads="1" noChangeShapeType="1" noTextEdit="1"/>
          </p:cNvSpPr>
          <p:nvPr/>
        </p:nvSpPr>
        <p:spPr bwMode="auto">
          <a:xfrm>
            <a:off x="6553200" y="3962400"/>
            <a:ext cx="296862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Comic Sans MS"/>
            </a:endParaRPr>
          </a:p>
        </p:txBody>
      </p:sp>
      <p:sp>
        <p:nvSpPr>
          <p:cNvPr id="12323" name="WordArt 35"/>
          <p:cNvSpPr>
            <a:spLocks noChangeArrowheads="1" noChangeShapeType="1" noTextEdit="1"/>
          </p:cNvSpPr>
          <p:nvPr/>
        </p:nvSpPr>
        <p:spPr bwMode="auto">
          <a:xfrm>
            <a:off x="6477000" y="4800600"/>
            <a:ext cx="296862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и</a:t>
            </a:r>
          </a:p>
        </p:txBody>
      </p:sp>
      <p:pic>
        <p:nvPicPr>
          <p:cNvPr id="5147" name="Picture 44" descr="medved15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5950" y="1162050"/>
            <a:ext cx="223837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Овал 35"/>
          <p:cNvSpPr/>
          <p:nvPr/>
        </p:nvSpPr>
        <p:spPr>
          <a:xfrm>
            <a:off x="1295400" y="2438400"/>
            <a:ext cx="394692" cy="409004"/>
          </a:xfrm>
          <a:prstGeom prst="ellipse">
            <a:avLst/>
          </a:prstGeom>
          <a:solidFill>
            <a:srgbClr val="C00000"/>
          </a:solidFill>
          <a:ln w="38100">
            <a:solidFill>
              <a:srgbClr val="004B96"/>
            </a:solidFill>
          </a:ln>
          <a:scene3d>
            <a:camera prst="orthographicFront"/>
            <a:lightRig rig="threePt" dir="t"/>
          </a:scene3d>
          <a:sp3d>
            <a:bevelT w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5"/>
          <p:cNvSpPr/>
          <p:nvPr/>
        </p:nvSpPr>
        <p:spPr>
          <a:xfrm>
            <a:off x="1295400" y="1676400"/>
            <a:ext cx="394693" cy="409004"/>
          </a:xfrm>
          <a:prstGeom prst="ellipse">
            <a:avLst/>
          </a:prstGeom>
          <a:solidFill>
            <a:srgbClr val="C00000"/>
          </a:solidFill>
          <a:ln w="38100">
            <a:solidFill>
              <a:srgbClr val="004B96"/>
            </a:solidFill>
          </a:ln>
          <a:scene3d>
            <a:camera prst="orthographicFront"/>
            <a:lightRig rig="threePt" dir="t"/>
          </a:scene3d>
          <a:sp3d>
            <a:bevelT w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35"/>
          <p:cNvSpPr/>
          <p:nvPr/>
        </p:nvSpPr>
        <p:spPr>
          <a:xfrm>
            <a:off x="1295400" y="3276600"/>
            <a:ext cx="394693" cy="409004"/>
          </a:xfrm>
          <a:prstGeom prst="ellipse">
            <a:avLst/>
          </a:prstGeom>
          <a:solidFill>
            <a:srgbClr val="C00000"/>
          </a:solidFill>
          <a:ln w="38100">
            <a:solidFill>
              <a:srgbClr val="004B96"/>
            </a:solidFill>
          </a:ln>
          <a:scene3d>
            <a:camera prst="orthographicFront"/>
            <a:lightRig rig="threePt" dir="t"/>
          </a:scene3d>
          <a:sp3d>
            <a:bevelT w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35"/>
          <p:cNvSpPr/>
          <p:nvPr/>
        </p:nvSpPr>
        <p:spPr>
          <a:xfrm>
            <a:off x="1295400" y="4038600"/>
            <a:ext cx="394692" cy="409004"/>
          </a:xfrm>
          <a:prstGeom prst="ellipse">
            <a:avLst/>
          </a:prstGeom>
          <a:solidFill>
            <a:srgbClr val="C00000"/>
          </a:solidFill>
          <a:ln w="38100">
            <a:solidFill>
              <a:srgbClr val="004B96"/>
            </a:solidFill>
          </a:ln>
          <a:scene3d>
            <a:camera prst="orthographicFront"/>
            <a:lightRig rig="threePt" dir="t"/>
          </a:scene3d>
          <a:sp3d>
            <a:bevelT w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35"/>
          <p:cNvSpPr/>
          <p:nvPr/>
        </p:nvSpPr>
        <p:spPr>
          <a:xfrm>
            <a:off x="1295400" y="4724400"/>
            <a:ext cx="394692" cy="409004"/>
          </a:xfrm>
          <a:prstGeom prst="ellipse">
            <a:avLst/>
          </a:prstGeom>
          <a:solidFill>
            <a:srgbClr val="C00000"/>
          </a:solidFill>
          <a:ln w="38100">
            <a:solidFill>
              <a:srgbClr val="004B96"/>
            </a:solidFill>
          </a:ln>
          <a:scene3d>
            <a:camera prst="orthographicFront"/>
            <a:lightRig rig="threePt" dir="t"/>
          </a:scene3d>
          <a:sp3d>
            <a:bevelT w="482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371600" y="533400"/>
            <a:ext cx="6172200" cy="76944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kern="10" dirty="0" smtClean="0">
                <a:ln w="9525"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СЛОВАРНЫЕ СЛОВА</a:t>
            </a:r>
            <a:endParaRPr lang="ru-RU" sz="4400" b="1" kern="10" dirty="0">
              <a:ln w="9525">
                <a:round/>
                <a:headEnd/>
                <a:tailEnd/>
              </a:ln>
              <a:solidFill>
                <a:schemeClr val="accent6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3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7216E-6 L 0.17222 2.07216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са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0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3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042 L 0.17274 0.0104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са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8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repeatCount="5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4" dur="1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5" dur="1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07 L 0.22448 -0.000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са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9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6" dur="1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0116 L -0.21615 -0.0006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са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3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2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31614 0.0215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са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1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2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9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2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2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1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4" dur="1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1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2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2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2" presetClass="emph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1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0" dur="1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1" dur="1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с нян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2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309" grpId="0" animBg="1"/>
      <p:bldP spid="12309" grpId="1" animBg="1"/>
      <p:bldP spid="12310" grpId="0" animBg="1"/>
      <p:bldP spid="12311" grpId="0" animBg="1"/>
      <p:bldP spid="12312" grpId="0" animBg="1"/>
      <p:bldP spid="12312" grpId="1" animBg="1"/>
      <p:bldP spid="12313" grpId="0" animBg="1"/>
      <p:bldP spid="12316" grpId="0" animBg="1"/>
      <p:bldP spid="12316" grpId="1" animBg="1"/>
      <p:bldP spid="12317" grpId="0" animBg="1"/>
      <p:bldP spid="12318" grpId="0" animBg="1"/>
      <p:bldP spid="12319" grpId="0" animBg="1"/>
      <p:bldP spid="12319" grpId="1" animBg="1"/>
      <p:bldP spid="12320" grpId="0" animBg="1"/>
      <p:bldP spid="12320" grpId="1" animBg="1"/>
      <p:bldP spid="12323" grpId="0" animBg="1"/>
      <p:bldP spid="123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4"/>
          <p:cNvSpPr>
            <a:spLocks noChangeArrowheads="1"/>
          </p:cNvSpPr>
          <p:nvPr/>
        </p:nvSpPr>
        <p:spPr bwMode="auto">
          <a:xfrm rot="1502601">
            <a:off x="1462088" y="4141788"/>
            <a:ext cx="3175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bg1"/>
                </a:solidFill>
              </a:rPr>
              <a:t>СЛОВАРЬ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19200" y="381000"/>
            <a:ext cx="66294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 ПУХА, НИ ПЕРА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Рано утром </a:t>
            </a: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Мама-квочка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класс отправила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Сыночка.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Говорила: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дерись,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дразнись,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петушись.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Поспеши, уже пора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Ну, ни пуха   Ни пера!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 час едва живой,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Петушок идёт домой, </a:t>
            </a:r>
          </a:p>
          <a:p>
            <a:pPr eaLnBrk="0" hangingPunct="0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Ковыляет еле-еле </a:t>
            </a:r>
          </a:p>
          <a:p>
            <a:pPr eaLnBrk="0" hangingPunct="0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со школьного двора,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на нём и в самом деле </a:t>
            </a:r>
          </a:p>
          <a:p>
            <a:pPr eaLnBrk="0" hangingPunct="0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ни пуха, ни пера.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 eaLnBrk="0" hangingPunct="0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Орлов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SOFT\Desktop\a2b3b55b3c88adb8bc50e06cb5e400df_1878640278_129166020041_800p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124200"/>
            <a:ext cx="3048000" cy="3197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1066800"/>
            <a:ext cx="7315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«Ни пуха, ни пера» - напутственное пожелание успеха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C:\Users\SOFT\Desktop\2511475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3810000"/>
            <a:ext cx="3810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Учат в школе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6092825"/>
            <a:ext cx="304800" cy="304800"/>
          </a:xfrm>
          <a:prstGeom prst="rect">
            <a:avLst/>
          </a:prstGeom>
          <a:noFill/>
        </p:spPr>
      </p:pic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838200" y="4038600"/>
            <a:ext cx="7467600" cy="2085975"/>
          </a:xfrm>
          <a:prstGeom prst="ellipseRibbon">
            <a:avLst>
              <a:gd name="adj1" fmla="val 26585"/>
              <a:gd name="adj2" fmla="val 49477"/>
              <a:gd name="adj3" fmla="val 13519"/>
            </a:avLst>
          </a:prstGeom>
          <a:gradFill rotWithShape="1">
            <a:gsLst>
              <a:gs pos="0">
                <a:srgbClr val="99CCFF"/>
              </a:gs>
              <a:gs pos="50000">
                <a:srgbClr val="FFCC00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Фразеологизмы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17421" name="WordArt 13" descr="75%"/>
          <p:cNvSpPr>
            <a:spLocks noChangeArrowheads="1" noChangeShapeType="1" noTextEdit="1"/>
          </p:cNvSpPr>
          <p:nvPr/>
        </p:nvSpPr>
        <p:spPr bwMode="auto">
          <a:xfrm>
            <a:off x="1219200" y="609600"/>
            <a:ext cx="6858000" cy="32527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385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Меткие изречения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русского народа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857232"/>
            <a:ext cx="7715304" cy="206210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b="1" dirty="0" smtClean="0">
              <a:solidFill>
                <a:schemeClr val="accent1"/>
              </a:solidFill>
            </a:endParaRP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Фразеологизмы – это устойчивые сочетания слов</a:t>
            </a:r>
          </a:p>
          <a:p>
            <a:endParaRPr lang="ru-RU" sz="2400" dirty="0"/>
          </a:p>
        </p:txBody>
      </p:sp>
      <p:pic>
        <p:nvPicPr>
          <p:cNvPr id="3" name="Picture 27" descr="C:\Users\user56\AppData\Local\Microsoft\Windows\Temporary Internet Files\Content.IE5\H6XUQPC6\MC90044045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466303"/>
            <a:ext cx="3286148" cy="4391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219200" y="1905000"/>
            <a:ext cx="6781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Повесить  картину,  </a:t>
            </a:r>
            <a:endParaRPr kumimoji="0" lang="ru-RU" sz="5400" b="1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3657600"/>
            <a:ext cx="45873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/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повесить  нос.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400" y="2819400"/>
            <a:ext cx="67663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/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повесить  портьеры,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143000"/>
            <a:ext cx="5257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Сесть на стул,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6400" y="3276600"/>
            <a:ext cx="5233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сесть в калошу. 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76400" y="2286000"/>
            <a:ext cx="52430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сесть на землю,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469</Words>
  <Application>Microsoft Office PowerPoint</Application>
  <PresentationFormat>Экран (4:3)</PresentationFormat>
  <Paragraphs>106</Paragraphs>
  <Slides>21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Узнай фразеологизм</vt:lpstr>
      <vt:lpstr>Узнай фразеологизм</vt:lpstr>
      <vt:lpstr>Презентация PowerPoint</vt:lpstr>
      <vt:lpstr>Презентация PowerPoint</vt:lpstr>
      <vt:lpstr>Презентация PowerPoint</vt:lpstr>
      <vt:lpstr>Презентация PowerPoint</vt:lpstr>
      <vt:lpstr>На заметку</vt:lpstr>
      <vt:lpstr>Найди в составе фразеологизмов  слова-синонимы и слова-антонимы</vt:lpstr>
      <vt:lpstr>Подведём итоги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Катя</dc:creator>
  <cp:lastModifiedBy>Ирина</cp:lastModifiedBy>
  <cp:revision>87</cp:revision>
  <dcterms:created xsi:type="dcterms:W3CDTF">2011-11-05T05:47:16Z</dcterms:created>
  <dcterms:modified xsi:type="dcterms:W3CDTF">2023-06-08T16:13:05Z</dcterms:modified>
</cp:coreProperties>
</file>