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63" r:id="rId3"/>
    <p:sldId id="284" r:id="rId4"/>
    <p:sldId id="280" r:id="rId5"/>
    <p:sldId id="281" r:id="rId6"/>
    <p:sldId id="282" r:id="rId7"/>
    <p:sldId id="283" r:id="rId8"/>
    <p:sldId id="256" r:id="rId9"/>
    <p:sldId id="274" r:id="rId10"/>
    <p:sldId id="285" r:id="rId11"/>
    <p:sldId id="286" r:id="rId12"/>
    <p:sldId id="287" r:id="rId13"/>
    <p:sldId id="291" r:id="rId14"/>
    <p:sldId id="288" r:id="rId15"/>
    <p:sldId id="289" r:id="rId16"/>
    <p:sldId id="290" r:id="rId17"/>
    <p:sldId id="292" r:id="rId18"/>
    <p:sldId id="293" r:id="rId19"/>
    <p:sldId id="295" r:id="rId20"/>
    <p:sldId id="294" r:id="rId21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DAB"/>
    <a:srgbClr val="A9D6DB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88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293096"/>
            <a:ext cx="6408712" cy="1080120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404663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Девиз: «Математику нельзя изучать, наблюдая, как это делает сосед!»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450" y="2443598"/>
            <a:ext cx="4808984" cy="31628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07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Умножьте длину стороны квадрата на 4, не обращая внимания на запятую;</a:t>
            </a:r>
          </a:p>
          <a:p>
            <a:r>
              <a:rPr lang="ru-RU" dirty="0"/>
              <a:t>Сравните свой ответ с результатом суммы;</a:t>
            </a:r>
          </a:p>
          <a:p>
            <a:r>
              <a:rPr lang="ru-RU" dirty="0"/>
              <a:t>Поставьте запятую в произведении, как в сумме;</a:t>
            </a:r>
          </a:p>
          <a:p>
            <a:r>
              <a:rPr lang="ru-RU" dirty="0"/>
              <a:t>Сравните количество цифр после запятой в множителе и в произведении;</a:t>
            </a:r>
          </a:p>
          <a:p>
            <a:r>
              <a:rPr lang="ru-RU" dirty="0"/>
              <a:t>Сделайте вывод.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797152"/>
            <a:ext cx="2168954" cy="216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9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844824"/>
            <a:ext cx="5904656" cy="432048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Ч</a:t>
            </a:r>
            <a:r>
              <a:rPr lang="ru-RU" dirty="0" smtClean="0"/>
              <a:t>тобы </a:t>
            </a:r>
            <a:r>
              <a:rPr lang="ru-RU" dirty="0"/>
              <a:t>умножить десятичную дробь на натуральное число, </a:t>
            </a:r>
            <a:r>
              <a:rPr lang="ru-RU" dirty="0" smtClean="0"/>
              <a:t>надо:</a:t>
            </a:r>
          </a:p>
          <a:p>
            <a:pPr marL="514350" indent="-514350" algn="just">
              <a:buAutoNum type="arabicParenR"/>
            </a:pPr>
            <a:r>
              <a:rPr lang="ru-RU" dirty="0" smtClean="0"/>
              <a:t>умножить </a:t>
            </a:r>
            <a:r>
              <a:rPr lang="ru-RU" dirty="0"/>
              <a:t>её на это число, не обращая внимания на запятую. </a:t>
            </a:r>
            <a:endParaRPr lang="ru-RU" dirty="0" smtClean="0"/>
          </a:p>
          <a:p>
            <a:pPr marL="514350" indent="-514350" algn="just">
              <a:buAutoNum type="arabicParenR"/>
            </a:pPr>
            <a:r>
              <a:rPr lang="ru-RU" dirty="0" smtClean="0"/>
              <a:t>В </a:t>
            </a:r>
            <a:r>
              <a:rPr lang="ru-RU" dirty="0"/>
              <a:t>полученном произведении отделить запятой справа столько цифр, сколько их отделено запятой в десятичной дроби.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123199"/>
            <a:ext cx="7632848" cy="13608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Правило умножения десятичной дроби на натуральное число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0" t="4047" r="41161" b="56905"/>
          <a:stretch/>
        </p:blipFill>
        <p:spPr>
          <a:xfrm>
            <a:off x="6660232" y="3068960"/>
            <a:ext cx="1748673" cy="2389853"/>
          </a:xfrm>
          <a:prstGeom prst="rect">
            <a:avLst/>
          </a:prstGeom>
        </p:spPr>
      </p:pic>
      <p:sp>
        <p:nvSpPr>
          <p:cNvPr id="6" name="Дуга 5"/>
          <p:cNvSpPr/>
          <p:nvPr/>
        </p:nvSpPr>
        <p:spPr>
          <a:xfrm rot="7931915">
            <a:off x="7413748" y="2631856"/>
            <a:ext cx="1080120" cy="1152128"/>
          </a:xfrm>
          <a:prstGeom prst="arc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 rot="7931915">
            <a:off x="7341740" y="4288040"/>
            <a:ext cx="1080120" cy="1152128"/>
          </a:xfrm>
          <a:prstGeom prst="arc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22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556792"/>
            <a:ext cx="8280920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800" dirty="0" smtClean="0"/>
          </a:p>
          <a:p>
            <a:pPr marL="0" indent="0">
              <a:buNone/>
            </a:pPr>
            <a:r>
              <a:rPr lang="ru-RU" sz="5400" dirty="0" smtClean="0"/>
              <a:t>а) 1,83·12=21,96</a:t>
            </a:r>
          </a:p>
          <a:p>
            <a:pPr marL="0" indent="0">
              <a:buNone/>
            </a:pPr>
            <a:r>
              <a:rPr lang="ru-RU" sz="5400" dirty="0" smtClean="0"/>
              <a:t>б) 1,213·24=2,9112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Правильно </a:t>
            </a:r>
            <a:r>
              <a:rPr lang="ru-RU" dirty="0"/>
              <a:t>ли выполнены </a:t>
            </a:r>
            <a:r>
              <a:rPr lang="ru-RU" dirty="0" smtClean="0"/>
              <a:t>действия?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684464"/>
            <a:ext cx="4553994" cy="302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8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1" b="4672"/>
          <a:stretch/>
        </p:blipFill>
        <p:spPr bwMode="auto">
          <a:xfrm>
            <a:off x="395536" y="1844824"/>
            <a:ext cx="7992888" cy="471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1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Раз – поднялись, потянулись.</a:t>
            </a:r>
          </a:p>
          <a:p>
            <a:pPr marL="0" indent="0">
              <a:buNone/>
            </a:pPr>
            <a:r>
              <a:rPr lang="ru-RU" dirty="0"/>
              <a:t>Два – согнулись, разогнулись.</a:t>
            </a:r>
          </a:p>
          <a:p>
            <a:pPr marL="0" indent="0">
              <a:buNone/>
            </a:pPr>
            <a:r>
              <a:rPr lang="ru-RU" dirty="0"/>
              <a:t>Три – в ладоши, три хлопка,</a:t>
            </a:r>
          </a:p>
          <a:p>
            <a:pPr marL="0" indent="0">
              <a:buNone/>
            </a:pPr>
            <a:r>
              <a:rPr lang="ru-RU" dirty="0"/>
              <a:t>Головою три кивка.</a:t>
            </a:r>
          </a:p>
          <a:p>
            <a:pPr marL="0" indent="0">
              <a:buNone/>
            </a:pPr>
            <a:r>
              <a:rPr lang="ru-RU" dirty="0"/>
              <a:t>На четыре – руки шире.</a:t>
            </a:r>
          </a:p>
          <a:p>
            <a:pPr marL="0" indent="0">
              <a:buNone/>
            </a:pPr>
            <a:r>
              <a:rPr lang="ru-RU" dirty="0"/>
              <a:t>Пять – руками помахать.</a:t>
            </a:r>
          </a:p>
          <a:p>
            <a:pPr marL="0" indent="0">
              <a:buNone/>
            </a:pPr>
            <a:r>
              <a:rPr lang="ru-RU" dirty="0"/>
              <a:t>Шесть – за парту тихо сесть.</a:t>
            </a:r>
          </a:p>
          <a:p>
            <a:pPr marL="0" indent="0">
              <a:buNone/>
            </a:pPr>
            <a:r>
              <a:rPr lang="ru-RU" dirty="0"/>
              <a:t>Семь, восемь – лень отбросим.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0"/>
          <a:stretch/>
        </p:blipFill>
        <p:spPr>
          <a:xfrm>
            <a:off x="5724129" y="2232755"/>
            <a:ext cx="3279152" cy="37438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08104" y="4437112"/>
            <a:ext cx="36004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2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88840"/>
            <a:ext cx="3024336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0,5 </a:t>
            </a:r>
            <a:r>
              <a:rPr lang="ru-RU" dirty="0"/>
              <a:t>*</a:t>
            </a:r>
            <a:r>
              <a:rPr lang="ru-RU" dirty="0" smtClean="0"/>
              <a:t> </a:t>
            </a:r>
            <a:r>
              <a:rPr lang="ru-RU" dirty="0"/>
              <a:t>4 =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0,8 </a:t>
            </a:r>
            <a:r>
              <a:rPr lang="ru-RU" dirty="0"/>
              <a:t>*</a:t>
            </a:r>
            <a:r>
              <a:rPr lang="ru-RU" dirty="0" smtClean="0"/>
              <a:t> </a:t>
            </a:r>
            <a:r>
              <a:rPr lang="ru-RU" dirty="0"/>
              <a:t>7 =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60 </a:t>
            </a:r>
            <a:r>
              <a:rPr lang="ru-RU" dirty="0"/>
              <a:t>*</a:t>
            </a:r>
            <a:r>
              <a:rPr lang="ru-RU" dirty="0" smtClean="0"/>
              <a:t> </a:t>
            </a:r>
            <a:r>
              <a:rPr lang="ru-RU" dirty="0"/>
              <a:t>0,03 =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5,78 </a:t>
            </a:r>
            <a:r>
              <a:rPr lang="ru-RU" dirty="0"/>
              <a:t>*</a:t>
            </a:r>
            <a:r>
              <a:rPr lang="ru-RU" dirty="0" smtClean="0"/>
              <a:t> </a:t>
            </a:r>
            <a:r>
              <a:rPr lang="ru-RU" dirty="0"/>
              <a:t>0=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 </a:t>
            </a:r>
            <a:r>
              <a:rPr lang="ru-RU" dirty="0"/>
              <a:t>*</a:t>
            </a:r>
            <a:r>
              <a:rPr lang="ru-RU" dirty="0" smtClean="0"/>
              <a:t> </a:t>
            </a:r>
            <a:r>
              <a:rPr lang="ru-RU" dirty="0"/>
              <a:t>2,5 =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 </a:t>
            </a:r>
            <a:r>
              <a:rPr lang="ru-RU" dirty="0"/>
              <a:t>*</a:t>
            </a:r>
            <a:r>
              <a:rPr lang="ru-RU" dirty="0" smtClean="0"/>
              <a:t> </a:t>
            </a:r>
            <a:r>
              <a:rPr lang="ru-RU" dirty="0"/>
              <a:t>0,3 =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0,9 </a:t>
            </a:r>
            <a:r>
              <a:rPr lang="ru-RU" dirty="0"/>
              <a:t>*</a:t>
            </a:r>
            <a:r>
              <a:rPr lang="ru-RU" dirty="0" smtClean="0"/>
              <a:t> </a:t>
            </a:r>
            <a:r>
              <a:rPr lang="ru-RU" dirty="0"/>
              <a:t>800 = 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63688" y="123199"/>
            <a:ext cx="7128792" cy="13608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Выполните умножение устно: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2118503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1 * 92,6 =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1,6 * 9 =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12 * 0,06 =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0,004 * 6 =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89 * 0,1 =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0,15 * 5 =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35 * 0,02 =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0,001*48=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35696" y="199058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2494637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5,6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9897" y="3068960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1,8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5048" y="371529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0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5412" y="429309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74655" y="4869160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1,2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9896" y="5489593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720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2060848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92,6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6136" y="2566645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14,4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8885" y="3070701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0,72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6176" y="3545827"/>
            <a:ext cx="1239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0,024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0875" y="4005064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8,9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60875" y="4510861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0,75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58885" y="5014917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0,7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56176" y="5482105"/>
            <a:ext cx="1239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0,048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66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б) 3,75</a:t>
            </a:r>
            <a:r>
              <a:rPr lang="ru-RU" sz="4000" dirty="0">
                <a:solidFill>
                  <a:srgbClr val="C00000"/>
                </a:solidFill>
              </a:rPr>
              <a:t>· 12= 45,00 </a:t>
            </a:r>
            <a:endParaRPr lang="ru-RU" sz="4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в) 0,075 ·24=1,800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с. 91, №</a:t>
            </a:r>
            <a:r>
              <a:rPr lang="ru-RU" i="1" dirty="0" smtClean="0">
                <a:effectLst/>
              </a:rPr>
              <a:t>457 </a:t>
            </a:r>
            <a:r>
              <a:rPr lang="ru-RU" i="1" dirty="0">
                <a:effectLst/>
              </a:rPr>
              <a:t>(</a:t>
            </a:r>
            <a:r>
              <a:rPr lang="ru-RU" i="1" dirty="0" err="1">
                <a:effectLst/>
              </a:rPr>
              <a:t>б,в</a:t>
            </a:r>
            <a:r>
              <a:rPr lang="ru-RU" i="1" dirty="0" smtClean="0">
                <a:effectLst/>
              </a:rPr>
              <a:t>)</a:t>
            </a:r>
            <a:endParaRPr lang="ru-RU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440693"/>
            <a:ext cx="4968552" cy="316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99792" y="1556792"/>
            <a:ext cx="5544616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/>
              <a:t>257·12=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9712" y="123199"/>
            <a:ext cx="6912768" cy="13608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Найдите произведение чисел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1556792"/>
            <a:ext cx="1588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3084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480122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Используя данное равенство,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выполните самостоятельно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следующие задание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2,57·12 =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25,7·12 =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0,257·12 =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257·0,012 =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257·1,2 =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629224"/>
            <a:ext cx="2351467" cy="222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0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204864"/>
            <a:ext cx="3888432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2,57·12=</a:t>
            </a:r>
            <a:r>
              <a:rPr lang="ru-RU" sz="4000" b="1" dirty="0">
                <a:solidFill>
                  <a:srgbClr val="C00000"/>
                </a:solidFill>
              </a:rPr>
              <a:t>30,84</a:t>
            </a:r>
            <a:r>
              <a:rPr lang="ru-RU" sz="4000" b="1" dirty="0"/>
              <a:t> </a:t>
            </a:r>
            <a:endParaRPr lang="ru-RU" sz="4000" b="1" dirty="0" smtClean="0"/>
          </a:p>
          <a:p>
            <a:pPr marL="0" indent="0">
              <a:buNone/>
            </a:pPr>
            <a:r>
              <a:rPr lang="ru-RU" sz="4000" b="1" dirty="0" smtClean="0"/>
              <a:t>25,7·12=</a:t>
            </a:r>
            <a:r>
              <a:rPr lang="ru-RU" sz="4000" b="1" dirty="0" smtClean="0">
                <a:solidFill>
                  <a:srgbClr val="C00000"/>
                </a:solidFill>
              </a:rPr>
              <a:t>308,4</a:t>
            </a:r>
            <a:r>
              <a:rPr lang="ru-RU" sz="4000" b="1" dirty="0" smtClean="0"/>
              <a:t> </a:t>
            </a:r>
          </a:p>
          <a:p>
            <a:pPr marL="0" indent="0">
              <a:buNone/>
            </a:pPr>
            <a:r>
              <a:rPr lang="ru-RU" sz="4000" b="1" dirty="0" smtClean="0"/>
              <a:t>0,257·12=</a:t>
            </a:r>
            <a:r>
              <a:rPr lang="ru-RU" sz="4000" b="1" dirty="0" smtClean="0">
                <a:solidFill>
                  <a:srgbClr val="C00000"/>
                </a:solidFill>
              </a:rPr>
              <a:t>3,084</a:t>
            </a:r>
            <a:r>
              <a:rPr lang="ru-RU" sz="4000" b="1" dirty="0" smtClean="0"/>
              <a:t> </a:t>
            </a:r>
          </a:p>
          <a:p>
            <a:pPr marL="0" indent="0">
              <a:buNone/>
            </a:pPr>
            <a:r>
              <a:rPr lang="ru-RU" sz="4000" b="1" dirty="0" smtClean="0"/>
              <a:t>257·0,012=</a:t>
            </a:r>
            <a:r>
              <a:rPr lang="ru-RU" sz="4000" b="1" dirty="0" smtClean="0">
                <a:solidFill>
                  <a:srgbClr val="C00000"/>
                </a:solidFill>
              </a:rPr>
              <a:t>3,084</a:t>
            </a:r>
            <a:r>
              <a:rPr lang="ru-RU" sz="4000" b="1" dirty="0" smtClean="0"/>
              <a:t> </a:t>
            </a:r>
          </a:p>
          <a:p>
            <a:pPr marL="0" indent="0">
              <a:buNone/>
            </a:pPr>
            <a:r>
              <a:rPr lang="ru-RU" sz="4000" b="1" dirty="0" smtClean="0"/>
              <a:t>257·1,2=</a:t>
            </a:r>
            <a:r>
              <a:rPr lang="ru-RU" sz="4000" b="1" dirty="0" smtClean="0">
                <a:solidFill>
                  <a:srgbClr val="C00000"/>
                </a:solidFill>
              </a:rPr>
              <a:t>308,4</a:t>
            </a:r>
            <a:r>
              <a:rPr lang="ru-RU" sz="4000" b="1" dirty="0" smtClean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24544" y="116632"/>
            <a:ext cx="6552728" cy="1360836"/>
          </a:xfrm>
        </p:spPr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92488" y="2132856"/>
            <a:ext cx="4427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В произведении отделить запятой справа столько знаков, сколько их отделено запятой в десятичной дроби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43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§7 – прочитать, выучить правило, </a:t>
            </a:r>
          </a:p>
          <a:p>
            <a:pPr marL="0" indent="0">
              <a:buNone/>
            </a:pPr>
            <a:r>
              <a:rPr lang="ru-RU" b="1" dirty="0" smtClean="0"/>
              <a:t>№457 (ж-м), №459.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440693"/>
            <a:ext cx="4968552" cy="316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01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№1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916832"/>
            <a:ext cx="8748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Родители решили подарить дочери на день рождение ноутбук ценой 27989,75 руб. и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флеш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-карту ценой 470,2 руб.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Они взяли с собой в магазин 28449,77руб. 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Верно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ли они рассчитал стоимость покупки?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57" b="53029"/>
          <a:stretch/>
        </p:blipFill>
        <p:spPr>
          <a:xfrm>
            <a:off x="6516216" y="4389009"/>
            <a:ext cx="1706353" cy="12008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3" t="61486"/>
          <a:stretch/>
        </p:blipFill>
        <p:spPr>
          <a:xfrm>
            <a:off x="7812409" y="5589884"/>
            <a:ext cx="1163234" cy="84122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812409" y="5805264"/>
            <a:ext cx="45719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100392" y="4991825"/>
            <a:ext cx="135583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4547826"/>
            <a:ext cx="555389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Ответ: нет</a:t>
            </a:r>
            <a:r>
              <a:rPr lang="ru-RU" sz="3200" dirty="0">
                <a:solidFill>
                  <a:srgbClr val="C00000"/>
                </a:solidFill>
              </a:rPr>
              <a:t>, стоимость </a:t>
            </a:r>
            <a:r>
              <a:rPr lang="ru-RU" sz="3200" dirty="0" smtClean="0">
                <a:solidFill>
                  <a:srgbClr val="C00000"/>
                </a:solidFill>
              </a:rPr>
              <a:t>покупки-</a:t>
            </a:r>
            <a:endParaRPr lang="ru-RU" sz="3200" dirty="0">
              <a:solidFill>
                <a:srgbClr val="C00000"/>
              </a:solidFill>
            </a:endParaRPr>
          </a:p>
          <a:p>
            <a:r>
              <a:rPr lang="ru-RU" sz="3200" dirty="0">
                <a:solidFill>
                  <a:srgbClr val="C00000"/>
                </a:solidFill>
              </a:rPr>
              <a:t>27989,75+470,2=28459,95 </a:t>
            </a:r>
            <a:r>
              <a:rPr lang="ru-RU" sz="3200" dirty="0">
                <a:solidFill>
                  <a:srgbClr val="C00000"/>
                </a:solidFill>
              </a:rPr>
              <a:t>руб</a:t>
            </a:r>
            <a:r>
              <a:rPr lang="ru-RU" sz="3200" dirty="0">
                <a:solidFill>
                  <a:srgbClr val="C00000"/>
                </a:solidFill>
              </a:rPr>
              <a:t>.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6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Какие </a:t>
            </a:r>
            <a:r>
              <a:rPr lang="ru-RU" dirty="0"/>
              <a:t>знания вы сегодня открывали?</a:t>
            </a:r>
          </a:p>
          <a:p>
            <a:pPr marL="0" indent="0">
              <a:buNone/>
            </a:pPr>
            <a:r>
              <a:rPr lang="ru-RU" dirty="0" smtClean="0"/>
              <a:t>Какую </a:t>
            </a:r>
            <a:r>
              <a:rPr lang="ru-RU" dirty="0"/>
              <a:t>цель вы поставили в начале урока?</a:t>
            </a:r>
          </a:p>
          <a:p>
            <a:pPr marL="0" indent="0">
              <a:buNone/>
            </a:pPr>
            <a:r>
              <a:rPr lang="ru-RU" dirty="0" smtClean="0"/>
              <a:t>Вы </a:t>
            </a:r>
            <a:r>
              <a:rPr lang="ru-RU" dirty="0"/>
              <a:t>достигли цели урока?</a:t>
            </a:r>
          </a:p>
          <a:p>
            <a:pPr marL="0" indent="0">
              <a:buNone/>
            </a:pPr>
            <a:r>
              <a:rPr lang="ru-RU" dirty="0" smtClean="0"/>
              <a:t>Какие </a:t>
            </a:r>
            <a:r>
              <a:rPr lang="ru-RU" dirty="0"/>
              <a:t>знания вам помогли достичь цели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629224"/>
            <a:ext cx="2351467" cy="222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98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988840"/>
            <a:ext cx="7632848" cy="432048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Чтобы </a:t>
            </a:r>
            <a:r>
              <a:rPr lang="ru-RU" u="sng" dirty="0"/>
              <a:t>сложить</a:t>
            </a:r>
            <a:r>
              <a:rPr lang="ru-RU" dirty="0"/>
              <a:t> десятичные дроби, </a:t>
            </a:r>
            <a:r>
              <a:rPr lang="ru-RU" dirty="0" smtClean="0"/>
              <a:t>надо: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1) уравнять в этих дробях количество знаков после запятой,</a:t>
            </a:r>
          </a:p>
          <a:p>
            <a:pPr marL="0" indent="0">
              <a:buNone/>
            </a:pPr>
            <a:r>
              <a:rPr lang="ru-RU" dirty="0"/>
              <a:t>2) записать их друг под другом так, чтобы запятая была записана под запятой,</a:t>
            </a:r>
          </a:p>
          <a:p>
            <a:pPr marL="0" indent="0">
              <a:buNone/>
            </a:pPr>
            <a:r>
              <a:rPr lang="ru-RU" dirty="0"/>
              <a:t>3) выполнить сложение, не обращая внимание на запятую, </a:t>
            </a:r>
          </a:p>
          <a:p>
            <a:pPr marL="0" indent="0">
              <a:buNone/>
            </a:pPr>
            <a:r>
              <a:rPr lang="ru-RU" dirty="0"/>
              <a:t>4) поставить в ответе запятую под запятой в данных дробях.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Чтобы </a:t>
            </a:r>
            <a:r>
              <a:rPr lang="ru-RU" u="sng" dirty="0"/>
              <a:t>вычесть</a:t>
            </a:r>
            <a:r>
              <a:rPr lang="ru-RU" dirty="0"/>
              <a:t> десятичные дроби, </a:t>
            </a:r>
            <a:r>
              <a:rPr lang="ru-RU" dirty="0" smtClean="0"/>
              <a:t>надо: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1) уравнять в этих дробях количество знаков после запятой, </a:t>
            </a:r>
          </a:p>
          <a:p>
            <a:pPr marL="0" indent="0">
              <a:buNone/>
            </a:pPr>
            <a:r>
              <a:rPr lang="ru-RU" dirty="0"/>
              <a:t>2) записать их друг под другом так, чтобы запятая была записана под запятой,</a:t>
            </a:r>
          </a:p>
          <a:p>
            <a:pPr marL="0" indent="0">
              <a:buNone/>
            </a:pPr>
            <a:r>
              <a:rPr lang="ru-RU" dirty="0"/>
              <a:t>3) выполнить вычитание, не обращая внимание на запятую, поставить в ответе запятую под запятой в данных дробях.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672" y="123199"/>
            <a:ext cx="7524328" cy="13608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Правила сложения и вычитания десятичных дробей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212976"/>
            <a:ext cx="2916957" cy="19446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9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988840"/>
            <a:ext cx="8280920" cy="432048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От неправильной расстановки запятых смысл предложения может резко измениться. Например,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900" b="1" dirty="0" smtClean="0"/>
              <a:t>«Казнить</a:t>
            </a:r>
            <a:r>
              <a:rPr lang="ru-RU" sz="3900" b="1" dirty="0"/>
              <a:t>, нельзя </a:t>
            </a:r>
            <a:r>
              <a:rPr lang="ru-RU" sz="3900" b="1" dirty="0" smtClean="0"/>
              <a:t>помиловать»</a:t>
            </a:r>
          </a:p>
          <a:p>
            <a:pPr marL="0" indent="0" algn="ctr">
              <a:buNone/>
            </a:pPr>
            <a:r>
              <a:rPr lang="ru-RU" sz="3900" b="1" dirty="0" smtClean="0"/>
              <a:t>«Казнить </a:t>
            </a:r>
            <a:r>
              <a:rPr lang="ru-RU" sz="3900" b="1" dirty="0"/>
              <a:t>нельзя, </a:t>
            </a:r>
            <a:r>
              <a:rPr lang="ru-RU" sz="3900" b="1" dirty="0" smtClean="0"/>
              <a:t>помиловать»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В </a:t>
            </a:r>
            <a:r>
              <a:rPr lang="ru-RU" dirty="0"/>
              <a:t>математике от положения запятой зависит верность или неверность ответа.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Расстановка запятых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30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988840"/>
            <a:ext cx="8064896" cy="4320480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/>
              <a:t>1) </a:t>
            </a:r>
            <a:r>
              <a:rPr lang="ru-RU" sz="3600" b="1" dirty="0" smtClean="0"/>
              <a:t>3,2 </a:t>
            </a:r>
            <a:r>
              <a:rPr lang="ru-RU" sz="3600" b="1" dirty="0"/>
              <a:t>+ </a:t>
            </a:r>
            <a:r>
              <a:rPr lang="ru-RU" sz="3600" b="1" dirty="0" smtClean="0"/>
              <a:t>1,8 </a:t>
            </a:r>
            <a:r>
              <a:rPr lang="ru-RU" sz="3600" b="1" dirty="0"/>
              <a:t>= 5 </a:t>
            </a:r>
          </a:p>
          <a:p>
            <a:pPr marL="0" indent="0">
              <a:buNone/>
            </a:pPr>
            <a:r>
              <a:rPr lang="ru-RU" sz="3600" b="1" dirty="0"/>
              <a:t>2) 3 +</a:t>
            </a:r>
            <a:r>
              <a:rPr lang="ru-RU" sz="3600" b="1" dirty="0" smtClean="0"/>
              <a:t>1,08 </a:t>
            </a:r>
            <a:r>
              <a:rPr lang="ru-RU" sz="3600" b="1" dirty="0"/>
              <a:t>= </a:t>
            </a:r>
            <a:r>
              <a:rPr lang="ru-RU" sz="3600" b="1" dirty="0" smtClean="0"/>
              <a:t>4,08 </a:t>
            </a:r>
            <a:r>
              <a:rPr lang="ru-RU" sz="3600" b="1" dirty="0"/>
              <a:t>  </a:t>
            </a:r>
          </a:p>
          <a:p>
            <a:pPr marL="0" indent="0">
              <a:buNone/>
            </a:pPr>
            <a:r>
              <a:rPr lang="ru-RU" sz="3600" b="1" dirty="0"/>
              <a:t>3) </a:t>
            </a:r>
            <a:r>
              <a:rPr lang="ru-RU" sz="3600" b="1" dirty="0" smtClean="0"/>
              <a:t>4,2 </a:t>
            </a:r>
            <a:r>
              <a:rPr lang="ru-RU" sz="3600" b="1" dirty="0"/>
              <a:t>+ 17= </a:t>
            </a:r>
            <a:r>
              <a:rPr lang="ru-RU" sz="3600" b="1" dirty="0" smtClean="0"/>
              <a:t>21,2</a:t>
            </a:r>
            <a:r>
              <a:rPr lang="ru-RU" sz="3600" b="1" dirty="0"/>
              <a:t>   </a:t>
            </a:r>
          </a:p>
          <a:p>
            <a:pPr marL="0" indent="0">
              <a:buNone/>
            </a:pPr>
            <a:r>
              <a:rPr lang="ru-RU" sz="3600" b="1" dirty="0" smtClean="0"/>
              <a:t>4)7,36 </a:t>
            </a:r>
            <a:r>
              <a:rPr lang="ru-RU" sz="3600" b="1" dirty="0"/>
              <a:t>– </a:t>
            </a:r>
            <a:r>
              <a:rPr lang="ru-RU" sz="3600" b="1" dirty="0" smtClean="0"/>
              <a:t>3,36=4</a:t>
            </a:r>
            <a:r>
              <a:rPr lang="ru-RU" sz="3600" b="1" dirty="0"/>
              <a:t>      </a:t>
            </a:r>
          </a:p>
          <a:p>
            <a:pPr marL="0" indent="0">
              <a:buNone/>
            </a:pPr>
            <a:r>
              <a:rPr lang="ru-RU" sz="3600" b="1" dirty="0"/>
              <a:t>5) </a:t>
            </a:r>
            <a:r>
              <a:rPr lang="ru-RU" sz="3600" b="1" dirty="0" smtClean="0"/>
              <a:t>6,3 – 0,27</a:t>
            </a:r>
            <a:r>
              <a:rPr lang="ru-RU" sz="3600" b="1" dirty="0"/>
              <a:t>= </a:t>
            </a:r>
            <a:r>
              <a:rPr lang="ru-RU" sz="3600" b="1" dirty="0" smtClean="0"/>
              <a:t>6,03</a:t>
            </a:r>
          </a:p>
          <a:p>
            <a:pPr marL="0" indent="0">
              <a:buNone/>
            </a:pPr>
            <a:r>
              <a:rPr lang="ru-RU" sz="3600" b="1" dirty="0" smtClean="0"/>
              <a:t>6</a:t>
            </a:r>
            <a:r>
              <a:rPr lang="ru-RU" sz="3600" b="1" dirty="0"/>
              <a:t>) </a:t>
            </a:r>
            <a:r>
              <a:rPr lang="ru-RU" sz="3600" b="1" dirty="0" smtClean="0"/>
              <a:t>5,7-4=1,7</a:t>
            </a:r>
            <a:r>
              <a:rPr lang="ru-RU" dirty="0"/>
              <a:t>                                 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Проверка задания с карточки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31151"/>
            <a:ext cx="4032448" cy="265210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91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Дан квадрат со стороной 8 см. Вычислите периметр этого квадрата.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3912" y="3789040"/>
            <a:ext cx="1800200" cy="168752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15869" y="342900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 см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63888" y="3355528"/>
            <a:ext cx="346601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Способ 1: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Р=8+8+8+8=32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(см)</a:t>
            </a:r>
          </a:p>
          <a:p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Способ 2: 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Р=8*4=32 (см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80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Поле имеет форму квадрата со стороной 1,23 км. Найдите периметр этого поля, применив действие сложения.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№3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3912" y="3861048"/>
            <a:ext cx="2093912" cy="18722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02537" y="3501008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1,23 км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3758876"/>
            <a:ext cx="6058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Р= 1,23+1,23+1,23+1,23 =</a:t>
            </a:r>
            <a:r>
              <a:rPr lang="ru-RU" sz="3200" dirty="0" smtClean="0">
                <a:solidFill>
                  <a:srgbClr val="C00000"/>
                </a:solidFill>
              </a:rPr>
              <a:t>4,92 (км)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26279" y="4500409"/>
            <a:ext cx="3651962" cy="584775"/>
          </a:xfrm>
          <a:prstGeom prst="rect">
            <a:avLst/>
          </a:prstGeom>
          <a:solidFill>
            <a:srgbClr val="58BDAB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Р= </a:t>
            </a:r>
            <a:r>
              <a:rPr lang="ru-RU" sz="3200" dirty="0" smtClean="0">
                <a:solidFill>
                  <a:srgbClr val="C00000"/>
                </a:solidFill>
              </a:rPr>
              <a:t>1,23*4 </a:t>
            </a:r>
            <a:r>
              <a:rPr lang="ru-RU" sz="3200" dirty="0">
                <a:solidFill>
                  <a:srgbClr val="C00000"/>
                </a:solidFill>
              </a:rPr>
              <a:t>=</a:t>
            </a:r>
            <a:r>
              <a:rPr lang="ru-RU" sz="3200" dirty="0" smtClean="0">
                <a:solidFill>
                  <a:srgbClr val="C00000"/>
                </a:solidFill>
              </a:rPr>
              <a:t>4,92 (км</a:t>
            </a:r>
            <a:r>
              <a:rPr lang="ru-RU" sz="3200" dirty="0">
                <a:solidFill>
                  <a:srgbClr val="C00000"/>
                </a:solidFill>
              </a:rPr>
              <a:t>)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94196" y="6608145"/>
            <a:ext cx="1849804" cy="205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8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653136"/>
            <a:ext cx="8064896" cy="108012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Умножение </a:t>
            </a:r>
            <a:br>
              <a:rPr lang="ru-RU" sz="4800" b="1" dirty="0" smtClean="0"/>
            </a:br>
            <a:r>
              <a:rPr lang="ru-RU" sz="4800" b="1" dirty="0" smtClean="0"/>
              <a:t>десятичной дроби </a:t>
            </a:r>
            <a:br>
              <a:rPr lang="ru-RU" sz="4800" b="1" dirty="0" smtClean="0"/>
            </a:br>
            <a:r>
              <a:rPr lang="ru-RU" sz="4800" b="1" dirty="0" smtClean="0"/>
              <a:t>на натуральное число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5517232"/>
            <a:ext cx="734481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72816"/>
            <a:ext cx="8280920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1)Узнать правило умножения десятичной дроби на число; </a:t>
            </a:r>
          </a:p>
          <a:p>
            <a:pPr marL="0" indent="0">
              <a:buNone/>
            </a:pPr>
            <a:r>
              <a:rPr lang="ru-RU" dirty="0"/>
              <a:t>2) научиться это правило применять.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9712" y="116632"/>
            <a:ext cx="6552728" cy="1360836"/>
          </a:xfrm>
        </p:spPr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pic>
        <p:nvPicPr>
          <p:cNvPr id="5" name="Picture 2" descr="ÑÐµÐ»ÐµÑÐ¾Ð½ Ð¿Ð½Ð³ Ð¾Ð±ÑÐ°Ð· | ÐÐµÐºÑÐ¾ÑÑ Ð¸ PSD-ÑÐ°Ð¹Ð»Ñ | ÐÐµÑÐ¿Ð»Ð°ÑÐ½Ð°Ñ Ð·Ð°Ð³ÑÑÐ·ÐºÐ° Ð½Ð° Png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84375"/>
            <a:ext cx="3429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9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43ca333327d8a82cb6281ce7685cef9d5d44cd5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659</Words>
  <Application>Microsoft Office PowerPoint</Application>
  <PresentationFormat>Экран (4:3)</PresentationFormat>
  <Paragraphs>133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Задача №1</vt:lpstr>
      <vt:lpstr>Правила сложения и вычитания десятичных дробей</vt:lpstr>
      <vt:lpstr>Расстановка запятых</vt:lpstr>
      <vt:lpstr>Проверка задания с карточки</vt:lpstr>
      <vt:lpstr>Задача №2</vt:lpstr>
      <vt:lpstr>Задача №3</vt:lpstr>
      <vt:lpstr>Умножение  десятичной дроби  на натуральное число</vt:lpstr>
      <vt:lpstr>Цель урока:</vt:lpstr>
      <vt:lpstr>План</vt:lpstr>
      <vt:lpstr>Правило умножения десятичной дроби на натуральное число</vt:lpstr>
      <vt:lpstr>Правильно ли выполнены действия?</vt:lpstr>
      <vt:lpstr>Проверка:</vt:lpstr>
      <vt:lpstr>Физкультминутка</vt:lpstr>
      <vt:lpstr>Выполните умножение устно:</vt:lpstr>
      <vt:lpstr>с. 91, №457 (б,в)</vt:lpstr>
      <vt:lpstr>Найдите произведение чисел</vt:lpstr>
      <vt:lpstr>Проверка</vt:lpstr>
      <vt:lpstr>Домашнее задание</vt:lpstr>
      <vt:lpstr>Итог урока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с удовольствием</dc:title>
  <dc:creator>obstinate</dc:creator>
  <dc:description>Шаблон презентации с сайта https://presentation-creation.ru/</dc:description>
  <cp:lastModifiedBy>Учитель</cp:lastModifiedBy>
  <cp:revision>334</cp:revision>
  <dcterms:created xsi:type="dcterms:W3CDTF">2018-02-25T09:09:03Z</dcterms:created>
  <dcterms:modified xsi:type="dcterms:W3CDTF">2021-10-26T09:57:27Z</dcterms:modified>
</cp:coreProperties>
</file>