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82" r:id="rId2"/>
    <p:sldMasterId id="2147483806" r:id="rId3"/>
    <p:sldMasterId id="2147483830" r:id="rId4"/>
    <p:sldMasterId id="2147483842" r:id="rId5"/>
    <p:sldMasterId id="2147483854" r:id="rId6"/>
  </p:sldMasterIdLst>
  <p:sldIdLst>
    <p:sldId id="304" r:id="rId7"/>
    <p:sldId id="360" r:id="rId8"/>
    <p:sldId id="324" r:id="rId9"/>
    <p:sldId id="370" r:id="rId10"/>
    <p:sldId id="381" r:id="rId11"/>
    <p:sldId id="362" r:id="rId12"/>
    <p:sldId id="373" r:id="rId13"/>
    <p:sldId id="329" r:id="rId14"/>
    <p:sldId id="374" r:id="rId15"/>
    <p:sldId id="354" r:id="rId16"/>
    <p:sldId id="351" r:id="rId17"/>
    <p:sldId id="380" r:id="rId18"/>
    <p:sldId id="331" r:id="rId19"/>
    <p:sldId id="332" r:id="rId20"/>
    <p:sldId id="334" r:id="rId21"/>
    <p:sldId id="352" r:id="rId22"/>
    <p:sldId id="356" r:id="rId23"/>
    <p:sldId id="353" r:id="rId24"/>
    <p:sldId id="358" r:id="rId25"/>
    <p:sldId id="355" r:id="rId26"/>
    <p:sldId id="375" r:id="rId27"/>
    <p:sldId id="342" r:id="rId28"/>
    <p:sldId id="379" r:id="rId29"/>
    <p:sldId id="377" r:id="rId30"/>
    <p:sldId id="364" r:id="rId31"/>
    <p:sldId id="365" r:id="rId32"/>
    <p:sldId id="366" r:id="rId33"/>
    <p:sldId id="367" r:id="rId34"/>
    <p:sldId id="376" r:id="rId35"/>
    <p:sldId id="369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0E06"/>
    <a:srgbClr val="860000"/>
    <a:srgbClr val="990000"/>
    <a:srgbClr val="800000"/>
    <a:srgbClr val="660033"/>
    <a:srgbClr val="3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7" autoAdjust="0"/>
    <p:restoredTop sz="94660"/>
  </p:normalViewPr>
  <p:slideViewPr>
    <p:cSldViewPr>
      <p:cViewPr varScale="1">
        <p:scale>
          <a:sx n="70" d="100"/>
          <a:sy n="70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15.02.2022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 spd="slow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c-dejavu.ru/h/Hokku.html" TargetMode="External"/><Relationship Id="rId3" Type="http://schemas.openxmlformats.org/officeDocument/2006/relationships/hyperlink" Target="http://www.ref.by/refs/17/37642/1.html" TargetMode="External"/><Relationship Id="rId7" Type="http://schemas.openxmlformats.org/officeDocument/2006/relationships/hyperlink" Target="http://www.yaponika.com/biografii/biografiya-kobayasi-issa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citaty.su/kratkaya-biografiya-macuo-basyo" TargetMode="External"/><Relationship Id="rId5" Type="http://schemas.openxmlformats.org/officeDocument/2006/relationships/hyperlink" Target="http://blog-books.ru/articles/yaponskij-zhanr-xokku-1477.html" TargetMode="External"/><Relationship Id="rId4" Type="http://schemas.openxmlformats.org/officeDocument/2006/relationships/hyperlink" Target="http://ru.wikipedia.org/wiki/%D5%E0%E9%EA%F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2928934"/>
            <a:ext cx="4643470" cy="328614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 Учебник: Изобразительное искусство 7 класс, М: </a:t>
            </a:r>
            <a:r>
              <a:rPr lang="ru-RU" sz="2000" b="1" dirty="0" err="1" smtClean="0">
                <a:latin typeface="Comic Sans MS" pitchFamily="66" charset="0"/>
              </a:rPr>
              <a:t>Вентана-Граф</a:t>
            </a:r>
            <a:r>
              <a:rPr lang="ru-RU" sz="2000" b="1" dirty="0" smtClean="0">
                <a:latin typeface="Comic Sans MS" pitchFamily="66" charset="0"/>
              </a:rPr>
              <a:t>, 2017.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    Авторы: Е.А. </a:t>
            </a:r>
            <a:r>
              <a:rPr lang="ru-RU" sz="2000" b="1" dirty="0" err="1" smtClean="0">
                <a:latin typeface="Comic Sans MS" pitchFamily="66" charset="0"/>
              </a:rPr>
              <a:t>Ермолинская</a:t>
            </a:r>
            <a:r>
              <a:rPr lang="ru-RU" sz="2000" b="1" dirty="0" smtClean="0">
                <a:latin typeface="Comic Sans MS" pitchFamily="66" charset="0"/>
              </a:rPr>
              <a:t>, Е.С. </a:t>
            </a:r>
            <a:r>
              <a:rPr lang="ru-RU" sz="2000" b="1" dirty="0" err="1" smtClean="0">
                <a:latin typeface="Comic Sans MS" pitchFamily="66" charset="0"/>
              </a:rPr>
              <a:t>Медкова</a:t>
            </a:r>
            <a:r>
              <a:rPr lang="ru-RU" sz="2000" b="1" dirty="0" smtClean="0">
                <a:latin typeface="Comic Sans MS" pitchFamily="66" charset="0"/>
              </a:rPr>
              <a:t>, Л.Г. Савенкова.</a:t>
            </a:r>
          </a:p>
          <a:p>
            <a:pPr>
              <a:buNone/>
            </a:pPr>
            <a:r>
              <a:rPr lang="ru-RU" sz="2000" b="1" dirty="0" smtClean="0"/>
              <a:t> </a:t>
            </a:r>
            <a:endParaRPr lang="ru-RU" sz="2000" dirty="0" smtClean="0"/>
          </a:p>
          <a:p>
            <a:pPr algn="ctr">
              <a:buNone/>
            </a:pPr>
            <a:r>
              <a:rPr lang="ru-RU" sz="2000" b="1" dirty="0" smtClean="0">
                <a:latin typeface="Comic Sans MS" pitchFamily="66" charset="0"/>
              </a:rPr>
              <a:t>Автор презентации – учитель изобразительного искусства </a:t>
            </a:r>
          </a:p>
          <a:p>
            <a:pPr algn="ctr">
              <a:buNone/>
            </a:pPr>
            <a:r>
              <a:rPr lang="ru-RU" sz="2000" b="1" dirty="0" smtClean="0">
                <a:latin typeface="Comic Sans MS" pitchFamily="66" charset="0"/>
              </a:rPr>
              <a:t> МАОУ «СОШ №13» г.Череповца Вологодской области</a:t>
            </a:r>
          </a:p>
          <a:p>
            <a:pPr algn="ctr">
              <a:buNone/>
            </a:pP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Лыгина</a:t>
            </a:r>
            <a:r>
              <a:rPr lang="ru-RU" sz="2000" b="1" dirty="0" smtClean="0">
                <a:latin typeface="Comic Sans MS" pitchFamily="66" charset="0"/>
              </a:rPr>
              <a:t> Наталия </a:t>
            </a:r>
            <a:r>
              <a:rPr lang="ru-RU" sz="2000" b="1" dirty="0" smtClean="0">
                <a:latin typeface="Comic Sans MS" pitchFamily="66" charset="0"/>
              </a:rPr>
              <a:t>Николаевна</a:t>
            </a:r>
          </a:p>
          <a:p>
            <a:pPr algn="ctr">
              <a:buNone/>
            </a:pPr>
            <a:endParaRPr lang="ru-RU" sz="2000" b="1" dirty="0" smtClean="0">
              <a:latin typeface="Comic Sans MS" pitchFamily="66" charset="0"/>
            </a:endParaRPr>
          </a:p>
          <a:p>
            <a:pPr algn="ctr">
              <a:buNone/>
            </a:pPr>
            <a:r>
              <a:rPr lang="ru-RU" sz="2000" b="1" dirty="0" smtClean="0">
                <a:latin typeface="Comic Sans MS" pitchFamily="66" charset="0"/>
              </a:rPr>
              <a:t>2022 год</a:t>
            </a:r>
            <a:endParaRPr lang="ru-RU" sz="2000" b="1" dirty="0" smtClean="0">
              <a:latin typeface="Comic Sans MS" pitchFamily="66" charset="0"/>
            </a:endParaRPr>
          </a:p>
        </p:txBody>
      </p:sp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357166"/>
            <a:ext cx="8001056" cy="24314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Презентация к уроку ИЗО 7 класс.</a:t>
            </a:r>
          </a:p>
          <a:p>
            <a:pPr algn="ctr"/>
            <a:r>
              <a:rPr lang="ru-RU" sz="40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Тема урока «Мудрость народа, заключённая в нескольких строчках. </a:t>
            </a:r>
            <a:r>
              <a:rPr lang="ru-RU" sz="4000" b="1" dirty="0" err="1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Хокку</a:t>
            </a:r>
            <a:r>
              <a:rPr lang="ru-RU" sz="40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».</a:t>
            </a:r>
          </a:p>
        </p:txBody>
      </p:sp>
      <p:pic>
        <p:nvPicPr>
          <p:cNvPr id="6" name="Picture 2" descr="http://img0.liveinternet.ru/images/attach/c/1/54/71/54071808_Ariwara_maple_leaf_viewin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928934"/>
            <a:ext cx="400052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317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571480"/>
            <a:ext cx="8643998" cy="4525963"/>
          </a:xfrm>
        </p:spPr>
        <p:txBody>
          <a:bodyPr>
            <a:normAutofit fontScale="92500" lnSpcReduction="10000"/>
          </a:bodyPr>
          <a:lstStyle/>
          <a:p>
            <a:pPr marL="0" indent="342900">
              <a:buNone/>
            </a:pPr>
            <a:r>
              <a:rPr lang="ru-RU" b="1" dirty="0" smtClean="0">
                <a:latin typeface="Comic Sans MS" pitchFamily="66" charset="0"/>
              </a:rPr>
              <a:t>Первоначально </a:t>
            </a:r>
            <a:r>
              <a:rPr lang="ru-RU" b="1" i="1" dirty="0" smtClean="0">
                <a:latin typeface="Comic Sans MS" pitchFamily="66" charset="0"/>
              </a:rPr>
              <a:t>хокку  </a:t>
            </a:r>
            <a:r>
              <a:rPr lang="ru-RU" b="1" dirty="0" smtClean="0">
                <a:latin typeface="Comic Sans MS" pitchFamily="66" charset="0"/>
              </a:rPr>
              <a:t>были всегда юмористическими, это как бы комические куплеты </a:t>
            </a:r>
            <a:r>
              <a:rPr lang="ru-RU" b="1" dirty="0" err="1" smtClean="0">
                <a:latin typeface="Comic Sans MS" pitchFamily="66" charset="0"/>
              </a:rPr>
              <a:t>полуфольклорного</a:t>
            </a:r>
            <a:r>
              <a:rPr lang="ru-RU" b="1" dirty="0" smtClean="0">
                <a:latin typeface="Comic Sans MS" pitchFamily="66" charset="0"/>
              </a:rPr>
              <a:t> типа на злобу дня. </a:t>
            </a:r>
          </a:p>
          <a:p>
            <a:pPr marL="0" indent="342900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342900">
              <a:buNone/>
            </a:pPr>
            <a:r>
              <a:rPr lang="ru-RU" b="1" dirty="0" smtClean="0">
                <a:latin typeface="Comic Sans MS" pitchFamily="66" charset="0"/>
              </a:rPr>
              <a:t>Позже шуточные хокку ушли в прошлое с появлением на литературной сцене лучшего поэта жанра Мацуо Басё (1644-1694). Хокку превратились в самостоятельный серьезный жанр.</a:t>
            </a:r>
            <a:endParaRPr lang="ru-RU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42852"/>
            <a:ext cx="8929718" cy="2500330"/>
          </a:xfrm>
        </p:spPr>
        <p:txBody>
          <a:bodyPr>
            <a:normAutofit lnSpcReduction="10000"/>
          </a:bodyPr>
          <a:lstStyle/>
          <a:p>
            <a:pPr marL="0" indent="342900">
              <a:buNone/>
            </a:pPr>
            <a:endParaRPr lang="ru-RU" sz="2400" b="1" dirty="0" smtClean="0">
              <a:latin typeface="Comic Sans MS" pitchFamily="66" charset="0"/>
            </a:endParaRPr>
          </a:p>
          <a:p>
            <a:pPr marL="0" indent="342900">
              <a:buNone/>
            </a:pPr>
            <a:r>
              <a:rPr lang="ru-RU" sz="2400" b="1" dirty="0" smtClean="0">
                <a:latin typeface="Comic Sans MS" pitchFamily="66" charset="0"/>
              </a:rPr>
              <a:t>Искусство написания хокку — это умение в трех строках описать момент. В маленьком стихотворении каждое слово, каждый образ на счету, они приобретают особую весомость, значимость. Сказать много, используя лишь немного слов, — главный принцип хокку. </a:t>
            </a:r>
            <a:endParaRPr lang="ru-RU" sz="2400" b="1" dirty="0">
              <a:latin typeface="Comic Sans MS" pitchFamily="66" charset="0"/>
            </a:endParaRPr>
          </a:p>
        </p:txBody>
      </p:sp>
      <p:pic>
        <p:nvPicPr>
          <p:cNvPr id="6" name="Содержимое 3" descr="5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350" y="2786058"/>
            <a:ext cx="3643650" cy="3227142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071678"/>
            <a:ext cx="58579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24000"/>
            <a:endParaRPr lang="ru-RU" sz="24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indent="324000"/>
            <a:endParaRPr lang="ru-RU" sz="24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indent="324000"/>
            <a:r>
              <a:rPr lang="ru-RU" sz="2400" b="1" dirty="0" err="1" smtClean="0">
                <a:latin typeface="Comic Sans MS" pitchFamily="66" charset="0"/>
              </a:rPr>
              <a:t>Хокку</a:t>
            </a:r>
            <a:r>
              <a:rPr lang="ru-RU" sz="2400" b="1" dirty="0" smtClean="0">
                <a:latin typeface="Comic Sans MS" pitchFamily="66" charset="0"/>
              </a:rPr>
              <a:t> – это созерцательная поэзия, требующая сосредоточенности, хорошо развитого воображения, умения искать в обычном необычное, в сиюминутном вечное, в красивом безобразное. 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14282" y="1071546"/>
            <a:ext cx="5500726" cy="4714908"/>
          </a:xfrm>
        </p:spPr>
        <p:txBody>
          <a:bodyPr>
            <a:normAutofit lnSpcReduction="10000"/>
          </a:bodyPr>
          <a:lstStyle/>
          <a:p>
            <a:pPr marL="0" indent="342900">
              <a:buNone/>
            </a:pPr>
            <a:r>
              <a:rPr lang="ru-RU" sz="2800" b="1" dirty="0" smtClean="0">
                <a:latin typeface="Comic Sans MS" pitchFamily="66" charset="0"/>
              </a:rPr>
              <a:t>Слагатели </a:t>
            </a:r>
            <a:r>
              <a:rPr lang="ru-RU" sz="2800" b="1" dirty="0" err="1" smtClean="0">
                <a:latin typeface="Comic Sans MS" pitchFamily="66" charset="0"/>
              </a:rPr>
              <a:t>хокку</a:t>
            </a:r>
            <a:r>
              <a:rPr lang="ru-RU" sz="2800" b="1" dirty="0" smtClean="0">
                <a:latin typeface="Comic Sans MS" pitchFamily="66" charset="0"/>
              </a:rPr>
              <a:t>, (поэт пишущий </a:t>
            </a:r>
            <a:r>
              <a:rPr lang="ru-RU" sz="2800" b="1" dirty="0" err="1" smtClean="0">
                <a:latin typeface="Comic Sans MS" pitchFamily="66" charset="0"/>
              </a:rPr>
              <a:t>хокку</a:t>
            </a:r>
            <a:r>
              <a:rPr lang="ru-RU" sz="2800" b="1" dirty="0" smtClean="0">
                <a:latin typeface="Comic Sans MS" pitchFamily="66" charset="0"/>
              </a:rPr>
              <a:t> называется </a:t>
            </a:r>
            <a:r>
              <a:rPr lang="ru-RU" sz="2800" b="1" dirty="0" err="1" smtClean="0">
                <a:latin typeface="Comic Sans MS" pitchFamily="66" charset="0"/>
              </a:rPr>
              <a:t>хайдзин</a:t>
            </a:r>
            <a:r>
              <a:rPr lang="ru-RU" sz="2800" b="1" dirty="0" smtClean="0">
                <a:latin typeface="Comic Sans MS" pitchFamily="66" charset="0"/>
              </a:rPr>
              <a:t>), вкладывают в эти три строки глубокий смысл и размышление через ощущения и переживания. Так японские поэты чувствуют и природу, передавая её настроение и свои чувства в складывании </a:t>
            </a:r>
            <a:r>
              <a:rPr lang="ru-RU" sz="2800" b="1" dirty="0" err="1" smtClean="0">
                <a:latin typeface="Comic Sans MS" pitchFamily="66" charset="0"/>
              </a:rPr>
              <a:t>хокку</a:t>
            </a:r>
            <a:r>
              <a:rPr lang="ru-RU" sz="2800" b="1" dirty="0" smtClean="0">
                <a:latin typeface="Comic Sans MS" pitchFamily="66" charset="0"/>
              </a:rPr>
              <a:t>.</a:t>
            </a:r>
          </a:p>
          <a:p>
            <a:pPr marL="0" indent="342900">
              <a:buNone/>
            </a:pPr>
            <a:endParaRPr lang="ru-RU" sz="2400" b="1" dirty="0" smtClean="0">
              <a:latin typeface="Comic Sans MS" pitchFamily="66" charset="0"/>
            </a:endParaRPr>
          </a:p>
        </p:txBody>
      </p:sp>
      <p:pic>
        <p:nvPicPr>
          <p:cNvPr id="6" name="Содержимое 3" descr="535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0350" y="1428736"/>
            <a:ext cx="3643650" cy="3714776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8" name="TextBox 7"/>
          <p:cNvSpPr txBox="1"/>
          <p:nvPr/>
        </p:nvSpPr>
        <p:spPr>
          <a:xfrm>
            <a:off x="214282" y="2071678"/>
            <a:ext cx="58579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24000"/>
            <a:endParaRPr lang="ru-RU" sz="24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pPr indent="324000"/>
            <a:endParaRPr lang="ru-RU" sz="24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643998" cy="5643602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lnSpcReduction="10000"/>
          </a:bodyPr>
          <a:lstStyle/>
          <a:p>
            <a:pPr marL="0" indent="342900">
              <a:buNone/>
            </a:pPr>
            <a:r>
              <a:rPr lang="ru-RU" b="1" dirty="0" smtClean="0">
                <a:latin typeface="Comic Sans MS" pitchFamily="66" charset="0"/>
              </a:rPr>
              <a:t>Чтение хокку предполагает определенное настроение для того, чтобы иметь возможность понять, что же хотел сказать автор.</a:t>
            </a:r>
          </a:p>
          <a:p>
            <a:pPr marL="0" indent="342900"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0" indent="342900">
              <a:buNone/>
            </a:pPr>
            <a:r>
              <a:rPr lang="ru-RU" b="1" dirty="0" smtClean="0">
                <a:latin typeface="Comic Sans MS" pitchFamily="66" charset="0"/>
              </a:rPr>
              <a:t>В сборниках хокку каждое стихотворение часто печатается на отдельной странице. Это делается для того, чтобы читатель мог вдумчиво, не торопясь, проникнуться атмосферой стихотворения.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dirty="0" smtClean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endParaRPr lang="ru-RU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14546" y="2214554"/>
            <a:ext cx="5214974" cy="286232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chemeClr val="bg2"/>
                </a:solidFill>
              </a:rPr>
              <a:t> </a:t>
            </a:r>
            <a:endParaRPr lang="ru-RU" dirty="0" smtClean="0">
              <a:solidFill>
                <a:schemeClr val="bg2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3200" b="1" dirty="0" smtClean="0">
                <a:latin typeface="Comic Sans MS" pitchFamily="66" charset="0"/>
              </a:rPr>
              <a:t>Внимательно вглядись!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Цветы пастушьей сумки</a:t>
            </a:r>
            <a:br>
              <a:rPr lang="ru-RU" sz="3200" b="1" dirty="0" smtClean="0">
                <a:latin typeface="Comic Sans MS" pitchFamily="66" charset="0"/>
              </a:rPr>
            </a:br>
            <a:r>
              <a:rPr lang="ru-RU" sz="3200" b="1" dirty="0" smtClean="0">
                <a:latin typeface="Comic Sans MS" pitchFamily="66" charset="0"/>
              </a:rPr>
              <a:t>Увидишь под плетнём. </a:t>
            </a:r>
            <a:endParaRPr lang="ru-RU" sz="3200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bg2"/>
                </a:solidFill>
              </a:rPr>
              <a:t> 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214290"/>
            <a:ext cx="850112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Прочитайте хокку 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поэта 17 века Мацуо Басё. 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 чём оно? </a:t>
            </a:r>
            <a:endParaRPr lang="ru-RU" sz="3200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14267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504000">
              <a:buNone/>
            </a:pPr>
            <a:r>
              <a:rPr lang="ru-RU" sz="2800" b="1" dirty="0" smtClean="0">
                <a:latin typeface="Comic Sans MS" pitchFamily="66" charset="0"/>
              </a:rPr>
              <a:t>Поэт словно бы просит приглядеться к тому, что окружает человека, </a:t>
            </a:r>
            <a:r>
              <a:rPr lang="ru-RU" sz="2800" b="1" u="sng" dirty="0" smtClean="0">
                <a:latin typeface="Comic Sans MS" pitchFamily="66" charset="0"/>
              </a:rPr>
              <a:t>учит искать потаённую красоту в простом, незаметном, повседневном.</a:t>
            </a:r>
            <a:r>
              <a:rPr lang="ru-RU" sz="2800" b="1" dirty="0" smtClean="0">
                <a:latin typeface="Comic Sans MS" pitchFamily="66" charset="0"/>
              </a:rPr>
              <a:t> Прекрасны не только прославленные, много раз воспетые цветы вишен, но и скромные, незаметные на первый взгляд цветы пастушьей сумки. </a:t>
            </a:r>
            <a:endParaRPr lang="ru-RU" sz="2800" dirty="0" smtClean="0">
              <a:latin typeface="Comic Sans MS" pitchFamily="66" charset="0"/>
            </a:endParaRPr>
          </a:p>
          <a:p>
            <a:pPr marL="0" indent="504000">
              <a:buNone/>
            </a:pPr>
            <a:r>
              <a:rPr lang="ru-RU" sz="2800" b="1" i="1" dirty="0" smtClean="0">
                <a:solidFill>
                  <a:schemeClr val="bg2"/>
                </a:solidFill>
                <a:latin typeface="Comic Sans MS" pitchFamily="66" charset="0"/>
              </a:rPr>
              <a:t> </a:t>
            </a:r>
            <a:endParaRPr lang="ru-RU" sz="2800" dirty="0" smtClean="0">
              <a:solidFill>
                <a:schemeClr val="bg2"/>
              </a:solidFill>
              <a:latin typeface="Comic Sans MS" pitchFamily="66" charset="0"/>
            </a:endParaRPr>
          </a:p>
          <a:p>
            <a:endParaRPr lang="ru-RU" sz="2800" dirty="0">
              <a:solidFill>
                <a:schemeClr val="bg2"/>
              </a:solidFill>
              <a:latin typeface="Comic Sans MS" pitchFamily="66" charset="0"/>
            </a:endParaRPr>
          </a:p>
        </p:txBody>
      </p:sp>
      <p:pic>
        <p:nvPicPr>
          <p:cNvPr id="9220" name="Picture 4" descr="&amp;Pcy;&amp;acy;&amp;scy;&amp;tcy;&amp;ucy;&amp;shcy;&amp;softcy;&amp;yacy; &amp;scy;&amp;ucy;&amp;mcy;&amp;k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3714752"/>
            <a:ext cx="2987368" cy="2190737"/>
          </a:xfrm>
          <a:prstGeom prst="rect">
            <a:avLst/>
          </a:prstGeom>
          <a:ln w="190500" cap="sq">
            <a:solidFill>
              <a:srgbClr val="660033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pic>
        <p:nvPicPr>
          <p:cNvPr id="154626" name="Picture 2" descr="&amp;Bcy;&amp;acy;&amp;scy;&amp;iocy; &amp;Mcy;&amp;acy;&amp;tscy;&amp;ucy;&amp;o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1768071" cy="23574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000232" y="214290"/>
            <a:ext cx="55721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Мацуо Басё</a:t>
            </a:r>
          </a:p>
          <a:p>
            <a:pPr algn="ctr"/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1644-1694</a:t>
            </a:r>
            <a:endParaRPr lang="ru-RU" dirty="0"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00364" y="1500174"/>
            <a:ext cx="58579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>
              <a:buNone/>
            </a:pPr>
            <a:r>
              <a:rPr lang="ru-RU" sz="2400" b="1" dirty="0" smtClean="0">
                <a:latin typeface="Comic Sans MS" pitchFamily="66" charset="0"/>
              </a:rPr>
              <a:t>Родился в </a:t>
            </a:r>
            <a:r>
              <a:rPr lang="ru-RU" sz="2400" b="1" dirty="0" err="1" smtClean="0">
                <a:latin typeface="Comic Sans MS" pitchFamily="66" charset="0"/>
              </a:rPr>
              <a:t>Уэно</a:t>
            </a:r>
            <a:r>
              <a:rPr lang="ru-RU" sz="2400" b="1" dirty="0" smtClean="0">
                <a:latin typeface="Comic Sans MS" pitchFamily="66" charset="0"/>
              </a:rPr>
              <a:t> </a:t>
            </a:r>
            <a:r>
              <a:rPr lang="ru-RU" sz="2400" b="1" dirty="0" err="1" smtClean="0">
                <a:latin typeface="Comic Sans MS" pitchFamily="66" charset="0"/>
              </a:rPr>
              <a:t>в</a:t>
            </a:r>
            <a:r>
              <a:rPr lang="ru-RU" sz="2400" b="1" dirty="0" smtClean="0">
                <a:latin typeface="Comic Sans MS" pitchFamily="66" charset="0"/>
              </a:rPr>
              <a:t> семье небогатого самурая. Вопреки желаниям родных отправился в </a:t>
            </a:r>
            <a:r>
              <a:rPr lang="ru-RU" sz="2400" b="1" dirty="0" err="1" smtClean="0">
                <a:latin typeface="Comic Sans MS" pitchFamily="66" charset="0"/>
              </a:rPr>
              <a:t>Эдо</a:t>
            </a:r>
            <a:r>
              <a:rPr lang="ru-RU" sz="2400" b="1" dirty="0" smtClean="0">
                <a:latin typeface="Comic Sans MS" pitchFamily="66" charset="0"/>
              </a:rPr>
              <a:t> – столицу Японии с томиком своих стихов.</a:t>
            </a:r>
          </a:p>
          <a:p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85720" y="3286124"/>
            <a:ext cx="85725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540000">
              <a:buNone/>
            </a:pPr>
            <a:r>
              <a:rPr lang="ru-RU" sz="2400" b="1" dirty="0" smtClean="0">
                <a:latin typeface="Comic Sans MS" pitchFamily="66" charset="0"/>
              </a:rPr>
              <a:t>В течение девяти лет влачил полунищенское существование, пока один из его учеников, вполне состоятельный, не уговорил отца подарить Басе сторожку близ небольшого пруда.</a:t>
            </a:r>
          </a:p>
          <a:p>
            <a:pPr indent="540000">
              <a:buNone/>
            </a:pPr>
            <a:r>
              <a:rPr lang="ru-RU" sz="2400" b="1" dirty="0" smtClean="0">
                <a:latin typeface="Comic Sans MS" pitchFamily="66" charset="0"/>
              </a:rPr>
              <a:t>Поэт обсадил её банановыми побегами и назвал «Банановая хижина» – «</a:t>
            </a:r>
            <a:r>
              <a:rPr lang="ru-RU" sz="2400" b="1" dirty="0" err="1" smtClean="0">
                <a:latin typeface="Comic Sans MS" pitchFamily="66" charset="0"/>
              </a:rPr>
              <a:t>Басё-ан</a:t>
            </a:r>
            <a:r>
              <a:rPr lang="ru-RU" sz="2400" b="1" dirty="0" smtClean="0">
                <a:latin typeface="Comic Sans MS" pitchFamily="66" charset="0"/>
              </a:rPr>
              <a:t>». Отсюда произошло его имя, вошедшее в мировую литературу.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8" name="Содержимое 3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56436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chemeClr val="bg2"/>
                </a:solidFill>
                <a:latin typeface="Comic Sans MS" pitchFamily="66" charset="0"/>
              </a:rPr>
              <a:t>       </a:t>
            </a:r>
            <a:r>
              <a:rPr lang="ru-RU" sz="2400" b="1" dirty="0" smtClean="0">
                <a:latin typeface="Comic Sans MS" pitchFamily="66" charset="0"/>
              </a:rPr>
              <a:t>Зимой 1682 пожар уничтожил его хижину, что дало толчок к давно созревшему решению уйти странствовать. Осенью 1684 он отправился в путь с одним из учеников. В течение десяти лет путешествовал по Японии, прежде чем вернулся в </a:t>
            </a:r>
            <a:r>
              <a:rPr lang="ru-RU" sz="2400" b="1" dirty="0" err="1" smtClean="0">
                <a:latin typeface="Comic Sans MS" pitchFamily="66" charset="0"/>
              </a:rPr>
              <a:t>Эдо</a:t>
            </a:r>
            <a:r>
              <a:rPr lang="ru-RU" sz="2400" b="1" dirty="0" smtClean="0">
                <a:latin typeface="Comic Sans MS" pitchFamily="66" charset="0"/>
              </a:rPr>
              <a:t>. За это время друзья отстроили хижину. Здесь он задержался недолго и вновь собрался в путь. Умер поэт в Осаке.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    Басе основал школу, совершившую переворот в японской поэзии. Ученики записали его беседы, которые легли в основу эстетической концепции школы. Поэтическое наследие его и учеников составило семь антологий, в том числе «Соломенный плащ обезьяны».</a:t>
            </a:r>
          </a:p>
          <a:p>
            <a:endParaRPr lang="ru-RU" sz="2000" dirty="0">
              <a:solidFill>
                <a:schemeClr val="bg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85720" y="214290"/>
            <a:ext cx="7000924" cy="5000661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4200" b="1" dirty="0" err="1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Кобаяси</a:t>
            </a:r>
            <a:r>
              <a:rPr lang="ru-RU" sz="4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 Исса </a:t>
            </a:r>
          </a:p>
          <a:p>
            <a:pPr algn="ctr">
              <a:buNone/>
            </a:pPr>
            <a:r>
              <a:rPr lang="ru-RU" sz="4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1763-1827 </a:t>
            </a:r>
          </a:p>
          <a:p>
            <a:pPr>
              <a:buNone/>
            </a:pPr>
            <a:endParaRPr lang="ru-RU" dirty="0" smtClean="0">
              <a:solidFill>
                <a:schemeClr val="bg2"/>
              </a:solidFill>
            </a:endParaRPr>
          </a:p>
          <a:p>
            <a:pPr marL="0" indent="468000">
              <a:buNone/>
            </a:pPr>
            <a:r>
              <a:rPr lang="ru-RU" b="1" dirty="0" smtClean="0">
                <a:solidFill>
                  <a:schemeClr val="bg2"/>
                </a:solidFill>
              </a:rPr>
              <a:t>      </a:t>
            </a:r>
            <a:r>
              <a:rPr lang="ru-RU" sz="3000" b="1" dirty="0" smtClean="0">
                <a:latin typeface="Comic Sans MS" pitchFamily="66" charset="0"/>
              </a:rPr>
              <a:t>Исса был первым ребенком достаточно зажиточного крестьянина. Его отец рано овдовел и женился повторно, однако второй брак был несчастливым, так что Исса сполна изведал далеко не сладкую долю нелюбимого пасынка. Это и послужило тому, что в возрасте 13 лет Исса уехал в </a:t>
            </a:r>
            <a:r>
              <a:rPr lang="ru-RU" sz="3000" b="1" dirty="0" err="1" smtClean="0">
                <a:latin typeface="Comic Sans MS" pitchFamily="66" charset="0"/>
              </a:rPr>
              <a:t>Эдо</a:t>
            </a:r>
            <a:r>
              <a:rPr lang="ru-RU" sz="3000" b="1" dirty="0" smtClean="0">
                <a:latin typeface="Comic Sans MS" pitchFamily="66" charset="0"/>
              </a:rPr>
              <a:t> (нынешний Токио) на заработки.</a:t>
            </a:r>
          </a:p>
          <a:p>
            <a:pPr>
              <a:buNone/>
            </a:pPr>
            <a:r>
              <a:rPr lang="ru-RU" sz="2800" b="1" dirty="0" smtClean="0">
                <a:latin typeface="Comic Sans MS" pitchFamily="66" charset="0"/>
              </a:rPr>
              <a:t>       </a:t>
            </a:r>
          </a:p>
          <a:p>
            <a:endParaRPr lang="ru-RU" b="1" dirty="0">
              <a:solidFill>
                <a:schemeClr val="bg2"/>
              </a:solidFill>
            </a:endParaRPr>
          </a:p>
        </p:txBody>
      </p:sp>
      <p:pic>
        <p:nvPicPr>
          <p:cNvPr id="153602" name="Picture 2" descr="Portret-Kobayashi-Iss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928670"/>
            <a:ext cx="1714512" cy="2724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4500570"/>
            <a:ext cx="81439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2800" dirty="0" smtClean="0">
                <a:latin typeface="Comic Sans MS" pitchFamily="66" charset="0"/>
              </a:rPr>
              <a:t> </a:t>
            </a:r>
            <a:r>
              <a:rPr lang="ru-RU" sz="2600" b="1" dirty="0" smtClean="0">
                <a:latin typeface="Comic Sans MS" pitchFamily="66" charset="0"/>
              </a:rPr>
              <a:t>Вопреки надеждам отца, который хотел видеть сына торговцем или ремесленником, Исса стал изучать поэзию. </a:t>
            </a:r>
            <a:endParaRPr lang="ru-RU" sz="26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7072362"/>
          </a:xfrm>
        </p:spPr>
        <p:txBody>
          <a:bodyPr>
            <a:noAutofit/>
          </a:bodyPr>
          <a:lstStyle/>
          <a:p>
            <a:pPr marL="0" indent="342900">
              <a:buNone/>
            </a:pPr>
            <a:r>
              <a:rPr lang="ru-RU" sz="2400" b="1" dirty="0" smtClean="0">
                <a:latin typeface="Comic Sans MS" pitchFamily="66" charset="0"/>
              </a:rPr>
              <a:t>Биография этого выдающегося мастера трагична.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 тридцать девять лет, после странствий по разным провинциям, Исса наконец вернулся в родную деревню, возделывал небольшое поле и давал уроки хокку. Дети Исса, четыре сына и дочь, все умерли в малолетнем возрасте, а вслед за ними умерла его любимая жена, Кику.</a:t>
            </a:r>
          </a:p>
          <a:p>
            <a:pPr marL="0" indent="342900">
              <a:buNone/>
            </a:pPr>
            <a:r>
              <a:rPr lang="ru-RU" sz="2400" b="1" dirty="0" smtClean="0">
                <a:latin typeface="Comic Sans MS" pitchFamily="66" charset="0"/>
              </a:rPr>
              <a:t>На смерть своего сына он написал:</a:t>
            </a:r>
          </a:p>
          <a:p>
            <a:pPr marL="1260000" indent="0">
              <a:buNone/>
            </a:pPr>
            <a:r>
              <a:rPr lang="ru-RU" sz="2400" b="1" dirty="0" smtClean="0">
                <a:latin typeface="Comic Sans MS" pitchFamily="66" charset="0"/>
              </a:rPr>
              <a:t>Наша жизнь - росинка,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Пусть лишь капелька росы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Наша жизнь - и все же...</a:t>
            </a:r>
          </a:p>
          <a:p>
            <a:pPr marL="0" indent="342900">
              <a:buNone/>
            </a:pPr>
            <a:r>
              <a:rPr lang="ru-RU" sz="2400" b="1" dirty="0" smtClean="0">
                <a:latin typeface="Comic Sans MS" pitchFamily="66" charset="0"/>
              </a:rPr>
              <a:t>Исса не создал своей школы. Тем не менее, он был одной из самых значительных личностей в истории поэзии хокку, и интерес к его творчеству велик и в наше время. </a:t>
            </a:r>
          </a:p>
          <a:p>
            <a:endParaRPr lang="ru-RU" sz="2000" b="1" dirty="0">
              <a:solidFill>
                <a:schemeClr val="bg1">
                  <a:lumMod val="8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71744"/>
            <a:ext cx="8501122" cy="335758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Задачи: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sz="2400" b="1" dirty="0" smtClean="0">
                <a:latin typeface="Comic Sans MS" pitchFamily="66" charset="0"/>
              </a:rPr>
              <a:t>-</a:t>
            </a:r>
            <a:r>
              <a:rPr lang="ru-RU" sz="2000" b="1" dirty="0" smtClean="0">
                <a:latin typeface="Comic Sans MS" pitchFamily="66" charset="0"/>
              </a:rPr>
              <a:t>познакомиться с философией культур разных народов: западной и восточной моделью мировосприятия;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Comic Sans MS" pitchFamily="66" charset="0"/>
              </a:rPr>
              <a:t>познакомиться с историей и особенностями жанра традиционной японской поэзии – </a:t>
            </a:r>
            <a:r>
              <a:rPr lang="ru-RU" sz="2000" b="1" dirty="0" err="1" smtClean="0">
                <a:latin typeface="Comic Sans MS" pitchFamily="66" charset="0"/>
              </a:rPr>
              <a:t>хокку</a:t>
            </a:r>
            <a:r>
              <a:rPr lang="ru-RU" sz="2000" b="1" dirty="0" smtClean="0">
                <a:latin typeface="Comic Sans MS" pitchFamily="66" charset="0"/>
              </a:rPr>
              <a:t>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Comic Sans MS" pitchFamily="66" charset="0"/>
              </a:rPr>
              <a:t>прочитать тексты </a:t>
            </a:r>
            <a:r>
              <a:rPr lang="ru-RU" sz="2000" b="1" dirty="0" err="1" smtClean="0">
                <a:latin typeface="Comic Sans MS" pitchFamily="66" charset="0"/>
              </a:rPr>
              <a:t>хокку</a:t>
            </a:r>
            <a:r>
              <a:rPr lang="ru-RU" sz="2000" b="1" dirty="0" smtClean="0">
                <a:latin typeface="Comic Sans MS" pitchFamily="66" charset="0"/>
              </a:rPr>
              <a:t> и  размышлять над их содержанием;</a:t>
            </a:r>
          </a:p>
          <a:p>
            <a:pPr>
              <a:buFontTx/>
              <a:buChar char="-"/>
            </a:pPr>
            <a:r>
              <a:rPr lang="ru-RU" sz="2000" b="1" dirty="0" smtClean="0">
                <a:latin typeface="Comic Sans MS" pitchFamily="66" charset="0"/>
              </a:rPr>
              <a:t>создать самостоятельное поэтическое трёхстишие по мотивам  японских </a:t>
            </a:r>
            <a:r>
              <a:rPr lang="ru-RU" sz="2000" b="1" dirty="0" err="1" smtClean="0">
                <a:latin typeface="Comic Sans MS" pitchFamily="66" charset="0"/>
              </a:rPr>
              <a:t>хокку</a:t>
            </a:r>
            <a:r>
              <a:rPr lang="ru-RU" sz="2000" b="1" dirty="0" smtClean="0">
                <a:latin typeface="Comic Sans MS" pitchFamily="66" charset="0"/>
              </a:rPr>
              <a:t>;</a:t>
            </a:r>
          </a:p>
          <a:p>
            <a:pPr>
              <a:buNone/>
            </a:pPr>
            <a:r>
              <a:rPr lang="ru-RU" sz="2000" b="1" dirty="0" smtClean="0">
                <a:latin typeface="Comic Sans MS" pitchFamily="66" charset="0"/>
              </a:rPr>
              <a:t>-  иллюстрировать </a:t>
            </a:r>
            <a:r>
              <a:rPr lang="ru-RU" sz="2000" b="1" dirty="0" err="1" smtClean="0">
                <a:latin typeface="Comic Sans MS" pitchFamily="66" charset="0"/>
              </a:rPr>
              <a:t>хокку</a:t>
            </a:r>
            <a:r>
              <a:rPr lang="ru-RU" sz="2000" b="1" dirty="0" smtClean="0">
                <a:latin typeface="Comic Sans MS" pitchFamily="66" charset="0"/>
              </a:rPr>
              <a:t> в технике акварели.</a:t>
            </a:r>
          </a:p>
        </p:txBody>
      </p:sp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57158" y="1000108"/>
            <a:ext cx="842968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Цель  - </a:t>
            </a:r>
            <a:r>
              <a:rPr lang="ru-RU" sz="24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создание интегрированного продукта (изобразительное искусство, литература) – </a:t>
            </a:r>
            <a:r>
              <a:rPr lang="ru-RU" sz="2400" b="1" dirty="0" err="1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хокку</a:t>
            </a:r>
            <a:r>
              <a:rPr lang="ru-RU" sz="24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-  поэтическое трёхстишие.</a:t>
            </a:r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785786" y="1857364"/>
            <a:ext cx="8143932" cy="41434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400" dirty="0" smtClean="0">
                <a:latin typeface="Comic Sans MS" pitchFamily="66" charset="0"/>
              </a:rPr>
              <a:t>Ива склонилась и спит.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И кажется мне, соловей на ветке...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Это ее душа. (Басё)</a:t>
            </a:r>
          </a:p>
          <a:p>
            <a:pPr marL="0" indent="0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marL="900000" indent="0">
              <a:buNone/>
            </a:pPr>
            <a:r>
              <a:rPr lang="ru-RU" sz="2400" dirty="0" smtClean="0">
                <a:latin typeface="Comic Sans MS" pitchFamily="66" charset="0"/>
              </a:rPr>
              <a:t>                                   Колокол смолк вдалеке,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                                  Но ароматом вечерних цветов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                                   Отзвук его плывет. (Басё)</a:t>
            </a:r>
          </a:p>
          <a:p>
            <a:pPr marL="0" indent="0">
              <a:buNone/>
            </a:pPr>
            <a:endParaRPr lang="ru-RU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itchFamily="66" charset="0"/>
              </a:rPr>
              <a:t>О, с какой тоской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Птица из клетки глядит</a:t>
            </a:r>
            <a:br>
              <a:rPr lang="ru-RU" sz="2400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>На полет мотылька! (Исса) 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214290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Прочитайте хокку прославленных японских поэтов. Расскажите, как вы понимаете стихотворения. </a:t>
            </a:r>
          </a:p>
        </p:txBody>
      </p:sp>
      <p:pic>
        <p:nvPicPr>
          <p:cNvPr id="9217" name="Picture 1" descr="C:\Users\Наталия\Desktop\Семинар 2020\img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785926"/>
            <a:ext cx="1928826" cy="1571636"/>
          </a:xfrm>
          <a:prstGeom prst="rect">
            <a:avLst/>
          </a:prstGeom>
          <a:noFill/>
        </p:spPr>
      </p:pic>
      <p:pic>
        <p:nvPicPr>
          <p:cNvPr id="9218" name="Picture 2" descr="C:\Users\Наталия\Desktop\Семинар 2020\hello_html_102709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256" y="4357694"/>
            <a:ext cx="1714511" cy="2000264"/>
          </a:xfrm>
          <a:prstGeom prst="rect">
            <a:avLst/>
          </a:prstGeom>
          <a:noFill/>
        </p:spPr>
      </p:pic>
      <p:pic>
        <p:nvPicPr>
          <p:cNvPr id="9219" name="Picture 3" descr="C:\Users\Наталия\Desktop\Семинар 2020\d249ec121cc8eeb8c33c4c29acabd358 (1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2928934"/>
            <a:ext cx="292895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5714" name="Picture 2" descr="C:\Users\Наталия\Desktop\Семинар 2020\909e6962742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214291"/>
            <a:ext cx="3000396" cy="250032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42910" y="214290"/>
            <a:ext cx="4000528" cy="214314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Дикие пионы.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Сейчас  -  их время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В чудесном полном цветении: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Разве модно сорвать их?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Как можно их не сорвать?</a:t>
            </a:r>
          </a:p>
          <a:p>
            <a:pPr algn="r"/>
            <a:r>
              <a:rPr lang="ru-RU" sz="2000" i="1" dirty="0" err="1" smtClean="0">
                <a:solidFill>
                  <a:schemeClr val="tx1"/>
                </a:solidFill>
                <a:latin typeface="Comic Sans MS" pitchFamily="66" charset="0"/>
              </a:rPr>
              <a:t>Рёкан</a:t>
            </a:r>
            <a:endParaRPr lang="ru-RU" sz="20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5715" name="Picture 3" descr="C:\Users\Наталия\Desktop\Семинар 2020\depositphotos_27393543-stock-illustration-mum-and-butterfl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428868"/>
            <a:ext cx="2714644" cy="242889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2786058"/>
            <a:ext cx="4071966" cy="121444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И осенью хочется жить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Этой бабочке: пьёт торопливо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С хризантемы росу</a:t>
            </a:r>
          </a:p>
          <a:p>
            <a:pPr algn="r"/>
            <a:r>
              <a:rPr lang="ru-RU" sz="2000" i="1" dirty="0" smtClean="0">
                <a:solidFill>
                  <a:schemeClr val="tx1"/>
                </a:solidFill>
                <a:latin typeface="Comic Sans MS" pitchFamily="66" charset="0"/>
              </a:rPr>
              <a:t>Басё</a:t>
            </a:r>
            <a:endParaRPr lang="ru-RU" sz="2000" i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15716" name="Picture 4" descr="C:\Users\Наталия\Desktop\Семинар 2020\e5aa6d3e9d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000504"/>
            <a:ext cx="2143140" cy="271464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143108" y="5072074"/>
            <a:ext cx="3429024" cy="150019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Какая луна!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Нынче ночью птицы в гнёздах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mic Sans MS" pitchFamily="66" charset="0"/>
              </a:rPr>
              <a:t>Дверей не закрывали…</a:t>
            </a:r>
          </a:p>
          <a:p>
            <a:pPr algn="r"/>
            <a:r>
              <a:rPr lang="ru-RU" dirty="0" err="1" smtClean="0">
                <a:solidFill>
                  <a:schemeClr val="tx1"/>
                </a:solidFill>
                <a:latin typeface="Comic Sans MS" pitchFamily="66" charset="0"/>
              </a:rPr>
              <a:t>Тиё-ни</a:t>
            </a:r>
            <a:endParaRPr lang="ru-RU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Задание: </a:t>
            </a:r>
            <a:b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«продолжи стихи»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b="1" dirty="0" smtClean="0">
                <a:latin typeface="Comic Sans MS" pitchFamily="66" charset="0"/>
              </a:rPr>
              <a:t>     Утренний туман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уходит тихонько туда,….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b="1" dirty="0" smtClean="0">
                <a:latin typeface="Comic Sans MS" pitchFamily="66" charset="0"/>
              </a:rPr>
              <a:t>      Полевой цветок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 лучах заката меня…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b="1" dirty="0" smtClean="0">
                <a:latin typeface="Comic Sans MS" pitchFamily="66" charset="0"/>
              </a:rPr>
              <a:t>      Неожиданный гром —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от испуга и удивленья…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dirty="0" smtClean="0">
                <a:latin typeface="Comic Sans MS" pitchFamily="66" charset="0"/>
              </a:rPr>
              <a:t/>
            </a:r>
            <a:br>
              <a:rPr lang="ru-RU" sz="2400" dirty="0" smtClean="0">
                <a:latin typeface="Comic Sans MS" pitchFamily="66" charset="0"/>
              </a:rPr>
            </a:br>
            <a:endParaRPr lang="ru-RU" sz="2400" dirty="0">
              <a:latin typeface="Comic Sans MS" pitchFamily="66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357686" y="1600200"/>
            <a:ext cx="4329114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sz="2400" b="1" dirty="0" smtClean="0">
                <a:latin typeface="Comic Sans MS" pitchFamily="66" charset="0"/>
              </a:rPr>
              <a:t>Зимние дожди.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Все молчат — и так же безмолвна…</a:t>
            </a:r>
          </a:p>
          <a:p>
            <a:pPr>
              <a:buNone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Снег за окном —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вот уже намело сугробы…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Аиста гнездо на ветру.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А под ним – за пределами бури – …</a:t>
            </a:r>
            <a:endParaRPr lang="ru-RU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Оригиналы стихов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i="1" dirty="0" smtClean="0">
                <a:latin typeface="Arial Narrow" pitchFamily="34" charset="0"/>
              </a:rPr>
              <a:t>     </a:t>
            </a:r>
            <a:r>
              <a:rPr lang="ru-RU" sz="2400" b="1" dirty="0" smtClean="0">
                <a:latin typeface="Comic Sans MS" pitchFamily="66" charset="0"/>
              </a:rPr>
              <a:t>Утренний туман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уходит тихонько туда,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куда ему надо…</a:t>
            </a: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b="1" dirty="0" smtClean="0">
                <a:latin typeface="Comic Sans MS" pitchFamily="66" charset="0"/>
              </a:rPr>
              <a:t>     </a:t>
            </a: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b="1" dirty="0" smtClean="0">
                <a:latin typeface="Comic Sans MS" pitchFamily="66" charset="0"/>
              </a:rPr>
              <a:t>    </a:t>
            </a: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b="1" dirty="0" smtClean="0">
                <a:latin typeface="Comic Sans MS" pitchFamily="66" charset="0"/>
              </a:rPr>
              <a:t>   Полевой цветок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 лучах заката меня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Пленил на миг.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b="1" dirty="0" smtClean="0">
              <a:latin typeface="Comic Sans MS" pitchFamily="66" charset="0"/>
            </a:endParaRPr>
          </a:p>
          <a:p>
            <a:pPr>
              <a:buClr>
                <a:schemeClr val="bg2">
                  <a:lumMod val="75000"/>
                </a:schemeClr>
              </a:buClr>
              <a:buNone/>
            </a:pPr>
            <a:r>
              <a:rPr lang="ru-RU" sz="2400" b="1" dirty="0" smtClean="0">
                <a:latin typeface="Comic Sans MS" pitchFamily="66" charset="0"/>
              </a:rPr>
              <a:t>   Неожиданный гром —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от испуга и удивленья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поднялся с ложа…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 Narrow" pitchFamily="34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/>
              <a:t>     </a:t>
            </a:r>
            <a:r>
              <a:rPr lang="ru-RU" sz="2400" b="1" dirty="0" smtClean="0">
                <a:latin typeface="Comic Sans MS" pitchFamily="66" charset="0"/>
              </a:rPr>
              <a:t>Зимние дожди.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Все молчат — и так же безмолвна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лодка у причала…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Снег за окном —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вот уже намело сугробы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высотой с пианино…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  </a:t>
            </a:r>
          </a:p>
          <a:p>
            <a:pPr>
              <a:buNone/>
            </a:pPr>
            <a:r>
              <a:rPr lang="ru-RU" sz="2400" b="1" dirty="0" smtClean="0">
                <a:latin typeface="Comic Sans MS" pitchFamily="66" charset="0"/>
              </a:rPr>
              <a:t>   Аиста гнездо на ветру.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А под ним – за пределами бури – </a:t>
            </a:r>
            <a:br>
              <a:rPr lang="ru-RU" sz="2400" b="1" dirty="0" smtClean="0">
                <a:latin typeface="Comic Sans MS" pitchFamily="66" charset="0"/>
              </a:rPr>
            </a:br>
            <a:r>
              <a:rPr lang="ru-RU" sz="2400" b="1" dirty="0" smtClean="0">
                <a:latin typeface="Comic Sans MS" pitchFamily="66" charset="0"/>
              </a:rPr>
              <a:t>Вишен спокойный цвет.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Задание: 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«сочини и проиллюстрируй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хокку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»</a:t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Работы учащихся: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47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latin typeface="Arial Narrow" pitchFamily="34" charset="0"/>
              </a:rPr>
              <a:t>Р</a:t>
            </a: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7171" name="Picture 3" descr="C:\Users\59D5~1\AppData\Local\Temp\Rar$DIa0.679\20200223_1600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00240"/>
            <a:ext cx="2928957" cy="45720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2143116"/>
            <a:ext cx="3786214" cy="307183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В небе луна.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Мысли не дают покоя мне.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Покой и тишина.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6145" name="Picture 1" descr="C:\Users\59D5~1\AppData\Local\Temp\Rar$DIa0.485\20200223_1558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57166"/>
            <a:ext cx="2857520" cy="5643602"/>
          </a:xfrm>
          <a:prstGeom prst="rect">
            <a:avLst/>
          </a:prstGeom>
          <a:noFill/>
        </p:spPr>
      </p:pic>
      <p:pic>
        <p:nvPicPr>
          <p:cNvPr id="6147" name="Picture 3" descr="C:\Users\59D5~1\AppData\Local\Temp\Rar$DIa0.870\20200223_1556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857250"/>
            <a:ext cx="5429288" cy="35718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5857892"/>
            <a:ext cx="9144000" cy="78581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5121" name="Picture 1" descr="C:\Users\59D5~1\AppData\Local\Temp\Rar$DIa0.572\20200223_1552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04"/>
            <a:ext cx="6858048" cy="385765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928662" y="4572008"/>
            <a:ext cx="7786742" cy="155734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Зима на дворе.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Много снега намело,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Снеговик стоит…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4097" name="Picture 1" descr="C:\Users\59D5~1\AppData\Local\Temp\Rar$DIa0.100\20200223_1555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85728"/>
            <a:ext cx="6215106" cy="378621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71538" y="4286256"/>
            <a:ext cx="7000924" cy="171451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Медведь ест ягоды.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Не ходи рядом с ним.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Глухой лес кругом.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>
              <a:solidFill>
                <a:schemeClr val="bg2"/>
              </a:solidFill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 Narrow" pitchFamily="34" charset="0"/>
            </a:endParaRPr>
          </a:p>
        </p:txBody>
      </p:sp>
      <p:pic>
        <p:nvPicPr>
          <p:cNvPr id="3073" name="Picture 1" descr="C:\Users\59D5~1\AppData\Local\Temp\Rar$DIa0.662\20200223_1553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85728"/>
            <a:ext cx="5715040" cy="335758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285852" y="3929066"/>
            <a:ext cx="6786610" cy="192882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На улице июнь,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Пасмурно и тёплый дождь идёт.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Comic Sans MS" pitchFamily="66" charset="0"/>
              </a:rPr>
              <a:t>Люблю сидеть у окна…</a:t>
            </a:r>
            <a:endParaRPr lang="ru-RU" sz="32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57158" y="1214422"/>
            <a:ext cx="8501122" cy="4525963"/>
          </a:xfrm>
        </p:spPr>
        <p:txBody>
          <a:bodyPr>
            <a:normAutofit/>
          </a:bodyPr>
          <a:lstStyle/>
          <a:p>
            <a:pPr marL="0" indent="1116000">
              <a:buNone/>
            </a:pPr>
            <a:endParaRPr lang="ru-RU" b="1" dirty="0" smtClean="0">
              <a:latin typeface="Comic Sans MS" pitchFamily="66" charset="0"/>
            </a:endParaRPr>
          </a:p>
          <a:p>
            <a:pPr marL="0" indent="1116000">
              <a:buNone/>
            </a:pPr>
            <a:r>
              <a:rPr lang="ru-RU" b="1" dirty="0" smtClean="0">
                <a:latin typeface="Comic Sans MS" pitchFamily="66" charset="0"/>
              </a:rPr>
              <a:t>«На поверхности хокку - не чувства, а цветы... Чувства скрыты в глубине и влагой, звуками, мелодией проступают на поверхности стихов», - так писал о поэзии хокку выдающийся поэт XX в. </a:t>
            </a:r>
            <a:r>
              <a:rPr lang="ru-RU" b="1" dirty="0" err="1" smtClean="0">
                <a:latin typeface="Comic Sans MS" pitchFamily="66" charset="0"/>
              </a:rPr>
              <a:t>Такахама</a:t>
            </a: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Кёси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43042" y="428604"/>
            <a:ext cx="55721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Заключение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3019" y="214290"/>
            <a:ext cx="8282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Западная модель культуры </a:t>
            </a:r>
            <a:endParaRPr lang="ru-RU" sz="4000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              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785925"/>
            <a:ext cx="8229600" cy="1928827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 fontScale="92500"/>
          </a:bodyPr>
          <a:lstStyle/>
          <a:p>
            <a:pPr algn="just"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Comic Sans MS" pitchFamily="66" charset="0"/>
              </a:rPr>
              <a:t>Человек – центр мироздания, суверенная личность, уникальная личность, обладающая свободой воли. Человек стремится подчинить природу.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5601" name="Picture 1" descr="C:\Users\Наталия\Desktop\Семинар 2020\Caspar_David_Friedrich_-_Wanderer_above_the_sea_of_f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3714752"/>
            <a:ext cx="1785950" cy="2286016"/>
          </a:xfrm>
          <a:prstGeom prst="rect">
            <a:avLst/>
          </a:prstGeom>
          <a:noFill/>
        </p:spPr>
      </p:pic>
      <p:pic>
        <p:nvPicPr>
          <p:cNvPr id="25602" name="Picture 2" descr="C:\Users\Наталия\Desktop\Семинар 2020\9a7ffa08eeba97527c9f8a6a02302db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714752"/>
            <a:ext cx="3643338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Источники информации: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4525963"/>
          </a:xfrm>
        </p:spPr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  <a:hlinkClick r:id="rId3"/>
              </a:rPr>
              <a:t>http://www.ref.by/refs/17/37642/1.html</a:t>
            </a: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  <a:hlinkClick r:id="rId4"/>
              </a:rPr>
              <a:t>http://ru.wikipedia.org/wiki/%D5%E0%E9%EA%F3</a:t>
            </a: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  <a:hlinkClick r:id="rId5"/>
              </a:rPr>
              <a:t>http://blog-books.ru/articles/yaponskij-zhanr-xokku-1477.html</a:t>
            </a: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  <a:hlinkClick r:id="rId6"/>
              </a:rPr>
              <a:t>http://citaty.su/kratkaya-biografiya-macuo-basyo</a:t>
            </a: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  <a:hlinkClick r:id="rId7"/>
              </a:rPr>
              <a:t>http://www.yaponika.com/biografii/biografiya-kobayasi-issa</a:t>
            </a: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US" sz="2400" dirty="0" smtClean="0">
                <a:latin typeface="Arial Narrow" pitchFamily="34" charset="0"/>
                <a:hlinkClick r:id="rId8"/>
              </a:rPr>
              <a:t>http://ec-dejavu.ru/h/Hokku.html</a:t>
            </a: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 smtClean="0">
              <a:latin typeface="Arial Narrow" pitchFamily="34" charset="0"/>
            </a:endParaRPr>
          </a:p>
          <a:p>
            <a:pPr>
              <a:buClr>
                <a:schemeClr val="bg2">
                  <a:lumMod val="75000"/>
                </a:schemeClr>
              </a:buClr>
              <a:buFont typeface="Wingdings" pitchFamily="2" charset="2"/>
              <a:buChar char="ü"/>
            </a:pPr>
            <a:endParaRPr lang="ru-RU" sz="2400" dirty="0">
              <a:latin typeface="Arial Narrow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3019" y="214290"/>
            <a:ext cx="8282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Восточная  модель культуры </a:t>
            </a:r>
            <a:endParaRPr lang="ru-RU" sz="4000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457200" y="1071546"/>
            <a:ext cx="8229600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14314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latin typeface="Comic Sans MS" pitchFamily="66" charset="0"/>
              </a:rPr>
              <a:t>Культура тени. Неуловимый мир, который постигается только с помощью интуиции и чувства. Человек сливается с мирозданием, растворяется в вечных ритмах природы.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4577" name="Picture 1" descr="C:\Users\Наталия\Desktop\Семинар 2020\488b3f19a74de1bebb939145a100c8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214686"/>
            <a:ext cx="3571900" cy="3000396"/>
          </a:xfrm>
          <a:prstGeom prst="rect">
            <a:avLst/>
          </a:prstGeom>
          <a:noFill/>
        </p:spPr>
      </p:pic>
      <p:pic>
        <p:nvPicPr>
          <p:cNvPr id="24578" name="Picture 2" descr="C:\Users\Наталия\Desktop\Семинар 2020\acuarelas-de-paisajes-campesinos-japoneses_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14686"/>
            <a:ext cx="3745602" cy="2928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33019" y="214290"/>
            <a:ext cx="8282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4000" b="1" i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 flipV="1">
            <a:off x="457200" y="1071546"/>
            <a:ext cx="8229600" cy="4143404"/>
          </a:xfrm>
        </p:spPr>
        <p:txBody>
          <a:bodyPr>
            <a:normAutofit/>
          </a:bodyPr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21431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endParaRPr lang="ru-RU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2071670" y="214290"/>
            <a:ext cx="5072098" cy="7143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Японская культура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714348" y="142852"/>
            <a:ext cx="757242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Стихи или проза?</a:t>
            </a:r>
            <a:endParaRPr lang="ru-RU" sz="4800" b="1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357190"/>
          </a:xfrm>
        </p:spPr>
        <p:txBody>
          <a:bodyPr>
            <a:normAutofit fontScale="90000"/>
          </a:bodyPr>
          <a:lstStyle/>
          <a:p>
            <a:endParaRPr lang="ru-RU" dirty="0">
              <a:latin typeface="Comic Sans MS" pitchFamily="66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00200"/>
            <a:ext cx="5329246" cy="382906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Какая луна!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Нынче ночью птицы  в гнёздах</a:t>
            </a:r>
          </a:p>
          <a:p>
            <a:pPr>
              <a:buNone/>
            </a:pPr>
            <a:r>
              <a:rPr lang="ru-RU" b="1" dirty="0" smtClean="0">
                <a:latin typeface="Comic Sans MS" pitchFamily="66" charset="0"/>
              </a:rPr>
              <a:t>Дверей не закрывали…       </a:t>
            </a:r>
          </a:p>
          <a:p>
            <a:pPr algn="r">
              <a:buNone/>
            </a:pPr>
            <a:r>
              <a:rPr lang="ru-RU" b="1" dirty="0" smtClean="0">
                <a:latin typeface="Comic Sans MS" pitchFamily="66" charset="0"/>
              </a:rPr>
              <a:t> </a:t>
            </a:r>
            <a:r>
              <a:rPr lang="ru-RU" b="1" dirty="0" err="1" smtClean="0">
                <a:latin typeface="Comic Sans MS" pitchFamily="66" charset="0"/>
              </a:rPr>
              <a:t>Тиё-ни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3553" name="Picture 1" descr="C:\Users\Наталия\Desktop\Семинар 2020\993aeaa2a3936f62c9bb7ad6f3a12b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500174"/>
            <a:ext cx="2857520" cy="464347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000100" y="214290"/>
            <a:ext cx="7286676" cy="92869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Стихи или проза?</a:t>
            </a:r>
            <a:endParaRPr lang="ru-RU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28604"/>
            <a:ext cx="8786874" cy="1214446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marL="0" indent="342900">
              <a:buNone/>
            </a:pPr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Япония слывет одной из самых загадочных</a:t>
            </a:r>
          </a:p>
          <a:p>
            <a:pPr marL="0" indent="342900">
              <a:buNone/>
            </a:pPr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и  экзотических стран мира.</a:t>
            </a:r>
          </a:p>
          <a:p>
            <a:pPr>
              <a:buNone/>
            </a:pPr>
            <a:endParaRPr lang="ru-RU" sz="2800" b="1" i="1" dirty="0">
              <a:solidFill>
                <a:srgbClr val="FFFF00"/>
              </a:solidFill>
              <a:latin typeface="Comic Sans MS" pitchFamily="66" charset="0"/>
            </a:endParaRPr>
          </a:p>
        </p:txBody>
      </p:sp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pic>
        <p:nvPicPr>
          <p:cNvPr id="5" name="Picture 2" descr="http://japanpoetry.ru/images/index_1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1214422"/>
            <a:ext cx="3428992" cy="4779759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1071546"/>
            <a:ext cx="60007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24000">
              <a:buNone/>
            </a:pPr>
            <a:endParaRPr lang="ru-RU" sz="2800" b="1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indent="324000">
              <a:buNone/>
            </a:pPr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Далекая и близкая, простая и загадочная, она захватывает наше воображение своей экзотикой. «Я побывал в волшебной сказке», - говорят люди, посетившие Японию.</a:t>
            </a:r>
          </a:p>
          <a:p>
            <a:pPr indent="324000">
              <a:buNone/>
            </a:pPr>
            <a:r>
              <a:rPr lang="ru-RU" sz="2800" b="1" dirty="0" smtClean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Японская поэзия так же своеобразна, как и культура этой страны. </a:t>
            </a:r>
          </a:p>
          <a:p>
            <a:pPr>
              <a:buNone/>
            </a:pPr>
            <a:endParaRPr lang="ru-RU" sz="2800" i="1" dirty="0" smtClean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691" y="214290"/>
            <a:ext cx="885530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u="sng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Хокку – жанр японской поэзии</a:t>
            </a:r>
            <a:endParaRPr lang="ru-RU" sz="4400" b="1" u="sng" dirty="0">
              <a:ln w="900" cmpd="sng">
                <a:solidFill>
                  <a:srgbClr val="002060">
                    <a:alpha val="55000"/>
                  </a:srgbClr>
                </a:solidFill>
                <a:prstDash val="solid"/>
              </a:ln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1214422"/>
            <a:ext cx="7249438" cy="10715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Comic Sans MS" pitchFamily="66" charset="0"/>
              </a:rPr>
              <a:t>Жанр хокку появился в 17 веке</a:t>
            </a:r>
            <a:r>
              <a:rPr lang="ru-RU" sz="3200" b="1" dirty="0" smtClean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. </a:t>
            </a:r>
            <a:endParaRPr lang="ru-RU" sz="3200" b="1" dirty="0">
              <a:solidFill>
                <a:schemeClr val="bg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1472" y="2643182"/>
            <a:ext cx="771527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Comic Sans MS" pitchFamily="66" charset="0"/>
              </a:rPr>
              <a:t>Создателями его были не аристократы, а жители городов и селений: художники и ремесленники, врачи и даже самураи. Повсюду возникали кружки любителей хокку.</a:t>
            </a:r>
            <a:endParaRPr lang="ru-RU" sz="28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yoursmileys.ru/gsmile/ornament/g21131.gif"/>
          <p:cNvPicPr>
            <a:picLocks noChangeAspect="1" noChangeArrowheads="1" noCrop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6072206"/>
            <a:ext cx="9144000" cy="571504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7249438" cy="928694"/>
          </a:xfrm>
        </p:spPr>
        <p:txBody>
          <a:bodyPr>
            <a:normAutofit/>
          </a:bodyPr>
          <a:lstStyle/>
          <a:p>
            <a:r>
              <a:rPr lang="ru-RU" sz="4800" b="1" i="1" dirty="0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. </a:t>
            </a:r>
            <a:r>
              <a:rPr lang="ru-RU" sz="4800" b="1" dirty="0" smtClean="0">
                <a:ln w="900" cmpd="sng">
                  <a:solidFill>
                    <a:srgbClr val="002060">
                      <a:alpha val="55000"/>
                    </a:srgbClr>
                  </a:solidFill>
                  <a:prstDash val="solid"/>
                </a:ln>
                <a:effectLst>
                  <a:glow rad="101600">
                    <a:srgbClr val="C0504D">
                      <a:satMod val="175000"/>
                      <a:alpha val="40000"/>
                    </a:srgbClr>
                  </a:glow>
                </a:effectLst>
                <a:latin typeface="Comic Sans MS" pitchFamily="66" charset="0"/>
              </a:rPr>
              <a:t>Особенности жанра</a:t>
            </a:r>
            <a:endParaRPr lang="ru-RU" sz="4800" b="1" dirty="0">
              <a:solidFill>
                <a:schemeClr val="bg2">
                  <a:lumMod val="75000"/>
                </a:schemeClr>
              </a:solidFill>
              <a:effectLst>
                <a:glow rad="101600">
                  <a:srgbClr val="C0504D">
                    <a:satMod val="175000"/>
                    <a:alpha val="40000"/>
                  </a:srgb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71472" y="1142985"/>
            <a:ext cx="7858180" cy="1040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</a:pPr>
            <a:r>
              <a:rPr lang="ru-RU" sz="2800" b="1" u="sng" dirty="0" smtClean="0">
                <a:latin typeface="Comic Sans MS" pitchFamily="66" charset="0"/>
              </a:rPr>
              <a:t>ХОККУ (</a:t>
            </a:r>
            <a:r>
              <a:rPr lang="ru-RU" sz="2800" b="1" u="sng" dirty="0" err="1" smtClean="0">
                <a:latin typeface="Comic Sans MS" pitchFamily="66" charset="0"/>
              </a:rPr>
              <a:t>хайку</a:t>
            </a:r>
            <a:r>
              <a:rPr lang="ru-RU" sz="2800" b="1" u="sng" dirty="0" smtClean="0">
                <a:latin typeface="Comic Sans MS" pitchFamily="66" charset="0"/>
              </a:rPr>
              <a:t>) – </a:t>
            </a:r>
            <a:r>
              <a:rPr lang="ru-RU" sz="2800" b="1" u="sng" dirty="0" err="1" smtClean="0">
                <a:latin typeface="Comic Sans MS" pitchFamily="66" charset="0"/>
              </a:rPr>
              <a:t>трехстишное</a:t>
            </a:r>
            <a:r>
              <a:rPr lang="ru-RU" sz="2800" b="1" u="sng" dirty="0" smtClean="0">
                <a:latin typeface="Comic Sans MS" pitchFamily="66" charset="0"/>
              </a:rPr>
              <a:t> </a:t>
            </a:r>
          </a:p>
          <a:p>
            <a:pPr marL="342900" lvl="0" indent="-342900" algn="ctr">
              <a:spcBef>
                <a:spcPct val="20000"/>
              </a:spcBef>
            </a:pPr>
            <a:r>
              <a:rPr lang="ru-RU" sz="2800" b="1" u="sng" dirty="0" smtClean="0">
                <a:latin typeface="Comic Sans MS" pitchFamily="66" charset="0"/>
              </a:rPr>
              <a:t>лирическое стихотворение.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285992"/>
            <a:ext cx="457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>
                <a:latin typeface="Comic Sans MS" pitchFamily="66" charset="0"/>
              </a:rPr>
              <a:t>Основные черты:</a:t>
            </a:r>
            <a:endParaRPr lang="ru-RU" sz="2400" b="1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Лаконизм (краткость) 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Отсутствие рифмы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Уникальный ритм : 17 слогов (5+7+5)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Тема – жизнь природы и человека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Простота поэтического языка</a:t>
            </a:r>
          </a:p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atin typeface="Comic Sans MS" pitchFamily="66" charset="0"/>
              </a:rPr>
              <a:t>Недосказанность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1025</Words>
  <Application>Microsoft Office PowerPoint</Application>
  <PresentationFormat>Экран (4:3)</PresentationFormat>
  <Paragraphs>159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30</vt:i4>
      </vt:variant>
    </vt:vector>
  </HeadingPairs>
  <TitlesOfParts>
    <vt:vector size="36" baseType="lpstr">
      <vt:lpstr>5_Тема Office</vt:lpstr>
      <vt:lpstr>3_Тема Office</vt:lpstr>
      <vt:lpstr>9_Тема Office</vt:lpstr>
      <vt:lpstr>10_Тема Office</vt:lpstr>
      <vt:lpstr>11_Тема Office</vt:lpstr>
      <vt:lpstr>12_Тема Office</vt:lpstr>
      <vt:lpstr>Слайд 1</vt:lpstr>
      <vt:lpstr>Слайд 2</vt:lpstr>
      <vt:lpstr>                                 </vt:lpstr>
      <vt:lpstr>    </vt:lpstr>
      <vt:lpstr>    </vt:lpstr>
      <vt:lpstr>Слайд 6</vt:lpstr>
      <vt:lpstr>Слайд 7</vt:lpstr>
      <vt:lpstr>Жанр хокку появился в 17 веке. </vt:lpstr>
      <vt:lpstr>. Особенности жанра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Задание:  «продолжи стихи»</vt:lpstr>
      <vt:lpstr>Оригиналы стихов</vt:lpstr>
      <vt:lpstr>Задание:  «сочини и проиллюстрируй хокку» Работы учащихся:</vt:lpstr>
      <vt:lpstr>Слайд 25</vt:lpstr>
      <vt:lpstr>Слайд 26</vt:lpstr>
      <vt:lpstr>Слайд 27</vt:lpstr>
      <vt:lpstr>Слайд 28</vt:lpstr>
      <vt:lpstr>Слайд 29</vt:lpstr>
      <vt:lpstr>Источники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Наталия</cp:lastModifiedBy>
  <cp:revision>160</cp:revision>
  <dcterms:modified xsi:type="dcterms:W3CDTF">2022-02-15T18:32:33Z</dcterms:modified>
</cp:coreProperties>
</file>