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78" r:id="rId3"/>
    <p:sldId id="279" r:id="rId4"/>
    <p:sldId id="259" r:id="rId5"/>
    <p:sldId id="262" r:id="rId6"/>
    <p:sldId id="263" r:id="rId7"/>
    <p:sldId id="273" r:id="rId8"/>
    <p:sldId id="274" r:id="rId9"/>
    <p:sldId id="258" r:id="rId10"/>
    <p:sldId id="275" r:id="rId11"/>
    <p:sldId id="276" r:id="rId12"/>
    <p:sldId id="265" r:id="rId13"/>
    <p:sldId id="267" r:id="rId14"/>
    <p:sldId id="277" r:id="rId15"/>
    <p:sldId id="268" r:id="rId16"/>
    <p:sldId id="270" r:id="rId17"/>
    <p:sldId id="272" r:id="rId18"/>
    <p:sldId id="271" r:id="rId19"/>
    <p:sldId id="260" r:id="rId20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PopularScript" panose="020B0604020202020204" charset="0"/>
      <p:regular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Monotype Corsiva" panose="03010101010201010101" pitchFamily="66" charset="0"/>
      <p: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Lidija\Рабочий стол\труд\краск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6912"/>
            <a:ext cx="3048496" cy="354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Lidija\Рабочий стол\труд\палитр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4599"/>
            <a:ext cx="1727200" cy="210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Lidija\Рабочий стол\труд\палитр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203724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idija\Рабочий стол\труд\палитр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869160"/>
            <a:ext cx="1511176" cy="184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idija\Рабочий стол\труд\мальчи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20" y="2924944"/>
            <a:ext cx="3017148" cy="32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>
                <a:alpha val="15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39552" y="404664"/>
            <a:ext cx="7992888" cy="5904656"/>
          </a:xfrm>
          <a:prstGeom prst="snip2Diag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381328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61169@mail.ru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4OTgTk-HhAE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time_continue=75&amp;v=wbVmCNSqWY4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27684" y="4725144"/>
            <a:ext cx="360040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Урок ИЗО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 5 классе начальной школы.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Учитель: Яровая М.Ю.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48680"/>
            <a:ext cx="6120680" cy="39604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/>
              <a:t>Разнообразие художественных материалов в изобразительном искусстве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29385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407" y="2807763"/>
            <a:ext cx="3026166" cy="41642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7488" y="2772619"/>
            <a:ext cx="2957073" cy="4234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3233" y="-434131"/>
            <a:ext cx="3069668" cy="4224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587" y="-434132"/>
            <a:ext cx="3069670" cy="42241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7368" y="2564903"/>
            <a:ext cx="4224108" cy="6478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40160" y="5735591"/>
            <a:ext cx="4224108" cy="6328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7368" y="5735591"/>
            <a:ext cx="4144462" cy="667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09181" y="2638856"/>
            <a:ext cx="4224108" cy="5738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407" y="2807763"/>
            <a:ext cx="3026166" cy="41642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7488" y="2772619"/>
            <a:ext cx="2957073" cy="4234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3233" y="-434131"/>
            <a:ext cx="3069668" cy="4224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587" y="-434132"/>
            <a:ext cx="3069670" cy="42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5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167" y="1772852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Verdana" panose="020B0604030504040204" pitchFamily="34" charset="0"/>
              </a:rPr>
              <a:t>В </a:t>
            </a:r>
            <a:r>
              <a:rPr lang="ru-RU" sz="2800" b="1" dirty="0">
                <a:latin typeface="Verdana" panose="020B0604030504040204" pitchFamily="34" charset="0"/>
              </a:rPr>
              <a:t>персидском языке есть слова </a:t>
            </a:r>
            <a:r>
              <a:rPr lang="ru-RU" sz="2800" b="1" u="sng" dirty="0">
                <a:latin typeface="Verdana" panose="020B0604030504040204" pitchFamily="34" charset="0"/>
              </a:rPr>
              <a:t>“об” (вода) </a:t>
            </a:r>
            <a:r>
              <a:rPr lang="ru-RU" sz="2800" b="1" dirty="0">
                <a:latin typeface="Verdana" panose="020B0604030504040204" pitchFamily="34" charset="0"/>
              </a:rPr>
              <a:t>и </a:t>
            </a:r>
            <a:r>
              <a:rPr lang="ru-RU" sz="2800" b="1" u="sng" dirty="0">
                <a:latin typeface="Verdana" panose="020B0604030504040204" pitchFamily="34" charset="0"/>
              </a:rPr>
              <a:t>“</a:t>
            </a:r>
            <a:r>
              <a:rPr lang="ru-RU" sz="2800" b="1" u="sng" dirty="0" err="1">
                <a:latin typeface="Verdana" panose="020B0604030504040204" pitchFamily="34" charset="0"/>
              </a:rPr>
              <a:t>ру</a:t>
            </a:r>
            <a:r>
              <a:rPr lang="ru-RU" sz="2800" b="1" u="sng" dirty="0">
                <a:latin typeface="Verdana" panose="020B0604030504040204" pitchFamily="34" charset="0"/>
              </a:rPr>
              <a:t>” (на), </a:t>
            </a:r>
            <a:endParaRPr lang="ru-RU" sz="2800" b="1" u="sng" dirty="0" smtClean="0">
              <a:latin typeface="Verdana" panose="020B0604030504040204" pitchFamily="34" charset="0"/>
            </a:endParaRPr>
          </a:p>
          <a:p>
            <a:r>
              <a:rPr lang="ru-RU" sz="2800" b="1" dirty="0" smtClean="0">
                <a:latin typeface="Verdana" panose="020B0604030504040204" pitchFamily="34" charset="0"/>
              </a:rPr>
              <a:t>в </a:t>
            </a:r>
            <a:r>
              <a:rPr lang="ru-RU" sz="2800" b="1" dirty="0">
                <a:latin typeface="Verdana" panose="020B0604030504040204" pitchFamily="34" charset="0"/>
              </a:rPr>
              <a:t>турецком </a:t>
            </a:r>
            <a:r>
              <a:rPr lang="ru-RU" sz="2800" b="1" dirty="0" smtClean="0">
                <a:latin typeface="Verdana" panose="020B0604030504040204" pitchFamily="34" charset="0"/>
              </a:rPr>
              <a:t>языке "</a:t>
            </a:r>
            <a:r>
              <a:rPr lang="ru-RU" sz="2800" b="1" dirty="0" err="1" smtClean="0">
                <a:latin typeface="Verdana" panose="020B0604030504040204" pitchFamily="34" charset="0"/>
              </a:rPr>
              <a:t>обру</a:t>
            </a:r>
            <a:r>
              <a:rPr lang="ru-RU" sz="2800" b="1" dirty="0" smtClean="0">
                <a:latin typeface="Verdana" panose="020B0604030504040204" pitchFamily="34" charset="0"/>
              </a:rPr>
              <a:t>« переводится как </a:t>
            </a:r>
            <a:r>
              <a:rPr lang="ru-RU" sz="2800" b="1" u="sng" dirty="0">
                <a:latin typeface="Verdana" panose="020B0604030504040204" pitchFamily="34" charset="0"/>
              </a:rPr>
              <a:t>"</a:t>
            </a:r>
            <a:r>
              <a:rPr lang="ru-RU" sz="2800" b="1" u="sng" dirty="0" err="1">
                <a:latin typeface="Verdana" panose="020B0604030504040204" pitchFamily="34" charset="0"/>
              </a:rPr>
              <a:t>эбру</a:t>
            </a:r>
            <a:r>
              <a:rPr lang="ru-RU" sz="2800" b="1" u="sng" dirty="0">
                <a:latin typeface="Verdana" panose="020B0604030504040204" pitchFamily="34" charset="0"/>
              </a:rPr>
              <a:t>", </a:t>
            </a:r>
            <a:r>
              <a:rPr lang="ru-RU" sz="2800" b="1" dirty="0">
                <a:latin typeface="Verdana" panose="020B0604030504040204" pitchFamily="34" charset="0"/>
              </a:rPr>
              <a:t>значит "на воде". </a:t>
            </a:r>
            <a:endParaRPr lang="ru-RU" sz="2800" b="1" dirty="0" smtClean="0">
              <a:latin typeface="Verdana" panose="020B0604030504040204" pitchFamily="34" charset="0"/>
            </a:endParaRPr>
          </a:p>
          <a:p>
            <a:r>
              <a:rPr lang="ru-RU" sz="2800" b="1" dirty="0" smtClean="0">
                <a:latin typeface="Verdana" panose="020B0604030504040204" pitchFamily="34" charset="0"/>
              </a:rPr>
              <a:t>В </a:t>
            </a:r>
            <a:r>
              <a:rPr lang="ru-RU" sz="2800" b="1" dirty="0">
                <a:latin typeface="Verdana" panose="020B0604030504040204" pitchFamily="34" charset="0"/>
              </a:rPr>
              <a:t>мире это искусство называют Турецким </a:t>
            </a:r>
            <a:r>
              <a:rPr lang="ru-RU" sz="2800" b="1" u="sng" dirty="0" err="1">
                <a:latin typeface="Verdana" panose="020B0604030504040204" pitchFamily="34" charset="0"/>
              </a:rPr>
              <a:t>мраморированием</a:t>
            </a:r>
            <a:r>
              <a:rPr lang="ru-RU" sz="2800" b="1" dirty="0">
                <a:latin typeface="Verdana" panose="020B0604030504040204" pitchFamily="34" charset="0"/>
              </a:rPr>
              <a:t>. Однако, мраморные разводы - это лишь малая часть глубокого и изящного искусства.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620688"/>
            <a:ext cx="316835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ЭБРУ</a:t>
            </a:r>
            <a:endParaRPr lang="ru-RU" sz="8000" b="1" dirty="0">
              <a:solidFill>
                <a:srgbClr val="C0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547664" y="440632"/>
            <a:ext cx="288032" cy="3600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24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229200"/>
            <a:ext cx="316835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ЭБРУ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833225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www.youtube.com/watch?v=4OTgTk-HhAE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04665"/>
            <a:ext cx="54726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4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556792"/>
            <a:ext cx="626469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rgbClr val="C00000"/>
                </a:solidFill>
              </a:rPr>
              <a:t>Практическая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120355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229200"/>
            <a:ext cx="316835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ЭБРУ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58112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www.youtube.com/watch?time_continue=75&amp;v=wbVmCNSqWY4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2600" b="11801"/>
          <a:stretch/>
        </p:blipFill>
        <p:spPr>
          <a:xfrm>
            <a:off x="683568" y="692695"/>
            <a:ext cx="6696744" cy="379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4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6777269" cy="50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77686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Что такое художественные материалы?</a:t>
            </a:r>
          </a:p>
          <a:p>
            <a:r>
              <a:rPr lang="ru-RU" sz="4400" b="1" dirty="0"/>
              <a:t>Какие материалы вы знаете?</a:t>
            </a:r>
          </a:p>
          <a:p>
            <a:r>
              <a:rPr lang="ru-RU" sz="4400" b="1" dirty="0"/>
              <a:t>Что мы с вами делали на уроках с использованием художественных материалов</a:t>
            </a:r>
            <a:r>
              <a:rPr lang="ru-RU" sz="4400" b="1" dirty="0" smtClean="0"/>
              <a:t>?</a:t>
            </a:r>
          </a:p>
          <a:p>
            <a:r>
              <a:rPr lang="ru-RU" sz="4400" b="1" dirty="0" smtClean="0"/>
              <a:t>Какой новый материал вы сегодня узнали?</a:t>
            </a:r>
            <a:endParaRPr lang="ru-RU" sz="4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PopularScript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60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27657" t="25796" r="24405" b="26637"/>
          <a:stretch/>
        </p:blipFill>
        <p:spPr>
          <a:xfrm>
            <a:off x="567021" y="2310070"/>
            <a:ext cx="1872208" cy="18002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555300" y="760540"/>
            <a:ext cx="5905132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Мне урок понравился!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55300" y="2613516"/>
            <a:ext cx="612115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Мне было </a:t>
            </a:r>
            <a:r>
              <a:rPr lang="ru-RU" sz="4000" b="1" smtClean="0">
                <a:solidFill>
                  <a:schemeClr val="tx1"/>
                </a:solidFill>
              </a:rPr>
              <a:t>НЕ интересно!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72841" y="4552429"/>
            <a:ext cx="5739061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Я ничего не понял!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70310" r="1099" b="4404"/>
          <a:stretch/>
        </p:blipFill>
        <p:spPr>
          <a:xfrm>
            <a:off x="611560" y="4221088"/>
            <a:ext cx="1722431" cy="1656184"/>
          </a:xfrm>
          <a:prstGeom prst="ellips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04664"/>
            <a:ext cx="1827669" cy="182766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3183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568136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chemeClr val="tx2"/>
                </a:solidFill>
                <a:latin typeface="Monotype Corsiva" pitchFamily="66" charset="0"/>
              </a:rPr>
              <a:t>Спасибо  за </a:t>
            </a:r>
          </a:p>
          <a:p>
            <a:r>
              <a:rPr lang="ru-RU" sz="9600" b="1" dirty="0" smtClean="0">
                <a:solidFill>
                  <a:schemeClr val="tx2"/>
                </a:solidFill>
                <a:latin typeface="Monotype Corsiva" pitchFamily="66" charset="0"/>
              </a:rPr>
              <a:t>внимание!!!</a:t>
            </a:r>
            <a:endParaRPr lang="ru-RU" sz="96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2048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7095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848872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закрепить знания о художественных материалах. Познакомить учащихся с новым видом графического материала и его особенностями.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художественного развития учащихся: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эмоциональной отзывчивости на явления окружающего мира, способности удивляться и радоваться его красоте;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формирование особых навыков работы красками для ЭБРУ;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способности к творческому самовыражению.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6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20688"/>
            <a:ext cx="7920880" cy="529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Предметные УУД: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активно овладевать необходимыми приемами работы с красками, кистью, умениями применять цвет для достижения своего замысла; «рисовать», ориентируясь на всю плоскость «листа»; изображать различные формы, используя выразительные свойства нового художественного материала.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Регулятивные УУД: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оценивать результат своего труда.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Познавательные УУД: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понимать значение и роль изобразительного искусства в жизни каждого человека и общества.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Личностные УУД: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стремиться к повышению культуры речевого общения, овладению приемами творческого самовыражения с осознанием общественной полезности своего труда и своей жизни в целом; стараться применить по назначению приобретенные художественные способности.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Коммуникативные УУД: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уметь обмениваться мнениями, слушать партнера по коммуникации - другого ученика и учителя; обсуждать индивидуальные результаты художественно-творческой деятельности.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1918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620688"/>
            <a:ext cx="7488832" cy="629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/>
              <a:t>краска   </a:t>
            </a:r>
            <a:r>
              <a:rPr lang="ru-RU" sz="5400" b="1" dirty="0" smtClean="0"/>
              <a:t> </a:t>
            </a:r>
            <a:endParaRPr lang="ru-RU" sz="5400" b="1" dirty="0"/>
          </a:p>
          <a:p>
            <a:r>
              <a:rPr lang="ru-RU" sz="5400" b="1" dirty="0" smtClean="0"/>
              <a:t>У </a:t>
            </a:r>
            <a:r>
              <a:rPr lang="ru-RU" sz="5400" b="1" dirty="0"/>
              <a:t>Кирилла красная </a:t>
            </a:r>
            <a:r>
              <a:rPr lang="ru-RU" sz="5400" b="1" dirty="0" smtClean="0"/>
              <a:t>краска.</a:t>
            </a:r>
          </a:p>
          <a:p>
            <a:pPr>
              <a:lnSpc>
                <a:spcPct val="120000"/>
              </a:lnSpc>
            </a:pPr>
            <a:r>
              <a:rPr lang="ru-RU" sz="8000" b="1" dirty="0"/>
              <a:t>рисовать  </a:t>
            </a:r>
          </a:p>
          <a:p>
            <a:pPr>
              <a:lnSpc>
                <a:spcPct val="120000"/>
              </a:lnSpc>
            </a:pPr>
            <a:r>
              <a:rPr lang="ru-RU" sz="5400" b="1" dirty="0"/>
              <a:t>Мы будем рисовать.</a:t>
            </a:r>
          </a:p>
          <a:p>
            <a:endParaRPr lang="ru-RU" sz="54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699792" y="1730492"/>
            <a:ext cx="288032" cy="3600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5076056" y="1730492"/>
            <a:ext cx="288032" cy="3600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763688" y="2564904"/>
            <a:ext cx="288032" cy="3600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267744" y="650408"/>
            <a:ext cx="288032" cy="3600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151288" y="2090532"/>
            <a:ext cx="4320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084168" y="4869160"/>
            <a:ext cx="288032" cy="3600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699792" y="4869160"/>
            <a:ext cx="288032" cy="3600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779912" y="3740644"/>
            <a:ext cx="288032" cy="3600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151288" y="5301208"/>
            <a:ext cx="4320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483768" y="4070917"/>
            <a:ext cx="4320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19328" y="5301208"/>
            <a:ext cx="4320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11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683568" y="188640"/>
            <a:ext cx="7875114" cy="649412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9600" b="1" dirty="0" smtClean="0"/>
              <a:t>искусство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6600" b="1" dirty="0" smtClean="0"/>
              <a:t>Изобразительное искусство.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3993024" y="2014760"/>
            <a:ext cx="288032" cy="3600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655676" y="2420888"/>
            <a:ext cx="50405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621125" y="2372528"/>
            <a:ext cx="4320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300192" y="2372528"/>
            <a:ext cx="44881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57408" y="3573016"/>
            <a:ext cx="4320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165888" y="3255683"/>
            <a:ext cx="288032" cy="3600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41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Что такое художественные материалы?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PopularScript" pitchFamily="2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8143" y="2348880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Материалы, которые мы используем на уроках изобразительного искусства.</a:t>
            </a:r>
          </a:p>
        </p:txBody>
      </p:sp>
    </p:spTree>
    <p:extLst>
      <p:ext uri="{BB962C8B-B14F-4D97-AF65-F5344CB8AC3E}">
        <p14:creationId xmlns:p14="http://schemas.microsoft.com/office/powerpoint/2010/main" val="8716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59766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Какие материалы вы знаете?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74276">
            <a:off x="563631" y="2365497"/>
            <a:ext cx="2905091" cy="39976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7381">
            <a:off x="1301846" y="2074254"/>
            <a:ext cx="2915134" cy="40114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68754">
            <a:off x="1937835" y="1840367"/>
            <a:ext cx="2895497" cy="39844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39667" y="1660563"/>
            <a:ext cx="2920270" cy="40185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41590">
            <a:off x="3599743" y="1828202"/>
            <a:ext cx="2895498" cy="39844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63115">
            <a:off x="4650026" y="2030381"/>
            <a:ext cx="2915134" cy="40114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41868">
            <a:off x="5522003" y="2615991"/>
            <a:ext cx="2909405" cy="400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5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>
                <a:alpha val="15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7768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Что мы с вами делали на уроках с использованием художественных материалов?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924944"/>
            <a:ext cx="547124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/>
              <a:t>Рисовали, </a:t>
            </a:r>
          </a:p>
          <a:p>
            <a:r>
              <a:rPr lang="ru-RU" sz="4400" b="1" dirty="0"/>
              <a:t>делали аппликацию, </a:t>
            </a:r>
          </a:p>
          <a:p>
            <a:r>
              <a:rPr lang="ru-RU" sz="4400" b="1" dirty="0"/>
              <a:t>лепили…</a:t>
            </a:r>
          </a:p>
        </p:txBody>
      </p:sp>
    </p:spTree>
    <p:extLst>
      <p:ext uri="{BB962C8B-B14F-4D97-AF65-F5344CB8AC3E}">
        <p14:creationId xmlns:p14="http://schemas.microsoft.com/office/powerpoint/2010/main" val="1724444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916832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/>
              <a:t>Найди соответствие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42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исова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</TotalTime>
  <Words>194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PopularScript</vt:lpstr>
      <vt:lpstr>Times New Roman</vt:lpstr>
      <vt:lpstr>Verdana</vt:lpstr>
      <vt:lpstr>Monotype Corsiva</vt:lpstr>
      <vt:lpstr>Рисование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61169@mail.ru</dc:creator>
  <cp:lastModifiedBy>Марина Яровая</cp:lastModifiedBy>
  <cp:revision>41</cp:revision>
  <cp:lastPrinted>2017-02-10T10:22:42Z</cp:lastPrinted>
  <dcterms:modified xsi:type="dcterms:W3CDTF">2017-12-16T18:28:24Z</dcterms:modified>
</cp:coreProperties>
</file>