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5"/>
  </p:notesMasterIdLst>
  <p:sldIdLst>
    <p:sldId id="269" r:id="rId2"/>
    <p:sldId id="270" r:id="rId3"/>
    <p:sldId id="256" r:id="rId4"/>
    <p:sldId id="271" r:id="rId5"/>
    <p:sldId id="277" r:id="rId6"/>
    <p:sldId id="258" r:id="rId7"/>
    <p:sldId id="278" r:id="rId8"/>
    <p:sldId id="259" r:id="rId9"/>
    <p:sldId id="260" r:id="rId10"/>
    <p:sldId id="261" r:id="rId11"/>
    <p:sldId id="262" r:id="rId12"/>
    <p:sldId id="279" r:id="rId13"/>
    <p:sldId id="273" r:id="rId14"/>
    <p:sldId id="274" r:id="rId15"/>
    <p:sldId id="263" r:id="rId16"/>
    <p:sldId id="264" r:id="rId17"/>
    <p:sldId id="265" r:id="rId18"/>
    <p:sldId id="266" r:id="rId19"/>
    <p:sldId id="267" r:id="rId20"/>
    <p:sldId id="280" r:id="rId21"/>
    <p:sldId id="268" r:id="rId22"/>
    <p:sldId id="276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2" autoAdjust="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831017-A01D-40C8-83F6-82A9212C0D0C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366F3C-2F83-449C-B639-09EFD64FF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193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66F3C-2F83-449C-B639-09EFD64FF0F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022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3" y="5617773"/>
            <a:ext cx="7382935" cy="537211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1" y="1009651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3" y="702070"/>
            <a:ext cx="567831" cy="567831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1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2" y="3736623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6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2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3" y="925691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3" y="1106313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1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9" y="3725335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4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71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9" y="6058037"/>
            <a:ext cx="7721601" cy="537211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4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8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6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10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8" y="293954"/>
            <a:ext cx="567831" cy="567831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3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4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7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700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6" y="5829262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5" y="5896962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9" y="6058037"/>
            <a:ext cx="7721601" cy="537211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6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60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4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70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8" y="293954"/>
            <a:ext cx="567831" cy="567831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7" y="1207273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8" y="5888738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71" y="5831038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90" y="5900027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2" y="6069329"/>
            <a:ext cx="7920991" cy="537211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1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3" y="273091"/>
            <a:ext cx="567831" cy="567831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5" y="817583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2" y="2119258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90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4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7343" y="1052736"/>
            <a:ext cx="7828232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Презентация </a:t>
            </a:r>
            <a:r>
              <a:rPr lang="ru-RU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уроку </a:t>
            </a:r>
            <a:endParaRPr lang="ru-RU" sz="3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</a:t>
            </a:r>
            <a:r>
              <a:rPr lang="ru-RU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учебному предмету </a:t>
            </a:r>
            <a:endParaRPr lang="ru-RU" sz="3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«ОРКСЭ. Основы мировых религий» </a:t>
            </a:r>
          </a:p>
          <a:p>
            <a:pPr algn="ctr"/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4-ом </a:t>
            </a:r>
            <a:r>
              <a:rPr lang="ru-RU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классе на тему </a:t>
            </a:r>
            <a:endParaRPr lang="ru-RU" sz="3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32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Православие и </a:t>
            </a:r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католицизм».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8702" y="4293096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Чертушкина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Наталия Викторовна,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ГБОУ № 604 Пушкинского района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Санкт-Петербурга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88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2193"/>
            <a:ext cx="463421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Католический храм</a:t>
            </a:r>
            <a:endParaRPr lang="ru-RU" sz="3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 descr="https://ic.pics.livejournal.com/photophren/62018626/236343/236343_9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513" y="836712"/>
            <a:ext cx="5488678" cy="520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unitalianoasligo.com/wp-content/uploads/2018/03/4127255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566" y="1176402"/>
            <a:ext cx="7268572" cy="4528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b-a-r-o-c-c-o.ru/wp-content/uploads/121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893" y="836712"/>
            <a:ext cx="6999614" cy="5304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Католический орган и хор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24391" y="58359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14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2193"/>
            <a:ext cx="463421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Католический храм</a:t>
            </a:r>
            <a:endParaRPr lang="ru-RU" sz="3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 descr="https://99px.ru/sstorage/53/2012/04/tmb_40691_7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62" y="798490"/>
            <a:ext cx="7155752" cy="5366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vatars.mds.yandex.net/get-altay/1360498/2a00000165d669c2db4ec8a9111485234b89/X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34196"/>
            <a:ext cx="7436975" cy="465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autogear.ru/misc/i/gallery/42964/26726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12" y="978510"/>
            <a:ext cx="7518318" cy="500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1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767744"/>
              </p:ext>
            </p:extLst>
          </p:nvPr>
        </p:nvGraphicFramePr>
        <p:xfrm>
          <a:off x="1043608" y="908720"/>
          <a:ext cx="7200798" cy="5184569"/>
        </p:xfrm>
        <a:graphic>
          <a:graphicData uri="http://schemas.openxmlformats.org/drawingml/2006/table">
            <a:tbl>
              <a:tblPr firstRow="1" firstCol="1" bandRow="1"/>
              <a:tblGrid>
                <a:gridCol w="2400266"/>
                <a:gridCol w="2400266"/>
                <a:gridCol w="2400266"/>
              </a:tblGrid>
              <a:tr h="30229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Христианство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12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католицизм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православие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Глава церкви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Папа Римский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Патриарх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Духовенство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святой отец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батюшка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5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Богослужение (название, язык, сопровождение…)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месса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латинский или местный язык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орган и хор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прихожане сидят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литургия, служба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старославянский язык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песнопение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прихожане стоят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6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 Храм. Убранство храма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костёл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алтарь на западе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витражи и статуи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алтарь не отделен от общего помещения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храм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алтарь на востоке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иконостас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алтарь отделен от общего помещения иконостасом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 Крест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 Крестное знамение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всей ладонью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слева-направо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троеперстие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справа-налево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7. Крещение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8. Причастие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пресным хлебом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квасным хлебом и вином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9. Исповедь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тайно в исповедальне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открыто одиночно или вместе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10. Главный праздник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Рождество (начало земной жизни)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Пасха (воскрешение, начало небесной жизни)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75" marR="449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7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346405"/>
              </p:ext>
            </p:extLst>
          </p:nvPr>
        </p:nvGraphicFramePr>
        <p:xfrm>
          <a:off x="971600" y="1484784"/>
          <a:ext cx="7344816" cy="205776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358462"/>
                <a:gridCol w="2986354"/>
              </a:tblGrid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Колокольня – это башня, где звонят колокола,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 зовя от дел домашних на духовные дела.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56" marR="656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Поднимают руки вверх, покачивают синхронно обеими руками вправо-влево;</a:t>
                      </a:r>
                      <a:endParaRPr lang="ru-RU" sz="16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56" marR="656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59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56" marR="656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74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в небо стая голубей взметается стрелой,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крыльями меня обнял Хранитель-Ангел мой.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56" marR="656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выполняют маховые движения руками/, обеими руками обхватывают себя.</a:t>
                      </a:r>
                      <a:endParaRPr lang="ru-RU" sz="1600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656" marR="656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091979" y="764704"/>
            <a:ext cx="29600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905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Физминутка</a:t>
            </a:r>
            <a:endParaRPr lang="ru-RU" sz="3600" b="1" cap="none" spc="0" dirty="0">
              <a:ln w="1905">
                <a:solidFill>
                  <a:srgbClr val="002060"/>
                </a:solidFill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565" y="3636129"/>
            <a:ext cx="2942456" cy="24424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992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07904" y="692696"/>
            <a:ext cx="1872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в парах.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5315" y="1112737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Распределить рисунки из конвертов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две группы: католические и православные. И определить отличия одной группы от другой.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6" t="16990" r="49958" b="50734"/>
          <a:stretch/>
        </p:blipFill>
        <p:spPr>
          <a:xfrm>
            <a:off x="796998" y="4012207"/>
            <a:ext cx="2489533" cy="16601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perspectiveHeroicExtremeLeftFacing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8" t="18889" r="22524" b="51942"/>
          <a:stretch/>
        </p:blipFill>
        <p:spPr>
          <a:xfrm>
            <a:off x="5436096" y="4012207"/>
            <a:ext cx="2440373" cy="150032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perspectiveHeroicExtremeLeftFacing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4" t="51336" r="50000" b="19666"/>
          <a:stretch/>
        </p:blipFill>
        <p:spPr>
          <a:xfrm>
            <a:off x="3360148" y="2996952"/>
            <a:ext cx="1887353" cy="11488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7" t="37530" r="23204" b="14660"/>
          <a:stretch/>
        </p:blipFill>
        <p:spPr>
          <a:xfrm>
            <a:off x="5247501" y="2246036"/>
            <a:ext cx="3179780" cy="15728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2" t="17184" r="38253" b="17055"/>
          <a:stretch/>
        </p:blipFill>
        <p:spPr>
          <a:xfrm>
            <a:off x="3359315" y="4293096"/>
            <a:ext cx="2013438" cy="188481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6" t="21478" r="24854" b="15523"/>
          <a:stretch/>
        </p:blipFill>
        <p:spPr>
          <a:xfrm>
            <a:off x="796998" y="2257615"/>
            <a:ext cx="2508062" cy="177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7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get-pdb/1906603/54b4d1dc-3472-4613-b389-d0064483da5c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307363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52736"/>
            <a:ext cx="3060574" cy="455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https://www.proza.ru/pics/2017/12/02/39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68016"/>
            <a:ext cx="323321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http://s.picture-russia.ru/wpic/l/e/0/e0c83c6e2db7cd9474f5fb74b5bc799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698" y="1168016"/>
            <a:ext cx="3165258" cy="422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8787" y="5624093"/>
            <a:ext cx="2657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символические иконы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6096" y="5622127"/>
            <a:ext cx="21745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иконы - картины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68507" y="552837"/>
            <a:ext cx="6206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Православие                              Католицизм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32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achair-city.ru/wp-content/uploads/2019/03/Pravoslavnyy_krest_simvolika__znachenie_i_otlichie_katolicheskogo_i_pravoslavnogo_krestika_1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5" r="9437"/>
          <a:stretch/>
        </p:blipFill>
        <p:spPr bwMode="auto">
          <a:xfrm>
            <a:off x="959765" y="860633"/>
            <a:ext cx="7352739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41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molitva.love/wp-content/uploads/2019/10/ris-3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1"/>
            <a:ext cx="7272808" cy="5420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09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01008"/>
            <a:ext cx="4010797" cy="2660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3814720" cy="253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38804" y="1120899"/>
            <a:ext cx="6206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Православие                              Католицизм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7785" y="62068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Таинство крещения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4172330"/>
            <a:ext cx="29759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троекратное погружение 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крещаемого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воду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435118" y="2824925"/>
            <a:ext cx="24533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трижды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поливают голову </a:t>
            </a:r>
          </a:p>
          <a:p>
            <a:pPr algn="ctr"/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крещаемого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водой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7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satodayscatholic.org/wp-content/uploads/2018/03/Archbishop-Gustav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24744"/>
            <a:ext cx="3035195" cy="4104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643" y="1088740"/>
            <a:ext cx="2970971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7953" y="670424"/>
            <a:ext cx="6206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Православие                              Католицизм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75580" y="5740415"/>
            <a:ext cx="29759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бородой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7953" y="5276276"/>
            <a:ext cx="2657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митрополит, иерей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6136" y="5239438"/>
            <a:ext cx="2657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пастор, аббат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20072" y="5736978"/>
            <a:ext cx="29759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безбородые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68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3" t="37012" r="50681" b="19666"/>
          <a:stretch/>
        </p:blipFill>
        <p:spPr>
          <a:xfrm>
            <a:off x="1524489" y="2389574"/>
            <a:ext cx="6239038" cy="37285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52343" y="1556792"/>
            <a:ext cx="3704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Соедините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цифры по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порядку.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0112" y="708361"/>
            <a:ext cx="55677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Актуализация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знаний, подведение к проблеме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(индивидуальная работа по карточкам)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38" y="2321417"/>
            <a:ext cx="6559830" cy="369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85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858136"/>
              </p:ext>
            </p:extLst>
          </p:nvPr>
        </p:nvGraphicFramePr>
        <p:xfrm>
          <a:off x="827584" y="836710"/>
          <a:ext cx="7488831" cy="5328595"/>
        </p:xfrm>
        <a:graphic>
          <a:graphicData uri="http://schemas.openxmlformats.org/drawingml/2006/table">
            <a:tbl>
              <a:tblPr firstRow="1" firstCol="1" bandRow="1"/>
              <a:tblGrid>
                <a:gridCol w="2496277"/>
                <a:gridCol w="2496277"/>
                <a:gridCol w="2496277"/>
              </a:tblGrid>
              <a:tr h="28751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Христианство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католицизм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православие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Глава церкви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Папа Римский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Патриарх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0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Духовенство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святой отец, </a:t>
                      </a: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аббат, пастор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безбородые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батюшка, </a:t>
                      </a:r>
                      <a:r>
                        <a:rPr lang="ru-RU" sz="12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митрополит, иерей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 бородой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0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Богослужение (название, язык, сопровождение…)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месса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латинский или местный язык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орган и хор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прихожане сидят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литургия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старославянский язык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песнопение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прихожане стоят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0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 Храм. Убранство храма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костёл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алтарь на западе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витражи и статуи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алтарь не отделен от общего помещения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иконы - картины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храм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алтарь на востоке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иконостас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алтарь отделен от общего помещения иконостасом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символические иконы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 Крест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четырёхконечный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восьмиконечный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0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 Крестное знамение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всей ладонью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слева-направо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троеперстие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справа-налево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7. Крещение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обливание водой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погружение в воду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8. Причастие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пресным хлебом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квасным хлебом и вином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7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9. Исповедь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тайно в исповедальне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открыто одиночно или вместе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0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10. Главный праздник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Рождество (начало земной жизни)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Пасха (воскрешение, начало небесной жизни)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52" marR="43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356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96628" y="1936622"/>
            <a:ext cx="3138473" cy="1138993"/>
          </a:xfrm>
          <a:prstGeom prst="roundRect">
            <a:avLst>
              <a:gd name="adj" fmla="val 10000"/>
            </a:avLst>
          </a:prstGeom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anchor="ctr" anchorCtr="1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Западная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католическая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163229" y="1923398"/>
            <a:ext cx="3210481" cy="1138993"/>
          </a:xfrm>
          <a:prstGeom prst="roundRect">
            <a:avLst>
              <a:gd name="adj" fmla="val 10000"/>
            </a:avLst>
          </a:prstGeom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anchor="ctr" anchorCtr="1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Восточная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православная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18979" y="956859"/>
            <a:ext cx="714317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>
                  <a:solidFill>
                    <a:srgbClr val="0070C0"/>
                  </a:solidFill>
                </a:ln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Христианская церковь</a:t>
            </a:r>
            <a:endParaRPr lang="ru-RU" sz="4800" b="1" dirty="0">
              <a:ln w="1905">
                <a:solidFill>
                  <a:srgbClr val="0070C0"/>
                </a:solidFill>
              </a:ln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43227" y="1398122"/>
            <a:ext cx="126509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3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13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s://learningapps.org/qrcode.php?id=pw6o06san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625" y="3284984"/>
            <a:ext cx="2872774" cy="2872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59832" y="548680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Разрешение противоречий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38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7"/>
          <a:stretch/>
        </p:blipFill>
        <p:spPr bwMode="auto">
          <a:xfrm>
            <a:off x="979478" y="4221088"/>
            <a:ext cx="7185049" cy="1894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5917" y="574192"/>
            <a:ext cx="15121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1363111"/>
            <a:ext cx="4348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был активным на уроке, мне всё было понятно и интересно.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928" y="2492896"/>
            <a:ext cx="4348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Мне что-то мешало быть активным, но мне было всё понятно и интересно.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53782" y="3680157"/>
            <a:ext cx="4348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Мне что-то мешало быть активным, было непонятно и неинтересно.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095683"/>
            <a:ext cx="1230405" cy="11811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579" y="2225466"/>
            <a:ext cx="1230405" cy="11811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179" y="3284984"/>
            <a:ext cx="1230405" cy="118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51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908720"/>
            <a:ext cx="7272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христиане живут по заповедям Божьим. И все они стремятся делать людям добро. Придя в наш мир, Спаситель учил всех любить и прощать ближнего. Давайте зажжем и мы любовью сердца, будем дарить ее ближним. </a:t>
            </a:r>
          </a:p>
        </p:txBody>
      </p:sp>
      <p:pic>
        <p:nvPicPr>
          <p:cNvPr id="6146" name="Picture 2" descr="D:\школа\моя\2019-2020 уч.год\ОРКСЭ\Открытые уроки - февраль 2020\МРК - 07.02.2020\IMG-20200207-WA00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3"/>
          <a:stretch/>
        </p:blipFill>
        <p:spPr bwMode="auto">
          <a:xfrm>
            <a:off x="1965422" y="2520191"/>
            <a:ext cx="4995376" cy="35939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75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5627" y="5949280"/>
            <a:ext cx="776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Что </a:t>
            </a:r>
            <a:r>
              <a:rPr lang="ru-RU" dirty="0"/>
              <a:t>это за звезда? С чем она связана?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5627" y="5953477"/>
            <a:ext cx="7766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Кто такой Иисус Христос?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09571" y="5953477"/>
            <a:ext cx="7400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- Часто </a:t>
            </a:r>
            <a:r>
              <a:rPr lang="ru-RU" sz="1400" dirty="0"/>
              <a:t>можно услышать «Иисус из Назарета», как же он тогда родился в Вифлееме?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38175" y="5953477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Как </a:t>
            </a:r>
            <a:r>
              <a:rPr lang="ru-RU" dirty="0"/>
              <a:t>называлась пещера, в которой родился  </a:t>
            </a:r>
            <a:r>
              <a:rPr lang="ru-RU" dirty="0" err="1"/>
              <a:t>Богомладенец</a:t>
            </a:r>
            <a:r>
              <a:rPr lang="ru-RU" dirty="0"/>
              <a:t>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23380" y="5953477"/>
            <a:ext cx="6966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Куда положила сына Мария после его рождения?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38175" y="5922699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Кто </a:t>
            </a:r>
            <a:r>
              <a:rPr lang="ru-RU" dirty="0"/>
              <a:t>первым пришел поклонится Иисусу Христу?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01325" y="5949280"/>
            <a:ext cx="653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От </a:t>
            </a:r>
            <a:r>
              <a:rPr lang="ru-RU" dirty="0"/>
              <a:t>кого пастухи узнали о рождении Иисуса?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3380" y="5926083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Где описаны события о которых мы с вами сейчас говорили? </a:t>
            </a:r>
          </a:p>
        </p:txBody>
      </p:sp>
      <p:pic>
        <p:nvPicPr>
          <p:cNvPr id="11" name="Рисунок 10" descr="https://avatars.mds.yandex.net/get-pdb/1567283/e81e64df-3c8a-46de-b4be-9d0808cf8333/s120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3" b="2462"/>
          <a:stretch/>
        </p:blipFill>
        <p:spPr bwMode="auto">
          <a:xfrm>
            <a:off x="160303" y="692696"/>
            <a:ext cx="8856984" cy="51125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Поле 22"/>
          <p:cNvSpPr txBox="1"/>
          <p:nvPr/>
        </p:nvSpPr>
        <p:spPr>
          <a:xfrm>
            <a:off x="6639998" y="684858"/>
            <a:ext cx="2362200" cy="169545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FFFFFF"/>
                </a:solidFill>
                <a:effectLst/>
                <a:latin typeface="Times New Roman"/>
                <a:ea typeface="Calibri"/>
                <a:cs typeface="Times New Roman"/>
              </a:rPr>
              <a:t>Вифлеемская звезда известила волхвов о рождении Иисуса Христа.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pic>
        <p:nvPicPr>
          <p:cNvPr id="13" name="Рисунок 12" descr="https://avisi.ru/wp-content/uploads/2017/04/3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002" y="2564904"/>
            <a:ext cx="1728192" cy="1177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оле 23"/>
          <p:cNvSpPr txBox="1"/>
          <p:nvPr/>
        </p:nvSpPr>
        <p:spPr>
          <a:xfrm>
            <a:off x="4788024" y="2564902"/>
            <a:ext cx="2362200" cy="1152525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FFFFFF"/>
                </a:solidFill>
                <a:effectLst/>
                <a:latin typeface="Times New Roman"/>
                <a:ea typeface="Calibri"/>
                <a:cs typeface="Times New Roman"/>
              </a:rPr>
              <a:t>Иисус Христос - спаситель, мессия, Сын Божий.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5" name="Рисунок 14" descr="http://s01.yapfiles.ru/files/2309305/DRS22728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018" y="3425304"/>
            <a:ext cx="1999615" cy="1424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оле 25"/>
          <p:cNvSpPr txBox="1"/>
          <p:nvPr/>
        </p:nvSpPr>
        <p:spPr>
          <a:xfrm>
            <a:off x="1845627" y="2326778"/>
            <a:ext cx="2636070" cy="139065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>
                <a:solidFill>
                  <a:srgbClr val="FFFFFF"/>
                </a:solidFill>
                <a:effectLst/>
                <a:latin typeface="Times New Roman"/>
                <a:ea typeface="Calibri"/>
                <a:cs typeface="Times New Roman"/>
              </a:rPr>
              <a:t>Мария и Иосифом пришли в Вифлеем на перепись населения.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Поле 26"/>
          <p:cNvSpPr txBox="1"/>
          <p:nvPr/>
        </p:nvSpPr>
        <p:spPr>
          <a:xfrm>
            <a:off x="5652120" y="3742568"/>
            <a:ext cx="1714500" cy="428625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FFFFFF"/>
                </a:solidFill>
                <a:effectLst/>
                <a:latin typeface="Times New Roman"/>
                <a:ea typeface="Calibri"/>
                <a:cs typeface="Times New Roman"/>
              </a:rPr>
              <a:t>Вертеп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8" name="Рисунок 17" descr="http://s01.yapfiles.ru/files/2309559/ALL22390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90" y="4382125"/>
            <a:ext cx="1314407" cy="128156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оле 27"/>
          <p:cNvSpPr txBox="1"/>
          <p:nvPr/>
        </p:nvSpPr>
        <p:spPr>
          <a:xfrm>
            <a:off x="5721343" y="5260878"/>
            <a:ext cx="1714500" cy="428625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FFFFFF"/>
                </a:solidFill>
                <a:effectLst/>
                <a:latin typeface="Times New Roman"/>
                <a:ea typeface="Calibri"/>
                <a:cs typeface="Times New Roman"/>
              </a:rPr>
              <a:t>Ясли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" name="Рисунок 19" descr="https://pbs.twimg.com/media/DwPJPyRX4AA7iIy.jpg:large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30"/>
          <a:stretch/>
        </p:blipFill>
        <p:spPr bwMode="auto">
          <a:xfrm>
            <a:off x="162276" y="4909914"/>
            <a:ext cx="2171700" cy="8953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Поле 28"/>
          <p:cNvSpPr txBox="1"/>
          <p:nvPr/>
        </p:nvSpPr>
        <p:spPr>
          <a:xfrm>
            <a:off x="160303" y="3742568"/>
            <a:ext cx="1714500" cy="428625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>
                <a:solidFill>
                  <a:srgbClr val="FFFFFF"/>
                </a:solidFill>
                <a:effectLst/>
                <a:latin typeface="Times New Roman"/>
                <a:ea typeface="Calibri"/>
                <a:cs typeface="Times New Roman"/>
              </a:rPr>
              <a:t>Пастухи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2" name="Рисунок 21" descr="https://pbs.twimg.com/media/DwPJPyRX4AA7iIy.jpg:large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725"/>
          <a:stretch/>
        </p:blipFill>
        <p:spPr bwMode="auto">
          <a:xfrm>
            <a:off x="162276" y="4205064"/>
            <a:ext cx="2171700" cy="7048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3" name="Поле 30"/>
          <p:cNvSpPr txBox="1"/>
          <p:nvPr/>
        </p:nvSpPr>
        <p:spPr>
          <a:xfrm>
            <a:off x="162276" y="3141164"/>
            <a:ext cx="1714500" cy="428625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>
                <a:solidFill>
                  <a:srgbClr val="FFFFFF"/>
                </a:solidFill>
                <a:effectLst/>
                <a:latin typeface="Times New Roman"/>
                <a:ea typeface="Calibri"/>
                <a:cs typeface="Times New Roman"/>
              </a:rPr>
              <a:t>Ангелы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4" name="Поле 31"/>
          <p:cNvSpPr txBox="1"/>
          <p:nvPr/>
        </p:nvSpPr>
        <p:spPr>
          <a:xfrm>
            <a:off x="1476726" y="1582528"/>
            <a:ext cx="1714500" cy="428625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FFFFFF"/>
                </a:solidFill>
                <a:effectLst/>
                <a:latin typeface="Times New Roman"/>
                <a:ea typeface="Calibri"/>
                <a:cs typeface="Times New Roman"/>
              </a:rPr>
              <a:t>Библия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5" name="Рисунок 24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27" y="830083"/>
            <a:ext cx="1409700" cy="149669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438276" y="682179"/>
            <a:ext cx="356636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Христианство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35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12" grpId="0"/>
      <p:bldP spid="14" grpId="0"/>
      <p:bldP spid="16" grpId="0"/>
      <p:bldP spid="17" grpId="0"/>
      <p:bldP spid="19" grpId="0"/>
      <p:bldP spid="21" grpId="0"/>
      <p:bldP spid="23" grpId="0"/>
      <p:bldP spid="24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684671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Выявление противоречий (групповая работа)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4" y="1186140"/>
            <a:ext cx="7344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Прочитайте письма, которые пришли от детей из христианских семей и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кратко ответить на вопросы, которые есть на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конвертах.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64686"/>
            <a:ext cx="3528392" cy="50471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9" y="2864035"/>
            <a:ext cx="4036469" cy="1990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11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484593"/>
              </p:ext>
            </p:extLst>
          </p:nvPr>
        </p:nvGraphicFramePr>
        <p:xfrm>
          <a:off x="1043606" y="980731"/>
          <a:ext cx="6984777" cy="4742210"/>
        </p:xfrm>
        <a:graphic>
          <a:graphicData uri="http://schemas.openxmlformats.org/drawingml/2006/table">
            <a:tbl>
              <a:tblPr firstRow="1" firstCol="1" bandRow="1"/>
              <a:tblGrid>
                <a:gridCol w="2328259"/>
                <a:gridCol w="2328259"/>
                <a:gridCol w="2328259"/>
              </a:tblGrid>
              <a:tr h="28121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Христианство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12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7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 Глава церкви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Духовенство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святой отец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батюшка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48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 Богослужение (название, язык, сопровождение…)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месса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латинский или местный язык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литургия, служба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старославянский язык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48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 Храм. Убранство храма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костёл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алтарь на западе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витражи и статуи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храм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алтарь на востоке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иконостас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 Крест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 Крестное знамение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всей ладонью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слева-направо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троеперстие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справа-налево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 Крещение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 Причастие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пресным хлебом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квасным хлебом и вином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 Исповедь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тайно в исповедальне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открыто одиночно или вместе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 Главный праздник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Рождество (начало земной жизни)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Пасха (воскрешение, начало небесной жизни)</a:t>
                      </a: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624780"/>
              </p:ext>
            </p:extLst>
          </p:nvPr>
        </p:nvGraphicFramePr>
        <p:xfrm>
          <a:off x="1043608" y="980728"/>
          <a:ext cx="6984774" cy="4752526"/>
        </p:xfrm>
        <a:graphic>
          <a:graphicData uri="http://schemas.openxmlformats.org/drawingml/2006/table">
            <a:tbl>
              <a:tblPr firstRow="1" firstCol="1" bandRow="1"/>
              <a:tblGrid>
                <a:gridCol w="2328258"/>
                <a:gridCol w="2328258"/>
                <a:gridCol w="2328258"/>
              </a:tblGrid>
              <a:tr h="27303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Христианство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30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Глава церкви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5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Духовенство</a:t>
                      </a:r>
                      <a:endParaRPr lang="ru-RU" sz="1200" u="sng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0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Богослужение (название, язык, сопровождение…)</a:t>
                      </a:r>
                      <a:endParaRPr lang="ru-RU" sz="12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0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 Храм. Убранство храма</a:t>
                      </a:r>
                      <a:endParaRPr lang="ru-RU" sz="12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 Крест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5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 Крестное знамение</a:t>
                      </a:r>
                      <a:endParaRPr lang="ru-RU" sz="12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7. Крещение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8. Причастие</a:t>
                      </a:r>
                      <a:endParaRPr lang="ru-RU" sz="12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9. Исповедь</a:t>
                      </a:r>
                      <a:endParaRPr lang="ru-RU" sz="12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0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10. Главный праздник</a:t>
                      </a:r>
                      <a:endParaRPr lang="ru-RU" sz="1200" u="sng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94" marR="465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69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37636" y="620688"/>
            <a:ext cx="20453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1054</a:t>
            </a:r>
            <a:r>
              <a:rPr lang="ru-RU" sz="5400" b="1" cap="none" spc="0" dirty="0" smtClean="0">
                <a:ln w="11430"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г.</a:t>
            </a:r>
            <a:endParaRPr lang="ru-RU" sz="5400" b="1" cap="none" spc="0" dirty="0">
              <a:ln w="11430"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340768"/>
            <a:ext cx="69644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Раскол христианской церкви.</a:t>
            </a:r>
            <a:endParaRPr lang="ru-RU" sz="3600" b="1" cap="none" spc="0" dirty="0">
              <a:ln w="11430"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123728" y="1987099"/>
            <a:ext cx="504056" cy="361781"/>
          </a:xfrm>
          <a:prstGeom prst="straightConnector1">
            <a:avLst/>
          </a:prstGeom>
          <a:ln w="317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6300192" y="1987099"/>
            <a:ext cx="576064" cy="361781"/>
          </a:xfrm>
          <a:prstGeom prst="straightConnector1">
            <a:avLst/>
          </a:prstGeom>
          <a:ln w="317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870317" y="2374231"/>
            <a:ext cx="3138473" cy="1138993"/>
          </a:xfrm>
          <a:prstGeom prst="roundRect">
            <a:avLst>
              <a:gd name="adj" fmla="val 10000"/>
            </a:avLst>
          </a:prstGeom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anchor="ctr" anchorCtr="1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Западная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католическая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76056" y="2374231"/>
            <a:ext cx="3210481" cy="1138993"/>
          </a:xfrm>
          <a:prstGeom prst="roundRect">
            <a:avLst>
              <a:gd name="adj" fmla="val 10000"/>
            </a:avLst>
          </a:prstGeom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anchor="ctr" anchorCtr="1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Восточная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православная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08562" y="3513224"/>
            <a:ext cx="191898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3200" b="1" cap="none" spc="0" dirty="0" smtClean="0">
                <a:ln w="11430">
                  <a:solidFill>
                    <a:sysClr val="windowText" lastClr="000000"/>
                  </a:solidFill>
                </a:ln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главе</a:t>
            </a:r>
            <a:endParaRPr lang="ru-RU" sz="3200" b="1" cap="none" spc="0" dirty="0">
              <a:ln w="11430">
                <a:solidFill>
                  <a:sysClr val="windowText" lastClr="000000"/>
                </a:solidFill>
              </a:ln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88363" y="4005064"/>
            <a:ext cx="2636962" cy="771161"/>
          </a:xfrm>
          <a:prstGeom prst="roundRect">
            <a:avLst>
              <a:gd name="adj" fmla="val 10000"/>
            </a:avLst>
          </a:prstGeom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anchor="ctr" anchorCtr="1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Папа Римский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41025" y="4010457"/>
            <a:ext cx="2470462" cy="787681"/>
          </a:xfrm>
          <a:prstGeom prst="roundRect">
            <a:avLst>
              <a:gd name="adj" fmla="val 10000"/>
            </a:avLst>
          </a:prstGeom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anchor="ctr" anchorCtr="1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Патриарх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media.domotvetov.ru/uploads/article/0/pravoslavnyie-i-katolicheskie-s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654" y="4890843"/>
            <a:ext cx="2423380" cy="134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31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725384"/>
              </p:ext>
            </p:extLst>
          </p:nvPr>
        </p:nvGraphicFramePr>
        <p:xfrm>
          <a:off x="899592" y="908720"/>
          <a:ext cx="7344816" cy="5184578"/>
        </p:xfrm>
        <a:graphic>
          <a:graphicData uri="http://schemas.openxmlformats.org/drawingml/2006/table">
            <a:tbl>
              <a:tblPr firstRow="1" firstCol="1" bandRow="1"/>
              <a:tblGrid>
                <a:gridCol w="2448272"/>
                <a:gridCol w="2448272"/>
                <a:gridCol w="2448272"/>
              </a:tblGrid>
              <a:tr h="30745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Христианство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74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Глава церкви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Духовенство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святой отец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батюшка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Богослужение (название, язык, сопровождение…)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месса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латинский или местный язык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литургия, служба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старославянский язык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 Храм. Убранство храма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костёл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алтарь на западе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витражи и статуи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храм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алтарь на востоке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иконостас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 Крест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 Крестное знамение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всей ладонью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слева-направо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троеперстие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справа-налево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7. Крещение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8. Причастие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пресным хлебом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квасным хлебом и вином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6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9. Исповедь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тайно в исповедальне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открыто одиночно или вместе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10. Главный праздник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Рождество (начало земной жизни)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Пасха (воскрешение, начало небесной жизни)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56" marR="4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39952" y="1205687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католицизм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44208" y="1213003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православие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36522" y="1500622"/>
            <a:ext cx="13434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Папа Римский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72463" y="1500622"/>
            <a:ext cx="13434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Патриарх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79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g-c.photosight.ru/c29/6632175_x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46" y="908720"/>
            <a:ext cx="7563091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ptekahram17.ru/wp-content/uploads/2019/03/11759941780117b7998102a4baf265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878" y="634933"/>
            <a:ext cx="6897758" cy="558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.pinimg.com/736x/fe/da/3a/feda3a2b549ca52e711711199d2717c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364" y="709174"/>
            <a:ext cx="4704785" cy="548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19324" y="2193"/>
            <a:ext cx="49205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Православный храм</a:t>
            </a:r>
            <a:endParaRPr lang="ru-RU" sz="3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Православная молитва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24328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07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obory.ru/pic/04400/04432_20190511_1127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7246197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content-5.foto.my.mail.ru/list/nega/3992/b-211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137" y="972090"/>
            <a:ext cx="7363290" cy="489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live.staticflickr.com/65535/49042022943_0809df5fd4_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618" y="972090"/>
            <a:ext cx="7394809" cy="493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19324" y="2193"/>
            <a:ext cx="49205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Православный храм</a:t>
            </a:r>
            <a:endParaRPr lang="ru-RU" sz="3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341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820</TotalTime>
  <Words>904</Words>
  <Application>Microsoft Office PowerPoint</Application>
  <PresentationFormat>Экран (4:3)</PresentationFormat>
  <Paragraphs>332</Paragraphs>
  <Slides>23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48</cp:revision>
  <dcterms:created xsi:type="dcterms:W3CDTF">2020-02-05T19:41:04Z</dcterms:created>
  <dcterms:modified xsi:type="dcterms:W3CDTF">2020-05-11T08:15:26Z</dcterms:modified>
</cp:coreProperties>
</file>