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8"/>
  </p:notesMasterIdLst>
  <p:sldIdLst>
    <p:sldId id="269" r:id="rId2"/>
    <p:sldId id="256" r:id="rId3"/>
    <p:sldId id="258" r:id="rId4"/>
    <p:sldId id="259" r:id="rId5"/>
    <p:sldId id="271" r:id="rId6"/>
    <p:sldId id="263" r:id="rId7"/>
    <p:sldId id="261" r:id="rId8"/>
    <p:sldId id="272" r:id="rId9"/>
    <p:sldId id="257" r:id="rId10"/>
    <p:sldId id="262" r:id="rId11"/>
    <p:sldId id="273" r:id="rId12"/>
    <p:sldId id="265" r:id="rId13"/>
    <p:sldId id="266" r:id="rId14"/>
    <p:sldId id="274" r:id="rId15"/>
    <p:sldId id="267" r:id="rId16"/>
    <p:sldId id="275" r:id="rId17"/>
    <p:sldId id="277" r:id="rId18"/>
    <p:sldId id="279" r:id="rId19"/>
    <p:sldId id="280" r:id="rId20"/>
    <p:sldId id="281" r:id="rId21"/>
    <p:sldId id="282" r:id="rId22"/>
    <p:sldId id="285" r:id="rId23"/>
    <p:sldId id="260" r:id="rId24"/>
    <p:sldId id="283" r:id="rId25"/>
    <p:sldId id="264" r:id="rId26"/>
    <p:sldId id="270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080F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79731" autoAdjust="0"/>
  </p:normalViewPr>
  <p:slideViewPr>
    <p:cSldViewPr snapToGrid="0">
      <p:cViewPr varScale="1">
        <p:scale>
          <a:sx n="88" d="100"/>
          <a:sy n="88" d="100"/>
        </p:scale>
        <p:origin x="1392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24620D-EEC3-4780-820D-3A223B8402F8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E6A55D-DA04-4194-AD03-DE31E8A996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8610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Обучающиеся получают заранее подготовленные листы.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Для более успешного выполнения работы необходимо чётко пояснить каждое задание</a:t>
            </a:r>
            <a:r>
              <a:rPr lang="en-US" dirty="0" smtClean="0"/>
              <a:t>/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Правильный ответ обучающийся должен отметить каким-либо значком или записать, если предусмотрен бланк ответов.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Листы с работами следует собирать одновременно у всех обучающихся по окончании урока.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6A55D-DA04-4194-AD03-DE31E8A99657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10051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Обучающиеся получают заранее подготовленные листы.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Для более успешного выполнения работы необходимо чётко пояснить каждое задание</a:t>
            </a:r>
            <a:r>
              <a:rPr lang="en-US" dirty="0" smtClean="0"/>
              <a:t>/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Правильный ответ обучающийся должен отметить каким-либо значком или записать, если предусмотрен бланк ответов.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Листы с работами следует собирать одновременно у всех обучающихся по окончании урока.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6A55D-DA04-4194-AD03-DE31E8A99657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10051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Обучающиеся получают заранее подготовленные листы.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Для более успешного выполнения работы необходимо чётко пояснить каждое задание</a:t>
            </a:r>
            <a:r>
              <a:rPr lang="en-US" dirty="0" smtClean="0"/>
              <a:t>/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Правильный ответ обучающийся должен отметить каким-либо значком или записать, если предусмотрен бланк ответов.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Листы с работами следует собирать одновременно у всех обучающихся по окончании урока.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6A55D-DA04-4194-AD03-DE31E8A99657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25901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Обучающиеся получают заранее подготовленные листы.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Для более успешного выполнения работы необходимо чётко пояснить каждое задание</a:t>
            </a:r>
            <a:r>
              <a:rPr lang="en-US" dirty="0" smtClean="0"/>
              <a:t>/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Правильный ответ обучающийся должен отметить каким-либо значком или записать, если предусмотрен бланк ответов.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Листы с работами следует собирать одновременно у всех обучающихся по окончании урока.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6A55D-DA04-4194-AD03-DE31E8A99657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13402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Обучающиеся получают заранее подготовленные листы.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Для более успешного выполнения работы необходимо чётко пояснить каждое задание</a:t>
            </a:r>
            <a:r>
              <a:rPr lang="en-US" dirty="0" smtClean="0"/>
              <a:t>/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Правильный ответ обучающийся должен отметить каким-либо значком или записать, если предусмотрен бланк ответов.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Листы с работами следует собирать одновременно у всех обучающихся по окончании урока.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6A55D-DA04-4194-AD03-DE31E8A99657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8290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Обучающиеся получают заранее подготовленные листы.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Для более успешного выполнения работы необходимо чётко пояснить каждое задание</a:t>
            </a:r>
            <a:r>
              <a:rPr lang="en-US" dirty="0" smtClean="0"/>
              <a:t>/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Правильный ответ обучающийся должен отметить каким-либо значком или записать, если предусмотрен бланк ответов.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Листы с работами следует собирать одновременно у всех обучающихся по окончании урока.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6A55D-DA04-4194-AD03-DE31E8A99657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2779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53917-F07F-413A-B371-72E3D5D3D529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091F-10F2-4940-873E-423C11C2A5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0272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53917-F07F-413A-B371-72E3D5D3D529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091F-10F2-4940-873E-423C11C2A5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1588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53917-F07F-413A-B371-72E3D5D3D529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091F-10F2-4940-873E-423C11C2A5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8539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53917-F07F-413A-B371-72E3D5D3D529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091F-10F2-4940-873E-423C11C2A5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9931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53917-F07F-413A-B371-72E3D5D3D529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091F-10F2-4940-873E-423C11C2A5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4497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53917-F07F-413A-B371-72E3D5D3D529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091F-10F2-4940-873E-423C11C2A5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0916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53917-F07F-413A-B371-72E3D5D3D529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091F-10F2-4940-873E-423C11C2A5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61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53917-F07F-413A-B371-72E3D5D3D529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091F-10F2-4940-873E-423C11C2A5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9880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53917-F07F-413A-B371-72E3D5D3D529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091F-10F2-4940-873E-423C11C2A5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2199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53917-F07F-413A-B371-72E3D5D3D529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091F-10F2-4940-873E-423C11C2A5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8833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53917-F07F-413A-B371-72E3D5D3D529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091F-10F2-4940-873E-423C11C2A5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6309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20000"/>
                <a:lumOff val="80000"/>
              </a:schemeClr>
            </a:gs>
            <a:gs pos="48000">
              <a:schemeClr val="accent4">
                <a:lumMod val="20000"/>
                <a:lumOff val="80000"/>
              </a:schemeClr>
            </a:gs>
            <a:gs pos="83000">
              <a:schemeClr val="accent2">
                <a:lumMod val="40000"/>
                <a:lumOff val="60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53917-F07F-413A-B371-72E3D5D3D529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00091F-10F2-4940-873E-423C11C2A5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391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wmf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slide" Target="slide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slide" Target="slide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slide" Target="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slide" Target="slide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slide" Target="slide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slide" Target="slide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616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E62D77-BCF5-40DF-8BAD-E0360CC62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9383" y="238016"/>
            <a:ext cx="4077460" cy="821934"/>
          </a:xfrm>
        </p:spPr>
        <p:txBody>
          <a:bodyPr>
            <a:normAutofit fontScale="90000"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/>
              <a:defRPr/>
            </a:pPr>
            <a:r>
              <a:rPr kumimoji="0" lang="ru-RU" altLang="ru-RU" sz="24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Дорогу осилит идущий,</a:t>
            </a:r>
            <a:br>
              <a:rPr kumimoji="0" lang="ru-RU" altLang="ru-RU" sz="24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ru-RU" altLang="ru-RU" sz="24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геометрию – думающий.</a:t>
            </a:r>
            <a:endParaRPr lang="ru-RU" sz="24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AC1E6A7-1984-4F20-8813-73A0E556AD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515" y="464050"/>
            <a:ext cx="7500134" cy="4572000"/>
          </a:xfr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36000">
                <a:schemeClr val="accent4">
                  <a:lumMod val="20000"/>
                  <a:lumOff val="80000"/>
                </a:schemeClr>
              </a:gs>
              <a:gs pos="83000">
                <a:schemeClr val="accent2">
                  <a:lumMod val="40000"/>
                  <a:lumOff val="60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2700000" scaled="1"/>
          </a:gradFill>
        </p:spPr>
        <p:txBody>
          <a:bodyPr>
            <a:normAutofit lnSpcReduction="10000"/>
          </a:bodyPr>
          <a:lstStyle/>
          <a:p>
            <a:pPr algn="r"/>
            <a:endParaRPr lang="ru-RU" sz="5400" b="1" i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 к уроку по учебному предмету «Геометрия» в 8 классе на тему </a:t>
            </a:r>
            <a:r>
              <a:rPr lang="ru-RU" sz="5400" b="1" dirty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«Четырехугольники»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F7D8DFD-333D-4608-9DAE-7BF46260B0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81954" y="4890499"/>
            <a:ext cx="5864889" cy="1736334"/>
          </a:xfrm>
        </p:spPr>
        <p:txBody>
          <a:bodyPr>
            <a:normAutofit/>
          </a:bodyPr>
          <a:lstStyle/>
          <a:p>
            <a:pPr algn="r"/>
            <a:endParaRPr lang="ru-RU" sz="20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Миронова Светлана Николаевна,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математики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МАОУ СОШ № 69</a:t>
            </a:r>
          </a:p>
        </p:txBody>
      </p:sp>
      <p:pic>
        <p:nvPicPr>
          <p:cNvPr id="5" name="Picture 5" descr="AMDOUBT">
            <a:extLst>
              <a:ext uri="{FF2B5EF4-FFF2-40B4-BE49-F238E27FC236}">
                <a16:creationId xmlns:a16="http://schemas.microsoft.com/office/drawing/2014/main" id="{B3F1FD49-0CD1-417D-8747-BD1198C84F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4797" y="1516624"/>
            <a:ext cx="1144587" cy="277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796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6" y="0"/>
            <a:ext cx="12192000" cy="6858000"/>
          </a:xfrm>
          <a:prstGeom prst="rect">
            <a:avLst/>
          </a:prstGeom>
        </p:spPr>
      </p:pic>
      <p:sp>
        <p:nvSpPr>
          <p:cNvPr id="16" name="Заголовок 15">
            <a:extLst>
              <a:ext uri="{FF2B5EF4-FFF2-40B4-BE49-F238E27FC236}">
                <a16:creationId xmlns:a16="http://schemas.microsoft.com/office/drawing/2014/main" id="{13F7FBAB-ADA5-4EEF-974B-9BF45CF90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656" y="338444"/>
            <a:ext cx="10772775" cy="1557591"/>
          </a:xfrm>
        </p:spPr>
        <p:txBody>
          <a:bodyPr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/>
              <a:defRPr/>
            </a:pPr>
            <a:r>
              <a:rPr kumimoji="0" lang="ru-RU" altLang="ru-RU" sz="4400" b="1" i="1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u-RU" altLang="ru-RU" sz="4400" b="1" i="1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u-RU" altLang="ru-RU" sz="4800" b="1" i="1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Ромб</a:t>
            </a:r>
            <a:r>
              <a:rPr kumimoji="0" lang="ru-RU" altLang="ru-RU" sz="4800" b="1" i="1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4800" b="0" i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параллелограмм, у которого все стороны равны.</a:t>
            </a:r>
            <a:r>
              <a:rPr kumimoji="0" lang="ru-RU" altLang="ru-RU" sz="4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u-RU" altLang="ru-RU" sz="4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ru-RU" sz="4800" dirty="0">
              <a:solidFill>
                <a:srgbClr val="0070C0"/>
              </a:solidFill>
            </a:endParaRPr>
          </a:p>
        </p:txBody>
      </p:sp>
      <p:sp>
        <p:nvSpPr>
          <p:cNvPr id="10" name="Объект 9">
            <a:extLst>
              <a:ext uri="{FF2B5EF4-FFF2-40B4-BE49-F238E27FC236}">
                <a16:creationId xmlns:a16="http://schemas.microsoft.com/office/drawing/2014/main" id="{DFED6CA1-0554-49C4-93C6-E6D78AAECBB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marR="0" lvl="0" indent="0" algn="ctr" defTabSz="914400" rtl="0" eaLnBrk="1" fontAlgn="b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Cyr" charset="-52"/>
                <a:ea typeface="+mn-ea"/>
                <a:cs typeface="+mn-cs"/>
              </a:rPr>
              <a:t> 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endParaRPr lang="ru-RU" dirty="0"/>
          </a:p>
        </p:txBody>
      </p:sp>
      <p:pic>
        <p:nvPicPr>
          <p:cNvPr id="9" name="Picture 5" descr="AMDOUBT">
            <a:extLst>
              <a:ext uri="{FF2B5EF4-FFF2-40B4-BE49-F238E27FC236}">
                <a16:creationId xmlns:a16="http://schemas.microsoft.com/office/drawing/2014/main" id="{492FC9FE-447D-467C-88EF-51552840C8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8339" y="2234478"/>
            <a:ext cx="1593297" cy="3860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C6C4626F-51B1-4B13-9C10-8EC9ADCDFC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4708" y="2234478"/>
            <a:ext cx="7640251" cy="4042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0158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6" y="0"/>
            <a:ext cx="12192000" cy="6858000"/>
          </a:xfrm>
          <a:prstGeom prst="rect">
            <a:avLst/>
          </a:prstGeom>
        </p:spPr>
      </p:pic>
      <p:sp>
        <p:nvSpPr>
          <p:cNvPr id="16" name="Заголовок 15">
            <a:extLst>
              <a:ext uri="{FF2B5EF4-FFF2-40B4-BE49-F238E27FC236}">
                <a16:creationId xmlns:a16="http://schemas.microsoft.com/office/drawing/2014/main" id="{13F7FBAB-ADA5-4EEF-974B-9BF45CF90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8813" y="289659"/>
            <a:ext cx="10772775" cy="1231873"/>
          </a:xfrm>
        </p:spPr>
        <p:txBody>
          <a:bodyPr>
            <a:noAutofit/>
          </a:bodyPr>
          <a:lstStyle/>
          <a:p>
            <a:pPr algn="r" fontAlgn="base">
              <a:lnSpc>
                <a:spcPct val="100000"/>
              </a:lnSpc>
              <a:spcAft>
                <a:spcPct val="0"/>
              </a:spcAft>
              <a:defRPr/>
            </a:pPr>
            <a:r>
              <a:rPr kumimoji="0" lang="ru-RU" altLang="ru-RU" sz="4400" b="1" i="1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u-RU" altLang="ru-RU" sz="4400" b="1" i="1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u-RU" altLang="ru-RU" sz="4800" b="1" i="1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Свойства ромба</a:t>
            </a:r>
            <a:r>
              <a:rPr kumimoji="0" lang="ru-RU" altLang="ru-RU" sz="4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u-RU" altLang="ru-RU" sz="4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ru-RU" sz="4800" dirty="0">
              <a:solidFill>
                <a:srgbClr val="0070C0"/>
              </a:solidFill>
            </a:endParaRPr>
          </a:p>
        </p:txBody>
      </p:sp>
      <p:sp>
        <p:nvSpPr>
          <p:cNvPr id="10" name="Объект 9">
            <a:extLst>
              <a:ext uri="{FF2B5EF4-FFF2-40B4-BE49-F238E27FC236}">
                <a16:creationId xmlns:a16="http://schemas.microsoft.com/office/drawing/2014/main" id="{DFED6CA1-0554-49C4-93C6-E6D78AAECBB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25000" lnSpcReduction="20000"/>
          </a:bodyPr>
          <a:lstStyle/>
          <a:p>
            <a:pPr marL="0" marR="0" lvl="0" indent="0" algn="ctr" defTabSz="914400" rtl="0" eaLnBrk="1" fontAlgn="b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Cyr" charset="-52"/>
                <a:ea typeface="+mn-ea"/>
                <a:cs typeface="+mn-cs"/>
              </a:rPr>
              <a:t> 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17" name="Объект 16">
            <a:extLst>
              <a:ext uri="{FF2B5EF4-FFF2-40B4-BE49-F238E27FC236}">
                <a16:creationId xmlns:a16="http://schemas.microsoft.com/office/drawing/2014/main" id="{F91C0A89-D3B6-4FC8-9BA9-04250E9E00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75714" y="1521532"/>
            <a:ext cx="7284213" cy="3767328"/>
          </a:xfrm>
        </p:spPr>
        <p:txBody>
          <a:bodyPr>
            <a:normAutofit fontScale="25000" lnSpcReduction="20000"/>
          </a:bodyPr>
          <a:lstStyle/>
          <a:p>
            <a:pPr marL="0" marR="0" lvl="0" indent="0" algn="just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1200" b="1" i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Все стороны равны</a:t>
            </a: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1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12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АВ = ВС = С</a:t>
            </a:r>
            <a:r>
              <a:rPr kumimoji="0" lang="en-US" altLang="ru-RU" sz="112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kumimoji="0" lang="ru-RU" altLang="ru-RU" sz="112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en-US" altLang="ru-RU" sz="112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kumimoji="0" lang="ru-RU" altLang="ru-RU" sz="1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</a:p>
          <a:p>
            <a:pPr marL="0" marR="0" lvl="0" indent="0" algn="just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1200" b="1" i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Противоположные углы равны</a:t>
            </a:r>
            <a:endParaRPr lang="ru-RU" altLang="ru-RU" sz="11200" b="1" dirty="0">
              <a:solidFill>
                <a:srgbClr val="50080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1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kumimoji="0" lang="en-US" altLang="ru-RU" sz="1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∟</a:t>
            </a:r>
            <a:r>
              <a:rPr kumimoji="0" lang="ru-RU" altLang="ru-RU" sz="1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kumimoji="0" lang="en-US" altLang="ru-RU" sz="1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</a:t>
            </a:r>
            <a:r>
              <a:rPr kumimoji="0" lang="en-US" altLang="ru-RU" sz="1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∟</a:t>
            </a:r>
            <a:r>
              <a:rPr kumimoji="0" lang="ru-RU" altLang="ru-RU" sz="112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en-US" altLang="ru-RU" sz="112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kumimoji="0" lang="ru-RU" altLang="ru-RU" sz="112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1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∟</a:t>
            </a:r>
            <a:r>
              <a:rPr kumimoji="0" lang="ru-RU" altLang="ru-RU" sz="1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r>
              <a:rPr kumimoji="0" lang="en-US" altLang="ru-RU" sz="1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</a:t>
            </a:r>
            <a:r>
              <a:rPr kumimoji="0" lang="en-US" altLang="ru-RU" sz="1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∟D</a:t>
            </a:r>
            <a:endParaRPr kumimoji="0" lang="ru-RU" altLang="ru-RU" sz="112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1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1200" b="1" i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Диагонали точкой пересечения делятся пополам</a:t>
            </a:r>
            <a:endParaRPr lang="ru-RU" altLang="ru-RU" sz="11200" b="1" dirty="0">
              <a:solidFill>
                <a:srgbClr val="50080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12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АО = ОС</a:t>
            </a:r>
            <a:r>
              <a:rPr kumimoji="0" lang="ru-RU" altLang="ru-RU" sz="1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ru-RU" altLang="ru-RU" sz="112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 = О</a:t>
            </a:r>
            <a:r>
              <a:rPr kumimoji="0" lang="en-US" altLang="ru-RU" sz="1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</a:p>
          <a:p>
            <a:pPr marL="0" marR="0" lvl="0" indent="0" algn="just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1200" b="1" i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Диагонали взаимно перпендикулярны</a:t>
            </a:r>
            <a:endParaRPr lang="ru-RU" altLang="ru-RU" sz="11200" b="1" dirty="0">
              <a:solidFill>
                <a:srgbClr val="50080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1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12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АС ┴ В</a:t>
            </a:r>
            <a:r>
              <a:rPr kumimoji="0" lang="en-US" altLang="ru-RU" sz="1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endParaRPr kumimoji="0" lang="ru-RU" altLang="ru-RU" sz="112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1200" b="1" i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Диагонали делят углы ромба пополам</a:t>
            </a:r>
            <a:endParaRPr kumimoji="0" lang="en-US" altLang="ru-RU" sz="11200" b="1" i="0" u="none" strike="noStrike" kern="1200" cap="none" spc="0" normalizeH="0" baseline="0" noProof="0" dirty="0">
              <a:ln>
                <a:noFill/>
              </a:ln>
              <a:solidFill>
                <a:srgbClr val="50080F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112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∟</a:t>
            </a:r>
            <a:r>
              <a:rPr lang="en-US" altLang="ru-RU" sz="112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ABD</a:t>
            </a:r>
            <a:r>
              <a:rPr lang="ru-RU" altLang="ru-RU" sz="112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ru-RU" sz="112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kumimoji="0" lang="en-US" altLang="ru-RU" sz="112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∟</a:t>
            </a:r>
            <a:r>
              <a:rPr lang="en-US" altLang="ru-RU" sz="112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DBC</a:t>
            </a:r>
            <a:r>
              <a:rPr lang="en-US" altLang="ru-RU" sz="112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altLang="ru-RU" sz="112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∟</a:t>
            </a:r>
            <a:r>
              <a:rPr lang="en-US" altLang="ru-RU" sz="112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BCA</a:t>
            </a:r>
            <a:r>
              <a:rPr lang="ru-RU" altLang="ru-RU" sz="112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ru-RU" sz="112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kumimoji="0" lang="en-US" altLang="ru-RU" sz="112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∟</a:t>
            </a:r>
            <a:r>
              <a:rPr lang="en-US" altLang="ru-RU" sz="112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ACD</a:t>
            </a:r>
            <a:endParaRPr kumimoji="0" lang="ru-RU" altLang="ru-RU" sz="112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9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60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20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18" name="Picture 5">
            <a:extLst>
              <a:ext uri="{FF2B5EF4-FFF2-40B4-BE49-F238E27FC236}">
                <a16:creationId xmlns:a16="http://schemas.microsoft.com/office/drawing/2014/main" id="{778A79AD-C040-44EF-B9AE-9ECAD44CA2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13" y="1543844"/>
            <a:ext cx="3071813" cy="377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32006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6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50A6B6-D148-4C0B-966E-105D1AB94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0952" y="316357"/>
            <a:ext cx="10515600" cy="817499"/>
          </a:xfrm>
        </p:spPr>
        <p:txBody>
          <a:bodyPr>
            <a:normAutofit/>
          </a:bodyPr>
          <a:lstStyle/>
          <a:p>
            <a:pPr algn="r"/>
            <a:r>
              <a:rPr lang="ru-RU" sz="4800" b="1" i="1" dirty="0">
                <a:solidFill>
                  <a:srgbClr val="5008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Признаки ромба</a:t>
            </a:r>
          </a:p>
        </p:txBody>
      </p:sp>
      <p:pic>
        <p:nvPicPr>
          <p:cNvPr id="5" name="Picture 1">
            <a:extLst>
              <a:ext uri="{FF2B5EF4-FFF2-40B4-BE49-F238E27FC236}">
                <a16:creationId xmlns:a16="http://schemas.microsoft.com/office/drawing/2014/main" id="{44BC1EE3-987E-42A7-B23C-8663E2A710B2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9355" y="1955189"/>
            <a:ext cx="2715004" cy="3457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Объект 3">
            <a:extLst>
              <a:ext uri="{FF2B5EF4-FFF2-40B4-BE49-F238E27FC236}">
                <a16:creationId xmlns:a16="http://schemas.microsoft.com/office/drawing/2014/main" id="{8203B0E9-5AB3-401E-8603-8630065A8F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64352" y="1454407"/>
            <a:ext cx="6120384" cy="3767328"/>
          </a:xfrm>
        </p:spPr>
        <p:txBody>
          <a:bodyPr>
            <a:no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lang="en-US" altLang="ru-RU" b="1" dirty="0" smtClean="0">
                <a:solidFill>
                  <a:srgbClr val="50080F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1. </a:t>
            </a:r>
            <a:r>
              <a:rPr kumimoji="0" lang="ru-RU" altLang="ru-RU" b="1" i="0" u="none" strike="noStrike" kern="1200" cap="none" spc="0" normalizeH="0" baseline="0" noProof="0" dirty="0" smtClean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Если </a:t>
            </a:r>
            <a:r>
              <a:rPr kumimoji="0" lang="ru-RU" altLang="ru-RU" b="1" i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в параллелограмме диагонали взаимно перпендикулярны</a:t>
            </a:r>
            <a:r>
              <a:rPr lang="ru-RU" altLang="ru-RU" b="1" dirty="0">
                <a:solidFill>
                  <a:srgbClr val="50080F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, </a:t>
            </a:r>
            <a:r>
              <a:rPr kumimoji="0" lang="ru-RU" altLang="ru-RU" b="1" i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то это </a:t>
            </a:r>
            <a:r>
              <a:rPr kumimoji="0" lang="ru-RU" altLang="ru-RU" b="1" i="0" u="none" strike="noStrike" kern="1200" cap="none" spc="0" normalizeH="0" baseline="0" noProof="0" dirty="0" smtClean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ромб</a:t>
            </a:r>
            <a:endParaRPr kumimoji="0" lang="en-US" altLang="ru-RU" b="1" i="0" u="none" strike="noStrike" kern="1200" cap="none" spc="0" normalizeH="0" baseline="0" noProof="0" dirty="0" smtClean="0">
              <a:ln>
                <a:noFill/>
              </a:ln>
              <a:solidFill>
                <a:srgbClr val="50080F"/>
              </a:solidFill>
              <a:effectLst/>
              <a:uLnTx/>
              <a:uFillTx/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kumimoji="0" lang="ru-RU" altLang="ru-RU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Если </a:t>
            </a:r>
            <a:r>
              <a:rPr kumimoji="0" lang="ru-RU" altLang="ru-RU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АВС</a:t>
            </a:r>
            <a:r>
              <a:rPr kumimoji="0" lang="en-US" altLang="ru-RU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D</a:t>
            </a:r>
            <a:r>
              <a:rPr kumimoji="0" lang="ru-RU" altLang="ru-RU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– параллелограмм</a:t>
            </a:r>
            <a:r>
              <a:rPr kumimoji="0" lang="en-US" altLang="ru-RU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ru-RU" altLang="ru-RU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и АС┴В</a:t>
            </a:r>
            <a:r>
              <a:rPr kumimoji="0" lang="en-US" altLang="ru-RU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D</a:t>
            </a:r>
            <a:r>
              <a:rPr kumimoji="0" lang="ru-RU" altLang="ru-RU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, то АВС</a:t>
            </a:r>
            <a:r>
              <a:rPr kumimoji="0" lang="en-US" altLang="ru-RU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D</a:t>
            </a:r>
            <a:r>
              <a:rPr kumimoji="0" lang="ru-RU" altLang="ru-RU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– ромб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kumimoji="0" lang="ru-RU" altLang="ru-RU" b="1" i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2</a:t>
            </a:r>
            <a:r>
              <a:rPr kumimoji="0" lang="ru-RU" altLang="ru-RU" b="1" i="0" u="none" strike="noStrike" kern="1200" cap="none" spc="0" normalizeH="0" baseline="0" noProof="0" dirty="0" smtClean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.</a:t>
            </a:r>
            <a:r>
              <a:rPr kumimoji="0" lang="en-US" altLang="ru-RU" b="1" i="0" u="none" strike="noStrike" kern="1200" cap="none" spc="0" normalizeH="0" baseline="0" noProof="0" dirty="0" smtClean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ru-RU" altLang="ru-RU" b="1" i="0" u="none" strike="noStrike" kern="1200" cap="none" spc="0" normalizeH="0" baseline="0" noProof="0" dirty="0" smtClean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Если </a:t>
            </a:r>
            <a:r>
              <a:rPr kumimoji="0" lang="ru-RU" altLang="ru-RU" b="1" i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в параллелограмме диагонали делят углы пополам, то это ромб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kumimoji="0" lang="ru-RU" altLang="ru-RU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Если АВС</a:t>
            </a:r>
            <a:r>
              <a:rPr kumimoji="0" lang="en-US" altLang="ru-RU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D</a:t>
            </a:r>
            <a:r>
              <a:rPr kumimoji="0" lang="ru-RU" altLang="ru-RU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– параллелограмм,</a:t>
            </a:r>
          </a:p>
          <a:p>
            <a:pPr marL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∟</a:t>
            </a:r>
            <a:r>
              <a:rPr kumimoji="0" lang="ru-RU" altLang="ru-RU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ВСА</a:t>
            </a:r>
            <a:r>
              <a:rPr kumimoji="0" lang="en-US" altLang="ru-RU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ru-RU" altLang="ru-RU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=</a:t>
            </a:r>
            <a:r>
              <a:rPr lang="en-US" alt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∟</a:t>
            </a:r>
            <a:r>
              <a:rPr kumimoji="0" lang="en-US" altLang="ru-RU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D</a:t>
            </a:r>
            <a:r>
              <a:rPr kumimoji="0" lang="ru-RU" altLang="ru-RU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СА, </a:t>
            </a:r>
            <a:r>
              <a:rPr lang="en-US" alt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∟</a:t>
            </a:r>
            <a:r>
              <a:rPr kumimoji="0" lang="ru-RU" altLang="ru-RU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АВ</a:t>
            </a:r>
            <a:r>
              <a:rPr kumimoji="0" lang="en-US" altLang="ru-RU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D </a:t>
            </a:r>
            <a:r>
              <a:rPr kumimoji="0" lang="ru-RU" altLang="ru-RU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=</a:t>
            </a:r>
            <a:r>
              <a:rPr lang="en-US" alt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∟</a:t>
            </a:r>
            <a:r>
              <a:rPr kumimoji="0" lang="ru-RU" altLang="ru-RU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СВ</a:t>
            </a:r>
            <a:r>
              <a:rPr kumimoji="0" lang="en-US" altLang="ru-RU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D</a:t>
            </a:r>
            <a:r>
              <a:rPr kumimoji="0" lang="ru-RU" altLang="ru-RU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, </a:t>
            </a:r>
            <a:r>
              <a:rPr kumimoji="0" lang="ru-RU" altLang="ru-RU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то </a:t>
            </a:r>
            <a:r>
              <a:rPr kumimoji="0" lang="ru-RU" altLang="ru-RU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АВС</a:t>
            </a:r>
            <a:r>
              <a:rPr kumimoji="0" lang="en-US" altLang="ru-RU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D</a:t>
            </a:r>
            <a:r>
              <a:rPr kumimoji="0" lang="ru-RU" altLang="ru-RU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– </a:t>
            </a:r>
            <a:r>
              <a:rPr kumimoji="0" lang="ru-RU" altLang="ru-RU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ромб</a:t>
            </a:r>
            <a:endParaRPr kumimoji="0" lang="ru-RU" altLang="ru-RU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900A3817-09A0-4A08-AE80-A6EDC74FFF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396" y="662837"/>
            <a:ext cx="2619375" cy="345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03234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6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F6536B-804A-4335-90B3-5B98F87BB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06501"/>
            <a:ext cx="10515600" cy="1325563"/>
          </a:xfrm>
        </p:spPr>
        <p:txBody>
          <a:bodyPr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/>
              <a:defRPr/>
            </a:pPr>
            <a:r>
              <a:rPr kumimoji="0" lang="ru-RU" altLang="ru-RU" sz="4800" b="1" i="1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Квадрат</a:t>
            </a:r>
            <a:r>
              <a:rPr kumimoji="0" lang="ru-RU" altLang="ru-RU" sz="4800" b="0" i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– прямоугольник, у которого все стороны равны.</a:t>
            </a:r>
            <a:r>
              <a:rPr kumimoji="0" lang="ru-RU" altLang="ru-RU" sz="4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u-RU" altLang="ru-RU" sz="4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ru-RU" sz="4400" dirty="0">
              <a:solidFill>
                <a:srgbClr val="0070C0"/>
              </a:solidFill>
            </a:endParaRPr>
          </a:p>
        </p:txBody>
      </p:sp>
      <p:pic>
        <p:nvPicPr>
          <p:cNvPr id="7" name="Picture 5">
            <a:extLst>
              <a:ext uri="{FF2B5EF4-FFF2-40B4-BE49-F238E27FC236}">
                <a16:creationId xmlns:a16="http://schemas.microsoft.com/office/drawing/2014/main" id="{C991D97B-ACE9-4A7B-9977-C25BA5DF5AA0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1056" y="1386601"/>
            <a:ext cx="5559320" cy="5249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AMDOUBT">
            <a:extLst>
              <a:ext uri="{FF2B5EF4-FFF2-40B4-BE49-F238E27FC236}">
                <a16:creationId xmlns:a16="http://schemas.microsoft.com/office/drawing/2014/main" id="{128FD264-5050-48B7-A1E5-0B2F0491E7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1103" y="1716842"/>
            <a:ext cx="1793253" cy="4345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9162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6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F6536B-804A-4335-90B3-5B98F87BB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5336" y="145669"/>
            <a:ext cx="10515600" cy="1325563"/>
          </a:xfrm>
        </p:spPr>
        <p:txBody>
          <a:bodyPr>
            <a:noAutofit/>
          </a:bodyPr>
          <a:lstStyle/>
          <a:p>
            <a:pPr algn="r" fontAlgn="base">
              <a:lnSpc>
                <a:spcPct val="100000"/>
              </a:lnSpc>
              <a:spcAft>
                <a:spcPct val="0"/>
              </a:spcAft>
              <a:defRPr/>
            </a:pPr>
            <a:r>
              <a:rPr lang="ru-RU" altLang="ru-RU" sz="48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Свойства </a:t>
            </a:r>
            <a:r>
              <a:rPr lang="ru-RU" altLang="ru-RU" sz="4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квадрата</a:t>
            </a:r>
            <a:endParaRPr lang="ru-RU" sz="4800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5">
            <a:extLst>
              <a:ext uri="{FF2B5EF4-FFF2-40B4-BE49-F238E27FC236}">
                <a16:creationId xmlns:a16="http://schemas.microsoft.com/office/drawing/2014/main" id="{C991D97B-ACE9-4A7B-9977-C25BA5DF5AA0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187" y="1328402"/>
            <a:ext cx="5315227" cy="501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Объект 5">
            <a:extLst>
              <a:ext uri="{FF2B5EF4-FFF2-40B4-BE49-F238E27FC236}">
                <a16:creationId xmlns:a16="http://schemas.microsoft.com/office/drawing/2014/main" id="{341232D2-EE48-4121-89EF-9C4377DA28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92633" y="1471232"/>
            <a:ext cx="6511659" cy="3767328"/>
          </a:xfrm>
        </p:spPr>
        <p:txBody>
          <a:bodyPr>
            <a:normAutofit fontScale="25000" lnSpcReduction="20000"/>
          </a:bodyPr>
          <a:lstStyle/>
          <a:p>
            <a:pPr marL="0" marR="0" lvl="0" indent="0" algn="just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1. Все </a:t>
            </a:r>
            <a:r>
              <a:rPr kumimoji="0" lang="ru-RU" altLang="ru-RU" sz="9600" b="1" i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стороны равны</a:t>
            </a: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9600" b="1" i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ru-RU" altLang="ru-RU" sz="96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АВ</a:t>
            </a:r>
            <a:r>
              <a:rPr kumimoji="0" lang="en-US" altLang="ru-RU" sz="96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ru-RU" altLang="ru-RU" sz="96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=</a:t>
            </a:r>
            <a:r>
              <a:rPr kumimoji="0" lang="en-US" altLang="ru-RU" sz="96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ru-RU" altLang="ru-RU" sz="96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ВС</a:t>
            </a:r>
            <a:r>
              <a:rPr kumimoji="0" lang="en-US" altLang="ru-RU" sz="96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ru-RU" altLang="ru-RU" sz="96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=</a:t>
            </a:r>
            <a:r>
              <a:rPr kumimoji="0" lang="en-US" altLang="ru-RU" sz="96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ru-RU" altLang="ru-RU" sz="96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С</a:t>
            </a:r>
            <a:r>
              <a:rPr kumimoji="0" lang="en-US" altLang="ru-RU" sz="96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D </a:t>
            </a:r>
            <a:r>
              <a:rPr kumimoji="0" lang="ru-RU" altLang="ru-RU" sz="96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=</a:t>
            </a:r>
            <a:r>
              <a:rPr kumimoji="0" lang="en-US" altLang="ru-RU" sz="96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D</a:t>
            </a:r>
            <a:r>
              <a:rPr kumimoji="0" lang="ru-RU" altLang="ru-RU" sz="96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А</a:t>
            </a:r>
          </a:p>
          <a:p>
            <a:pPr marL="0" marR="0" lvl="0" indent="0" algn="just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9600" b="1" i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2</a:t>
            </a:r>
            <a:r>
              <a:rPr kumimoji="0" lang="ru-RU" altLang="ru-RU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. Все </a:t>
            </a:r>
            <a:r>
              <a:rPr kumimoji="0" lang="ru-RU" altLang="ru-RU" sz="9600" b="1" i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углы равны 90 градусов</a:t>
            </a:r>
          </a:p>
          <a:p>
            <a:pPr marL="0" lvl="0" indent="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0" lang="ru-RU" altLang="ru-RU" sz="96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altLang="ru-RU" sz="96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∟</a:t>
            </a:r>
            <a:r>
              <a:rPr kumimoji="0" lang="ru-RU" altLang="ru-RU" sz="96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А</a:t>
            </a:r>
            <a:r>
              <a:rPr kumimoji="0" lang="en-US" altLang="ru-RU" sz="96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ru-RU" altLang="ru-RU" sz="96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= </a:t>
            </a:r>
            <a:r>
              <a:rPr lang="en-US" altLang="ru-RU" sz="96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∟</a:t>
            </a:r>
            <a:r>
              <a:rPr kumimoji="0" lang="ru-RU" altLang="ru-RU" sz="96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В</a:t>
            </a:r>
            <a:r>
              <a:rPr kumimoji="0" lang="en-US" altLang="ru-RU" sz="96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ru-RU" altLang="ru-RU" sz="9600" dirty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=</a:t>
            </a:r>
            <a:r>
              <a:rPr kumimoji="0" lang="ru-RU" altLang="ru-RU" sz="96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altLang="ru-RU" sz="96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∟</a:t>
            </a:r>
            <a:r>
              <a:rPr kumimoji="0" lang="ru-RU" altLang="ru-RU" sz="96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С</a:t>
            </a:r>
            <a:r>
              <a:rPr kumimoji="0" lang="en-US" altLang="ru-RU" sz="96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ru-RU" altLang="ru-RU" sz="96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= </a:t>
            </a:r>
            <a:r>
              <a:rPr lang="en-US" altLang="ru-RU" sz="9600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∟D</a:t>
            </a:r>
            <a:r>
              <a:rPr kumimoji="0" lang="ru-RU" altLang="ru-RU" sz="96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= 90</a:t>
            </a:r>
            <a:r>
              <a:rPr kumimoji="0" lang="ru-RU" altLang="ru-RU" sz="9600" i="0" u="none" strike="noStrike" kern="1200" cap="none" spc="0" normalizeH="0" baseline="3000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0</a:t>
            </a:r>
            <a:endParaRPr kumimoji="0" lang="ru-RU" altLang="ru-RU" sz="9600" i="0" u="none" strike="noStrike" kern="1200" cap="none" spc="0" normalizeH="0" baseline="3000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9600" b="1" i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3. Диагонали точкой пересечения делятся пополам</a:t>
            </a:r>
            <a:endParaRPr kumimoji="0" lang="ru-RU" altLang="ru-RU" sz="9600" i="0" u="none" strike="noStrike" kern="1200" cap="none" spc="0" normalizeH="0" baseline="0" noProof="0" dirty="0">
              <a:ln>
                <a:noFill/>
              </a:ln>
              <a:solidFill>
                <a:srgbClr val="50080F"/>
              </a:solidFill>
              <a:effectLst/>
              <a:uLnTx/>
              <a:uFillTx/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96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АО = ОС = ВО = О</a:t>
            </a:r>
            <a:r>
              <a:rPr kumimoji="0" lang="en-US" altLang="ru-RU" sz="96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D</a:t>
            </a:r>
          </a:p>
          <a:p>
            <a:pPr marL="0" marR="0" lvl="0" indent="0" algn="just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9600" b="1" i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4. Диагонали взаимно перпендикулярны</a:t>
            </a:r>
          </a:p>
          <a:p>
            <a:pPr marL="0" marR="0" lvl="0" indent="0" algn="ctr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altLang="ru-RU" sz="9600" i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ru-RU" altLang="ru-RU" sz="96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АС ┴ В</a:t>
            </a:r>
            <a:r>
              <a:rPr kumimoji="0" lang="en-US" altLang="ru-RU" sz="96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D</a:t>
            </a:r>
            <a:endParaRPr kumimoji="0" lang="ru-RU" altLang="ru-RU" sz="96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9600" b="1" i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5. Диагонали равны</a:t>
            </a:r>
          </a:p>
          <a:p>
            <a:pPr marL="0" marR="0" lvl="0" indent="0" algn="ctr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</a:t>
            </a:r>
            <a:r>
              <a:rPr kumimoji="0" lang="ru-RU" sz="9600" b="1" i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96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AC</a:t>
            </a:r>
            <a:r>
              <a:rPr kumimoji="0" lang="ru-RU" sz="96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96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ru-RU" sz="96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96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BD</a:t>
            </a:r>
            <a:endParaRPr kumimoji="0" lang="ru-RU" altLang="ru-RU" sz="96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9600" b="1" i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5</a:t>
            </a:r>
            <a:r>
              <a:rPr kumimoji="0" lang="ru-RU" altLang="ru-RU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. Диагонали </a:t>
            </a:r>
            <a:r>
              <a:rPr kumimoji="0" lang="ru-RU" altLang="ru-RU" sz="9600" b="1" i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делят углы квадрата пополам</a:t>
            </a:r>
            <a:endParaRPr kumimoji="0" lang="en-US" altLang="ru-RU" sz="9600" b="1" i="0" u="none" strike="noStrike" kern="1200" cap="none" spc="0" normalizeH="0" baseline="0" noProof="0" dirty="0">
              <a:ln>
                <a:noFill/>
              </a:ln>
              <a:solidFill>
                <a:srgbClr val="50080F"/>
              </a:solidFill>
              <a:effectLst/>
              <a:uLnTx/>
              <a:uFillTx/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0" lvl="0" indent="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ru-RU" sz="96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∟</a:t>
            </a:r>
            <a:r>
              <a:rPr kumimoji="0" lang="en-US" altLang="ru-RU" sz="96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ABD</a:t>
            </a:r>
            <a:r>
              <a:rPr kumimoji="0" lang="ru-RU" altLang="ru-RU" sz="96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kumimoji="0" lang="en-US" altLang="ru-RU" sz="96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=</a:t>
            </a:r>
            <a:r>
              <a:rPr lang="en-US" altLang="ru-RU" sz="96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∟</a:t>
            </a:r>
            <a:r>
              <a:rPr kumimoji="0" lang="en-US" altLang="ru-RU" sz="96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DBC</a:t>
            </a:r>
            <a:r>
              <a:rPr kumimoji="0" lang="ru-RU" altLang="ru-RU" sz="96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=</a:t>
            </a:r>
            <a:r>
              <a:rPr lang="en-US" altLang="ru-RU" sz="9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ru-RU" sz="96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∟</a:t>
            </a:r>
            <a:r>
              <a:rPr kumimoji="0" lang="en-US" altLang="ru-RU" sz="96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BCA=</a:t>
            </a:r>
            <a:r>
              <a:rPr lang="en-US" altLang="ru-RU" sz="9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ru-RU" sz="96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∟</a:t>
            </a:r>
            <a:r>
              <a:rPr kumimoji="0" lang="en-US" altLang="ru-RU" sz="96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ACD</a:t>
            </a:r>
            <a:r>
              <a:rPr kumimoji="0" lang="ru-RU" altLang="ru-RU" sz="96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=45</a:t>
            </a:r>
            <a:r>
              <a:rPr kumimoji="0" lang="ru-RU" altLang="ru-RU" sz="9600" i="0" u="none" strike="noStrike" kern="1200" cap="none" spc="0" normalizeH="0" baseline="3000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0</a:t>
            </a:r>
            <a:endParaRPr kumimoji="0" lang="ru-RU" altLang="ru-RU" sz="9600" i="0" u="none" strike="noStrike" kern="1200" cap="none" spc="0" normalizeH="0" baseline="3000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endParaRPr lang="ru-RU" dirty="0">
              <a:solidFill>
                <a:srgbClr val="50080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6937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DDF736C7-1352-41F5-9799-59113167F1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3220278"/>
            <a:ext cx="5890909" cy="3261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">
            <a:extLst>
              <a:ext uri="{FF2B5EF4-FFF2-40B4-BE49-F238E27FC236}">
                <a16:creationId xmlns:a16="http://schemas.microsoft.com/office/drawing/2014/main" id="{4929E6E3-53CC-490B-8033-44FBB08164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2807" y="3052622"/>
            <a:ext cx="5885595" cy="3428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5">
            <a:extLst>
              <a:ext uri="{FF2B5EF4-FFF2-40B4-BE49-F238E27FC236}">
                <a16:creationId xmlns:a16="http://schemas.microsoft.com/office/drawing/2014/main" id="{D58EA8E8-09F4-40FB-A784-06F5049B89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764" y="138499"/>
            <a:ext cx="11693236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ru-RU" altLang="ru-RU" sz="4800" b="1" i="1" dirty="0">
                <a:solidFill>
                  <a:srgbClr val="5008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Трапеция</a:t>
            </a:r>
            <a:r>
              <a:rPr lang="ru-RU" altLang="ru-RU" sz="4800" dirty="0">
                <a:solidFill>
                  <a:srgbClr val="50080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четырехугольник,</a:t>
            </a:r>
            <a:r>
              <a:rPr lang="en-US" altLang="ru-RU" sz="4800" dirty="0">
                <a:solidFill>
                  <a:srgbClr val="50080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4800" dirty="0">
                <a:solidFill>
                  <a:srgbClr val="50080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которого</a:t>
            </a:r>
            <a:r>
              <a:rPr lang="en-US" altLang="ru-RU" sz="4800" dirty="0">
                <a:solidFill>
                  <a:srgbClr val="50080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4800" dirty="0">
                <a:solidFill>
                  <a:srgbClr val="50080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две стороны</a:t>
            </a:r>
            <a:r>
              <a:rPr lang="en-US" altLang="ru-RU" sz="4800" dirty="0">
                <a:solidFill>
                  <a:srgbClr val="50080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4800" dirty="0">
                <a:solidFill>
                  <a:srgbClr val="50080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параллельны,</a:t>
            </a:r>
            <a:r>
              <a:rPr lang="en-US" altLang="ru-RU" sz="4800" dirty="0">
                <a:solidFill>
                  <a:srgbClr val="50080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4800" dirty="0">
                <a:solidFill>
                  <a:srgbClr val="50080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 две не</a:t>
            </a:r>
            <a:r>
              <a:rPr lang="en-US" altLang="ru-RU" sz="4800" dirty="0">
                <a:solidFill>
                  <a:srgbClr val="50080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4800" dirty="0" smtClean="0">
                <a:solidFill>
                  <a:srgbClr val="50080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параллельны</a:t>
            </a:r>
            <a:endParaRPr lang="ru-RU" altLang="ru-RU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Picture 5" descr="AMDOUBT">
            <a:extLst>
              <a:ext uri="{FF2B5EF4-FFF2-40B4-BE49-F238E27FC236}">
                <a16:creationId xmlns:a16="http://schemas.microsoft.com/office/drawing/2014/main" id="{128FD264-5050-48B7-A1E5-0B2F0491E7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2267" y="1949923"/>
            <a:ext cx="1793253" cy="4345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0235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0" y="0"/>
            <a:ext cx="12192000" cy="6858000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DDF736C7-1352-41F5-9799-59113167F1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957" y="259448"/>
            <a:ext cx="3286125" cy="181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">
            <a:extLst>
              <a:ext uri="{FF2B5EF4-FFF2-40B4-BE49-F238E27FC236}">
                <a16:creationId xmlns:a16="http://schemas.microsoft.com/office/drawing/2014/main" id="{4929E6E3-53CC-490B-8033-44FBB08164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3565" y="1877368"/>
            <a:ext cx="3286125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7">
            <a:extLst>
              <a:ext uri="{FF2B5EF4-FFF2-40B4-BE49-F238E27FC236}">
                <a16:creationId xmlns:a16="http://schemas.microsoft.com/office/drawing/2014/main" id="{CB5D0ADC-C73F-48F8-8CFA-2C39EDB235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8039" y="567602"/>
            <a:ext cx="690911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0" hangingPunct="0"/>
            <a:r>
              <a:rPr lang="ru-RU" altLang="ru-RU" sz="2800" b="1" i="1" dirty="0">
                <a:solidFill>
                  <a:srgbClr val="5008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Равнобедренная трапеция</a:t>
            </a:r>
            <a:r>
              <a:rPr lang="ru-RU" altLang="ru-RU" sz="2800" b="1" i="1" dirty="0">
                <a:solidFill>
                  <a:srgbClr val="50080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2800" dirty="0">
                <a:solidFill>
                  <a:srgbClr val="50080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это трапеция, </a:t>
            </a:r>
            <a:endParaRPr lang="en-US" altLang="ru-RU" sz="2800" dirty="0">
              <a:solidFill>
                <a:srgbClr val="50080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ru-RU" altLang="ru-RU" sz="2800" dirty="0">
                <a:solidFill>
                  <a:srgbClr val="50080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которой боковые стороны </a:t>
            </a:r>
            <a:r>
              <a:rPr lang="ru-RU" altLang="ru-RU" sz="2800" dirty="0" smtClean="0">
                <a:solidFill>
                  <a:srgbClr val="50080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равны</a:t>
            </a:r>
            <a:endParaRPr lang="ru-RU" altLang="ru-RU" sz="2800" b="1" dirty="0">
              <a:solidFill>
                <a:srgbClr val="50080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B590F27F-A9D4-4629-ABF3-F23FD6545D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926" y="4008973"/>
            <a:ext cx="10856383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800" b="1" i="1" strike="noStrike" kern="1200" cap="none" spc="0" normalizeH="0" baseline="0" noProof="0" dirty="0" smtClean="0">
                <a:ln>
                  <a:noFill/>
                </a:ln>
                <a:solidFill>
                  <a:srgbClr val="5008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Основания </a:t>
            </a:r>
            <a:r>
              <a:rPr kumimoji="0" lang="ru-RU" sz="2800" b="1" i="1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трапеции </a:t>
            </a:r>
            <a:r>
              <a:rPr kumimoji="0" lang="ru-RU" sz="2800" i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>
                <a:solidFill>
                  <a:srgbClr val="5008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</a:t>
            </a:r>
            <a:r>
              <a:rPr kumimoji="0" lang="ru-RU" sz="2800" i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то параллельные стороны трапеции, </a:t>
            </a:r>
            <a:r>
              <a:rPr lang="ru-RU" sz="2800" dirty="0">
                <a:solidFill>
                  <a:srgbClr val="5008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боковые стороны-это</a:t>
            </a:r>
            <a:r>
              <a:rPr kumimoji="0" lang="ru-RU" sz="2800" i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непараллельные стороны </a:t>
            </a: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2800" b="1" i="1" dirty="0">
                <a:solidFill>
                  <a:srgbClr val="5008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Средняя линия трапеции </a:t>
            </a:r>
            <a:r>
              <a:rPr lang="ru-RU" sz="2800" dirty="0">
                <a:solidFill>
                  <a:srgbClr val="5008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это о</a:t>
            </a:r>
            <a:r>
              <a:rPr kumimoji="0" lang="ru-RU" sz="2800" i="0" u="none" strike="noStrike" kern="1200" cap="none" spc="0" normalizeH="0" baseline="0" noProof="0" dirty="0" err="1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трезок</a:t>
            </a:r>
            <a:r>
              <a:rPr kumimoji="0" lang="ru-RU" sz="2800" i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соединяющий середины боковых сторон</a:t>
            </a:r>
            <a:r>
              <a:rPr kumimoji="0" lang="ru-RU" sz="2800" i="0" u="none" strike="noStrike" kern="1200" cap="none" spc="0" normalizeH="0" baseline="0" noProof="0" dirty="0" smtClean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2800" dirty="0">
              <a:solidFill>
                <a:srgbClr val="50080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CB5D0ADC-C73F-48F8-8CFA-2C39EDB235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926" y="2189819"/>
            <a:ext cx="768728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just"/>
            <a:r>
              <a:rPr lang="ru-RU" altLang="ru-RU" sz="2800" b="1" i="1" dirty="0">
                <a:solidFill>
                  <a:srgbClr val="5008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Прямоугольная трапеция </a:t>
            </a:r>
            <a:r>
              <a:rPr lang="ru-RU" altLang="ru-RU" sz="2800" dirty="0">
                <a:solidFill>
                  <a:srgbClr val="50080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это трапеция, </a:t>
            </a:r>
            <a:endParaRPr lang="en-US" altLang="ru-RU" sz="2800" dirty="0">
              <a:solidFill>
                <a:srgbClr val="50080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altLang="ru-RU" sz="2800" dirty="0">
                <a:solidFill>
                  <a:srgbClr val="50080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которой боковая сторона перпендикулярна основаниям</a:t>
            </a:r>
            <a:r>
              <a:rPr lang="ru-RU" altLang="ru-RU" sz="2800" dirty="0" smtClean="0">
                <a:solidFill>
                  <a:srgbClr val="50080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altLang="ru-RU" sz="2800" dirty="0">
              <a:solidFill>
                <a:srgbClr val="50080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2556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500"/>
                            </p:stCondLst>
                            <p:childTnLst>
                              <p:par>
                                <p:cTn id="26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60D246-0C8E-47C7-852C-4506F1B81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Тест по теме «Четырехугольники»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1D6BBE-B5B2-4911-A0C7-D67DC6A424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9432" y="1288538"/>
            <a:ext cx="11012044" cy="1307719"/>
          </a:xfrm>
        </p:spPr>
        <p:txBody>
          <a:bodyPr>
            <a:noAutofit/>
          </a:bodyPr>
          <a:lstStyle/>
          <a:p>
            <a:pPr marL="0" lvl="0" indent="0" algn="ctr" defTabSz="45720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ru-RU" sz="4400" dirty="0">
                <a:solidFill>
                  <a:srgbClr val="5008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1.Четырехугольник, у которого только две стороны параллельны</a:t>
            </a:r>
            <a:r>
              <a:rPr lang="ru-RU" sz="4400" dirty="0" smtClean="0">
                <a:solidFill>
                  <a:srgbClr val="5008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endParaRPr lang="ru-RU" sz="4400" dirty="0">
              <a:solidFill>
                <a:srgbClr val="50080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9600" y="2594606"/>
            <a:ext cx="6096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defRPr/>
            </a:pPr>
            <a:r>
              <a:rPr lang="ru-RU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А. Ромб</a:t>
            </a:r>
          </a:p>
          <a:p>
            <a:pPr lvl="0">
              <a:defRPr/>
            </a:pPr>
            <a:r>
              <a:rPr lang="ru-RU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Б. Трапеция</a:t>
            </a:r>
          </a:p>
          <a:p>
            <a:pPr lvl="0">
              <a:defRPr/>
            </a:pPr>
            <a:r>
              <a:rPr lang="ru-RU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В. Квадрат</a:t>
            </a:r>
          </a:p>
          <a:p>
            <a:pPr lvl="0">
              <a:defRPr/>
            </a:pPr>
            <a:r>
              <a:rPr lang="ru-RU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Г. Прямоугольник</a:t>
            </a:r>
            <a:endParaRPr lang="ru-RU" sz="4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7294284" y="2957617"/>
            <a:ext cx="4592916" cy="3235731"/>
            <a:chOff x="7294284" y="2957617"/>
            <a:chExt cx="4592916" cy="3235731"/>
          </a:xfrm>
        </p:grpSpPr>
        <p:sp>
          <p:nvSpPr>
            <p:cNvPr id="7" name="AutoShape 8">
              <a:hlinkClick r:id="rId4" action="ppaction://hlinksldjump"/>
              <a:extLst>
                <a:ext uri="{FF2B5EF4-FFF2-40B4-BE49-F238E27FC236}">
                  <a16:creationId xmlns:a16="http://schemas.microsoft.com/office/drawing/2014/main" id="{DF26D2DF-A730-4592-9593-F4C291E1E6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55599" y="3181725"/>
              <a:ext cx="1831601" cy="882957"/>
            </a:xfrm>
            <a:prstGeom prst="parallelogram">
              <a:avLst>
                <a:gd name="adj" fmla="val 44004"/>
              </a:avLst>
            </a:prstGeom>
            <a:gradFill rotWithShape="1">
              <a:gsLst>
                <a:gs pos="0">
                  <a:srgbClr val="FF00FF"/>
                </a:gs>
                <a:gs pos="100000">
                  <a:srgbClr val="FF00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3200" b="1" dirty="0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9616534" y="5174497"/>
              <a:ext cx="2270666" cy="1018851"/>
            </a:xfrm>
            <a:prstGeom prst="rect">
              <a:avLst/>
            </a:prstGeom>
            <a:gradFill>
              <a:gsLst>
                <a:gs pos="0">
                  <a:srgbClr val="00B0F0"/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2700000" scaled="1"/>
            </a:gradFill>
            <a:ln w="2540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Блок-схема: ручной ввод 8">
              <a:extLst>
                <a:ext uri="{FF2B5EF4-FFF2-40B4-BE49-F238E27FC236}">
                  <a16:creationId xmlns:a16="http://schemas.microsoft.com/office/drawing/2014/main" id="{E14F47AD-2FF3-41A7-BC79-7B455732B333}"/>
                </a:ext>
              </a:extLst>
            </p:cNvPr>
            <p:cNvSpPr/>
            <p:nvPr/>
          </p:nvSpPr>
          <p:spPr>
            <a:xfrm>
              <a:off x="7357069" y="2957617"/>
              <a:ext cx="1238187" cy="1121987"/>
            </a:xfrm>
            <a:prstGeom prst="flowChartManualInput">
              <a:avLst/>
            </a:prstGeom>
            <a:gradFill>
              <a:gsLst>
                <a:gs pos="0">
                  <a:schemeClr val="accent4">
                    <a:lumMod val="75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2700000" scaled="1"/>
            </a:gradFill>
            <a:ln w="28575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aseline="-25000" dirty="0"/>
            </a:p>
          </p:txBody>
        </p:sp>
        <p:sp>
          <p:nvSpPr>
            <p:cNvPr id="10" name="Ромб 9">
              <a:extLst>
                <a:ext uri="{FF2B5EF4-FFF2-40B4-BE49-F238E27FC236}">
                  <a16:creationId xmlns:a16="http://schemas.microsoft.com/office/drawing/2014/main" id="{8B53C472-DA7E-41E7-B4D1-FE3252BF55BC}"/>
                </a:ext>
              </a:extLst>
            </p:cNvPr>
            <p:cNvSpPr/>
            <p:nvPr/>
          </p:nvSpPr>
          <p:spPr>
            <a:xfrm>
              <a:off x="7294284" y="4652790"/>
              <a:ext cx="1300972" cy="1540558"/>
            </a:xfrm>
            <a:prstGeom prst="diamond">
              <a:avLst/>
            </a:pr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2700000" scaled="1"/>
            </a:gradFill>
            <a:ln w="28575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8806088" y="3884795"/>
              <a:ext cx="1061325" cy="1018851"/>
            </a:xfrm>
            <a:prstGeom prst="rect">
              <a:avLst/>
            </a:prstGeom>
            <a:gradFill>
              <a:gsLst>
                <a:gs pos="0">
                  <a:srgbClr val="00B0F0"/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2700000" scaled="1"/>
            </a:gradFill>
            <a:ln w="2540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599967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60D246-0C8E-47C7-852C-4506F1B81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Тест по теме «Четырехугольники»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1D6BBE-B5B2-4911-A0C7-D67DC6A424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9432" y="1288538"/>
            <a:ext cx="11012044" cy="1307719"/>
          </a:xfrm>
        </p:spPr>
        <p:txBody>
          <a:bodyPr>
            <a:noAutofit/>
          </a:bodyPr>
          <a:lstStyle/>
          <a:p>
            <a:pPr marL="0" lvl="0" indent="0" algn="ctr" defTabSz="45720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ru-RU" sz="4400" dirty="0" smtClean="0">
                <a:solidFill>
                  <a:srgbClr val="5008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2. Трапеция</a:t>
            </a:r>
            <a:r>
              <a:rPr lang="ru-RU" sz="4400" dirty="0">
                <a:solidFill>
                  <a:srgbClr val="5008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у которой один из углов равен 90 градусов, называется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09600" y="2594606"/>
            <a:ext cx="6096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defRPr/>
            </a:pPr>
            <a:r>
              <a:rPr lang="ru-RU" sz="4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А. Равнобедренной</a:t>
            </a:r>
          </a:p>
          <a:p>
            <a:pPr lvl="0">
              <a:defRPr/>
            </a:pPr>
            <a:r>
              <a:rPr lang="ru-RU" sz="4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Б. Остроугольной</a:t>
            </a:r>
          </a:p>
          <a:p>
            <a:pPr lvl="0">
              <a:defRPr/>
            </a:pPr>
            <a:r>
              <a:rPr lang="ru-RU" sz="4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В. Тупоугольной</a:t>
            </a:r>
          </a:p>
          <a:p>
            <a:pPr lvl="0">
              <a:defRPr/>
            </a:pPr>
            <a:r>
              <a:rPr lang="ru-RU" sz="4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Г. Прямоугольной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7294284" y="2957617"/>
            <a:ext cx="4592916" cy="3235731"/>
            <a:chOff x="7294284" y="2957617"/>
            <a:chExt cx="4592916" cy="3235731"/>
          </a:xfrm>
        </p:grpSpPr>
        <p:sp>
          <p:nvSpPr>
            <p:cNvPr id="8" name="AutoShape 8">
              <a:hlinkClick r:id="rId4" action="ppaction://hlinksldjump"/>
              <a:extLst>
                <a:ext uri="{FF2B5EF4-FFF2-40B4-BE49-F238E27FC236}">
                  <a16:creationId xmlns:a16="http://schemas.microsoft.com/office/drawing/2014/main" id="{DF26D2DF-A730-4592-9593-F4C291E1E6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55599" y="3181725"/>
              <a:ext cx="1831601" cy="882957"/>
            </a:xfrm>
            <a:prstGeom prst="parallelogram">
              <a:avLst>
                <a:gd name="adj" fmla="val 44004"/>
              </a:avLst>
            </a:prstGeom>
            <a:gradFill rotWithShape="1">
              <a:gsLst>
                <a:gs pos="0">
                  <a:srgbClr val="FF00FF"/>
                </a:gs>
                <a:gs pos="100000">
                  <a:srgbClr val="FF00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3200" b="1" dirty="0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9616534" y="5174497"/>
              <a:ext cx="2270666" cy="1018851"/>
            </a:xfrm>
            <a:prstGeom prst="rect">
              <a:avLst/>
            </a:prstGeom>
            <a:gradFill>
              <a:gsLst>
                <a:gs pos="0">
                  <a:srgbClr val="00B0F0"/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2700000" scaled="1"/>
            </a:gradFill>
            <a:ln w="2540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Блок-схема: ручной ввод 9">
              <a:extLst>
                <a:ext uri="{FF2B5EF4-FFF2-40B4-BE49-F238E27FC236}">
                  <a16:creationId xmlns:a16="http://schemas.microsoft.com/office/drawing/2014/main" id="{E14F47AD-2FF3-41A7-BC79-7B455732B333}"/>
                </a:ext>
              </a:extLst>
            </p:cNvPr>
            <p:cNvSpPr/>
            <p:nvPr/>
          </p:nvSpPr>
          <p:spPr>
            <a:xfrm>
              <a:off x="7357069" y="2957617"/>
              <a:ext cx="1238187" cy="1121987"/>
            </a:xfrm>
            <a:prstGeom prst="flowChartManualInput">
              <a:avLst/>
            </a:prstGeom>
            <a:gradFill>
              <a:gsLst>
                <a:gs pos="0">
                  <a:schemeClr val="accent4">
                    <a:lumMod val="75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2700000" scaled="1"/>
            </a:gradFill>
            <a:ln w="28575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aseline="-25000" dirty="0"/>
            </a:p>
          </p:txBody>
        </p:sp>
        <p:sp>
          <p:nvSpPr>
            <p:cNvPr id="11" name="Ромб 10">
              <a:extLst>
                <a:ext uri="{FF2B5EF4-FFF2-40B4-BE49-F238E27FC236}">
                  <a16:creationId xmlns:a16="http://schemas.microsoft.com/office/drawing/2014/main" id="{8B53C472-DA7E-41E7-B4D1-FE3252BF55BC}"/>
                </a:ext>
              </a:extLst>
            </p:cNvPr>
            <p:cNvSpPr/>
            <p:nvPr/>
          </p:nvSpPr>
          <p:spPr>
            <a:xfrm>
              <a:off x="7294284" y="4652790"/>
              <a:ext cx="1300972" cy="1540558"/>
            </a:xfrm>
            <a:prstGeom prst="diamond">
              <a:avLst/>
            </a:pr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2700000" scaled="1"/>
            </a:gradFill>
            <a:ln w="28575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8806088" y="3884795"/>
              <a:ext cx="1061325" cy="1018851"/>
            </a:xfrm>
            <a:prstGeom prst="rect">
              <a:avLst/>
            </a:prstGeom>
            <a:gradFill>
              <a:gsLst>
                <a:gs pos="0">
                  <a:srgbClr val="00B0F0"/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2700000" scaled="1"/>
            </a:gradFill>
            <a:ln w="2540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299132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60D246-0C8E-47C7-852C-4506F1B81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Тест по теме «Четырехугольники»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1D6BBE-B5B2-4911-A0C7-D67DC6A424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9432" y="1288538"/>
            <a:ext cx="11012044" cy="1307719"/>
          </a:xfrm>
        </p:spPr>
        <p:txBody>
          <a:bodyPr>
            <a:normAutofit/>
          </a:bodyPr>
          <a:lstStyle/>
          <a:p>
            <a:pPr marL="0" lvl="0" indent="0" algn="ctr" defTabSz="45720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ru-RU" sz="4400" dirty="0" smtClean="0">
                <a:solidFill>
                  <a:srgbClr val="5008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400" dirty="0">
                <a:solidFill>
                  <a:srgbClr val="5008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Любой прямоугольник является </a:t>
            </a:r>
            <a:endParaRPr lang="ru-RU" sz="4400" dirty="0">
              <a:solidFill>
                <a:srgbClr val="50080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9599" y="2594606"/>
            <a:ext cx="719545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4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 Ромбом</a:t>
            </a:r>
          </a:p>
          <a:p>
            <a:pPr lvl="0">
              <a:defRPr/>
            </a:pPr>
            <a:r>
              <a:rPr lang="ru-RU" sz="4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Б. Квадратом</a:t>
            </a:r>
          </a:p>
          <a:p>
            <a:pPr lvl="0">
              <a:defRPr/>
            </a:pPr>
            <a:r>
              <a:rPr lang="ru-RU" sz="4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В. Параллелограммом</a:t>
            </a:r>
          </a:p>
          <a:p>
            <a:pPr lvl="0">
              <a:defRPr/>
            </a:pPr>
            <a:r>
              <a:rPr lang="ru-RU" sz="4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Нет правильного ответа</a:t>
            </a:r>
            <a:endParaRPr lang="ru-RU" sz="4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7300836" y="2247434"/>
            <a:ext cx="4592916" cy="3235731"/>
            <a:chOff x="7294284" y="2957617"/>
            <a:chExt cx="4592916" cy="3235731"/>
          </a:xfrm>
        </p:grpSpPr>
        <p:sp>
          <p:nvSpPr>
            <p:cNvPr id="8" name="AutoShape 8">
              <a:hlinkClick r:id="rId4" action="ppaction://hlinksldjump"/>
              <a:extLst>
                <a:ext uri="{FF2B5EF4-FFF2-40B4-BE49-F238E27FC236}">
                  <a16:creationId xmlns:a16="http://schemas.microsoft.com/office/drawing/2014/main" id="{DF26D2DF-A730-4592-9593-F4C291E1E6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55599" y="3181725"/>
              <a:ext cx="1831601" cy="882957"/>
            </a:xfrm>
            <a:prstGeom prst="parallelogram">
              <a:avLst>
                <a:gd name="adj" fmla="val 44004"/>
              </a:avLst>
            </a:prstGeom>
            <a:gradFill rotWithShape="1">
              <a:gsLst>
                <a:gs pos="0">
                  <a:srgbClr val="FF00FF"/>
                </a:gs>
                <a:gs pos="100000">
                  <a:srgbClr val="FF00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3200" b="1" dirty="0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9616534" y="5174497"/>
              <a:ext cx="2270666" cy="1018851"/>
            </a:xfrm>
            <a:prstGeom prst="rect">
              <a:avLst/>
            </a:prstGeom>
            <a:gradFill>
              <a:gsLst>
                <a:gs pos="0">
                  <a:srgbClr val="00B0F0"/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2700000" scaled="1"/>
            </a:gradFill>
            <a:ln w="2540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Блок-схема: ручной ввод 9">
              <a:extLst>
                <a:ext uri="{FF2B5EF4-FFF2-40B4-BE49-F238E27FC236}">
                  <a16:creationId xmlns:a16="http://schemas.microsoft.com/office/drawing/2014/main" id="{E14F47AD-2FF3-41A7-BC79-7B455732B333}"/>
                </a:ext>
              </a:extLst>
            </p:cNvPr>
            <p:cNvSpPr/>
            <p:nvPr/>
          </p:nvSpPr>
          <p:spPr>
            <a:xfrm>
              <a:off x="7357069" y="2957617"/>
              <a:ext cx="1238187" cy="1121987"/>
            </a:xfrm>
            <a:prstGeom prst="flowChartManualInput">
              <a:avLst/>
            </a:prstGeom>
            <a:gradFill>
              <a:gsLst>
                <a:gs pos="0">
                  <a:schemeClr val="accent4">
                    <a:lumMod val="75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2700000" scaled="1"/>
            </a:gradFill>
            <a:ln w="28575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aseline="-25000" dirty="0"/>
            </a:p>
          </p:txBody>
        </p:sp>
        <p:sp>
          <p:nvSpPr>
            <p:cNvPr id="11" name="Ромб 10">
              <a:extLst>
                <a:ext uri="{FF2B5EF4-FFF2-40B4-BE49-F238E27FC236}">
                  <a16:creationId xmlns:a16="http://schemas.microsoft.com/office/drawing/2014/main" id="{8B53C472-DA7E-41E7-B4D1-FE3252BF55BC}"/>
                </a:ext>
              </a:extLst>
            </p:cNvPr>
            <p:cNvSpPr/>
            <p:nvPr/>
          </p:nvSpPr>
          <p:spPr>
            <a:xfrm>
              <a:off x="7294284" y="4652790"/>
              <a:ext cx="1300972" cy="1540558"/>
            </a:xfrm>
            <a:prstGeom prst="diamond">
              <a:avLst/>
            </a:pr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2700000" scaled="1"/>
            </a:gradFill>
            <a:ln w="28575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8806088" y="3884795"/>
              <a:ext cx="1061325" cy="1018851"/>
            </a:xfrm>
            <a:prstGeom prst="rect">
              <a:avLst/>
            </a:prstGeom>
            <a:gradFill>
              <a:gsLst>
                <a:gs pos="0">
                  <a:srgbClr val="00B0F0"/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2700000" scaled="1"/>
            </a:gradFill>
            <a:ln w="2540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53292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6" y="0"/>
            <a:ext cx="12192000" cy="6858000"/>
          </a:xfrm>
          <a:prstGeom prst="rect">
            <a:avLst/>
          </a:prstGeom>
        </p:spPr>
      </p:pic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F337AFB9-9CCA-4E04-8D16-C07A400E1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1216" y="16990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5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Тема: «Четырехугольники»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466FBF3D-0578-4038-A111-4CCC5903C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254" y="1164062"/>
            <a:ext cx="11911524" cy="2157557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50000"/>
              </a:lnSpc>
              <a:spcBef>
                <a:spcPct val="50000"/>
              </a:spcBef>
              <a:buFontTx/>
              <a:buNone/>
            </a:pPr>
            <a:r>
              <a:rPr lang="ru-RU" alt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“Учиться можно только весело…</a:t>
            </a:r>
            <a:br>
              <a:rPr lang="ru-RU" alt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переваривать знания, надо поглощать их с аппетитом”</a:t>
            </a:r>
            <a:r>
              <a:rPr lang="ru-RU" alt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pic>
        <p:nvPicPr>
          <p:cNvPr id="6" name="Рисунок 5" descr="img3.gif">
            <a:extLst>
              <a:ext uri="{FF2B5EF4-FFF2-40B4-BE49-F238E27FC236}">
                <a16:creationId xmlns:a16="http://schemas.microsoft.com/office/drawing/2014/main" id="{FE5E028B-8D30-492F-9CDF-EC1908DED970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71577" y="3343067"/>
            <a:ext cx="6531660" cy="2994364"/>
          </a:xfrm>
          <a:prstGeom prst="rect">
            <a:avLst/>
          </a:prstGeom>
        </p:spPr>
      </p:pic>
      <p:pic>
        <p:nvPicPr>
          <p:cNvPr id="7" name="Picture 5" descr="AMDOUBT">
            <a:extLst>
              <a:ext uri="{FF2B5EF4-FFF2-40B4-BE49-F238E27FC236}">
                <a16:creationId xmlns:a16="http://schemas.microsoft.com/office/drawing/2014/main" id="{42D9C6C9-F408-47A3-BC5F-0D8EEC37A1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5706" y="371476"/>
            <a:ext cx="1144587" cy="277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7103237" y="4698899"/>
            <a:ext cx="4962769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alt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Французский писатель</a:t>
            </a:r>
          </a:p>
          <a:p>
            <a:pPr algn="r">
              <a:spcBef>
                <a:spcPct val="50000"/>
              </a:spcBef>
            </a:pPr>
            <a:r>
              <a:rPr lang="ru-RU" alt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XIX столетия Анатоль Франс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1404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60D246-0C8E-47C7-852C-4506F1B81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Тест по теме «Четырехугольники»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1D6BBE-B5B2-4911-A0C7-D67DC6A424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9432" y="1288538"/>
            <a:ext cx="11012044" cy="1307719"/>
          </a:xfrm>
        </p:spPr>
        <p:txBody>
          <a:bodyPr>
            <a:noAutofit/>
          </a:bodyPr>
          <a:lstStyle/>
          <a:p>
            <a:pPr marL="0" indent="0" algn="ctr" defTabSz="45720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ru-RU" sz="4400" dirty="0">
                <a:solidFill>
                  <a:srgbClr val="5008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4.Какая из этих фигур обладает наибольшим количеством свойств?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09600" y="2605492"/>
            <a:ext cx="6096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defRPr/>
            </a:pPr>
            <a:r>
              <a:rPr lang="ru-RU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А. Ромб</a:t>
            </a:r>
          </a:p>
          <a:p>
            <a:pPr lvl="0">
              <a:defRPr/>
            </a:pPr>
            <a:r>
              <a:rPr lang="ru-RU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Б. Трапеция</a:t>
            </a:r>
          </a:p>
          <a:p>
            <a:pPr lvl="0">
              <a:defRPr/>
            </a:pPr>
            <a:r>
              <a:rPr lang="ru-RU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В. Квадрат</a:t>
            </a:r>
          </a:p>
          <a:p>
            <a:pPr lvl="0">
              <a:defRPr/>
            </a:pPr>
            <a:r>
              <a:rPr lang="ru-RU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Г. Прямоугольник</a:t>
            </a:r>
            <a:endParaRPr lang="ru-RU" sz="4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7294284" y="2957617"/>
            <a:ext cx="4592916" cy="3235731"/>
            <a:chOff x="7294284" y="2957617"/>
            <a:chExt cx="4592916" cy="3235731"/>
          </a:xfrm>
        </p:grpSpPr>
        <p:sp>
          <p:nvSpPr>
            <p:cNvPr id="9" name="AutoShape 8">
              <a:hlinkClick r:id="rId4" action="ppaction://hlinksldjump"/>
              <a:extLst>
                <a:ext uri="{FF2B5EF4-FFF2-40B4-BE49-F238E27FC236}">
                  <a16:creationId xmlns:a16="http://schemas.microsoft.com/office/drawing/2014/main" id="{DF26D2DF-A730-4592-9593-F4C291E1E6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55599" y="3181725"/>
              <a:ext cx="1831601" cy="882957"/>
            </a:xfrm>
            <a:prstGeom prst="parallelogram">
              <a:avLst>
                <a:gd name="adj" fmla="val 44004"/>
              </a:avLst>
            </a:prstGeom>
            <a:gradFill rotWithShape="1">
              <a:gsLst>
                <a:gs pos="0">
                  <a:srgbClr val="FF00FF"/>
                </a:gs>
                <a:gs pos="100000">
                  <a:srgbClr val="FF00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3200" b="1" dirty="0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9616534" y="5174497"/>
              <a:ext cx="2270666" cy="1018851"/>
            </a:xfrm>
            <a:prstGeom prst="rect">
              <a:avLst/>
            </a:prstGeom>
            <a:gradFill>
              <a:gsLst>
                <a:gs pos="0">
                  <a:srgbClr val="00B0F0"/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2700000" scaled="1"/>
            </a:gradFill>
            <a:ln w="2540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Блок-схема: ручной ввод 10">
              <a:extLst>
                <a:ext uri="{FF2B5EF4-FFF2-40B4-BE49-F238E27FC236}">
                  <a16:creationId xmlns:a16="http://schemas.microsoft.com/office/drawing/2014/main" id="{E14F47AD-2FF3-41A7-BC79-7B455732B333}"/>
                </a:ext>
              </a:extLst>
            </p:cNvPr>
            <p:cNvSpPr/>
            <p:nvPr/>
          </p:nvSpPr>
          <p:spPr>
            <a:xfrm>
              <a:off x="7357069" y="2957617"/>
              <a:ext cx="1238187" cy="1121987"/>
            </a:xfrm>
            <a:prstGeom prst="flowChartManualInput">
              <a:avLst/>
            </a:prstGeom>
            <a:gradFill>
              <a:gsLst>
                <a:gs pos="0">
                  <a:schemeClr val="accent4">
                    <a:lumMod val="75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2700000" scaled="1"/>
            </a:gradFill>
            <a:ln w="28575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aseline="-25000" dirty="0"/>
            </a:p>
          </p:txBody>
        </p:sp>
        <p:sp>
          <p:nvSpPr>
            <p:cNvPr id="12" name="Ромб 11">
              <a:extLst>
                <a:ext uri="{FF2B5EF4-FFF2-40B4-BE49-F238E27FC236}">
                  <a16:creationId xmlns:a16="http://schemas.microsoft.com/office/drawing/2014/main" id="{8B53C472-DA7E-41E7-B4D1-FE3252BF55BC}"/>
                </a:ext>
              </a:extLst>
            </p:cNvPr>
            <p:cNvSpPr/>
            <p:nvPr/>
          </p:nvSpPr>
          <p:spPr>
            <a:xfrm>
              <a:off x="7294284" y="4652790"/>
              <a:ext cx="1300972" cy="1540558"/>
            </a:xfrm>
            <a:prstGeom prst="diamond">
              <a:avLst/>
            </a:pr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2700000" scaled="1"/>
            </a:gradFill>
            <a:ln w="28575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8806088" y="3884795"/>
              <a:ext cx="1061325" cy="1018851"/>
            </a:xfrm>
            <a:prstGeom prst="rect">
              <a:avLst/>
            </a:prstGeom>
            <a:gradFill>
              <a:gsLst>
                <a:gs pos="0">
                  <a:srgbClr val="00B0F0"/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2700000" scaled="1"/>
            </a:gradFill>
            <a:ln w="2540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997858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60D246-0C8E-47C7-852C-4506F1B81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Тест по теме «Четырехугольники»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1D6BBE-B5B2-4911-A0C7-D67DC6A424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9432" y="1288538"/>
            <a:ext cx="11012044" cy="1307719"/>
          </a:xfrm>
        </p:spPr>
        <p:txBody>
          <a:bodyPr>
            <a:noAutofit/>
          </a:bodyPr>
          <a:lstStyle/>
          <a:p>
            <a:pPr marL="342900" indent="-34290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pPr>
            <a:r>
              <a:rPr lang="ru-RU" sz="4400" dirty="0">
                <a:solidFill>
                  <a:srgbClr val="5008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4400" dirty="0" smtClean="0">
                <a:solidFill>
                  <a:srgbClr val="5008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Название </a:t>
            </a:r>
            <a:r>
              <a:rPr lang="ru-RU" sz="4400" dirty="0">
                <a:solidFill>
                  <a:srgbClr val="5008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какой фигуры в переводе с греческого языка означает </a:t>
            </a:r>
            <a:endParaRPr lang="ru-RU" sz="4400" dirty="0" smtClean="0">
              <a:solidFill>
                <a:srgbClr val="50080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pPr>
            <a:r>
              <a:rPr lang="ru-RU" sz="4400" dirty="0" smtClean="0">
                <a:solidFill>
                  <a:srgbClr val="5008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4400" dirty="0">
                <a:solidFill>
                  <a:srgbClr val="5008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обеденный столик»?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98714" y="2922865"/>
            <a:ext cx="6096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defRPr/>
            </a:pPr>
            <a:r>
              <a:rPr lang="ru-RU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А. Ромб</a:t>
            </a:r>
          </a:p>
          <a:p>
            <a:pPr lvl="0">
              <a:defRPr/>
            </a:pPr>
            <a:r>
              <a:rPr lang="ru-RU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Б. Трапеция</a:t>
            </a:r>
          </a:p>
          <a:p>
            <a:pPr lvl="0">
              <a:defRPr/>
            </a:pPr>
            <a:r>
              <a:rPr lang="ru-RU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В. Квадрат</a:t>
            </a:r>
          </a:p>
          <a:p>
            <a:pPr lvl="0">
              <a:defRPr/>
            </a:pPr>
            <a:r>
              <a:rPr lang="ru-RU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Г. Прямоугольник</a:t>
            </a:r>
            <a:endParaRPr lang="ru-RU" sz="4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7772400" y="3363686"/>
            <a:ext cx="4114800" cy="2829662"/>
            <a:chOff x="7294284" y="2957617"/>
            <a:chExt cx="4592916" cy="3235731"/>
          </a:xfrm>
        </p:grpSpPr>
        <p:sp>
          <p:nvSpPr>
            <p:cNvPr id="9" name="AutoShape 8">
              <a:hlinkClick r:id="rId4" action="ppaction://hlinksldjump"/>
              <a:extLst>
                <a:ext uri="{FF2B5EF4-FFF2-40B4-BE49-F238E27FC236}">
                  <a16:creationId xmlns:a16="http://schemas.microsoft.com/office/drawing/2014/main" id="{DF26D2DF-A730-4592-9593-F4C291E1E6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55599" y="3181725"/>
              <a:ext cx="1831601" cy="882957"/>
            </a:xfrm>
            <a:prstGeom prst="parallelogram">
              <a:avLst>
                <a:gd name="adj" fmla="val 44004"/>
              </a:avLst>
            </a:prstGeom>
            <a:gradFill rotWithShape="1">
              <a:gsLst>
                <a:gs pos="0">
                  <a:srgbClr val="FF00FF"/>
                </a:gs>
                <a:gs pos="100000">
                  <a:srgbClr val="FF00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3200" b="1" dirty="0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9616534" y="5174497"/>
              <a:ext cx="2270666" cy="1018851"/>
            </a:xfrm>
            <a:prstGeom prst="rect">
              <a:avLst/>
            </a:prstGeom>
            <a:gradFill>
              <a:gsLst>
                <a:gs pos="0">
                  <a:srgbClr val="00B0F0"/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2700000" scaled="1"/>
            </a:gradFill>
            <a:ln w="2540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Блок-схема: ручной ввод 10">
              <a:extLst>
                <a:ext uri="{FF2B5EF4-FFF2-40B4-BE49-F238E27FC236}">
                  <a16:creationId xmlns:a16="http://schemas.microsoft.com/office/drawing/2014/main" id="{E14F47AD-2FF3-41A7-BC79-7B455732B333}"/>
                </a:ext>
              </a:extLst>
            </p:cNvPr>
            <p:cNvSpPr/>
            <p:nvPr/>
          </p:nvSpPr>
          <p:spPr>
            <a:xfrm>
              <a:off x="7357069" y="2957617"/>
              <a:ext cx="1238187" cy="1121987"/>
            </a:xfrm>
            <a:prstGeom prst="flowChartManualInput">
              <a:avLst/>
            </a:prstGeom>
            <a:gradFill>
              <a:gsLst>
                <a:gs pos="0">
                  <a:schemeClr val="accent4">
                    <a:lumMod val="75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2700000" scaled="1"/>
            </a:gradFill>
            <a:ln w="28575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aseline="-25000" dirty="0"/>
            </a:p>
          </p:txBody>
        </p:sp>
        <p:sp>
          <p:nvSpPr>
            <p:cNvPr id="12" name="Ромб 11">
              <a:extLst>
                <a:ext uri="{FF2B5EF4-FFF2-40B4-BE49-F238E27FC236}">
                  <a16:creationId xmlns:a16="http://schemas.microsoft.com/office/drawing/2014/main" id="{8B53C472-DA7E-41E7-B4D1-FE3252BF55BC}"/>
                </a:ext>
              </a:extLst>
            </p:cNvPr>
            <p:cNvSpPr/>
            <p:nvPr/>
          </p:nvSpPr>
          <p:spPr>
            <a:xfrm>
              <a:off x="7294284" y="4652790"/>
              <a:ext cx="1300972" cy="1540558"/>
            </a:xfrm>
            <a:prstGeom prst="diamond">
              <a:avLst/>
            </a:pr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2700000" scaled="1"/>
            </a:gradFill>
            <a:ln w="28575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8806088" y="3884795"/>
              <a:ext cx="1061325" cy="1018851"/>
            </a:xfrm>
            <a:prstGeom prst="rect">
              <a:avLst/>
            </a:prstGeom>
            <a:gradFill>
              <a:gsLst>
                <a:gs pos="0">
                  <a:srgbClr val="00B0F0"/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2700000" scaled="1"/>
            </a:gradFill>
            <a:ln w="2540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654778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480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60D246-0C8E-47C7-852C-4506F1B81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Проверь себя!</a:t>
            </a:r>
            <a:endParaRPr lang="ru-RU" sz="48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8714" y="1325563"/>
            <a:ext cx="134982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4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Б</a:t>
            </a:r>
            <a:endParaRPr lang="ru-RU" sz="4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defRPr/>
            </a:pPr>
            <a:r>
              <a:rPr lang="ru-RU" sz="4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Г</a:t>
            </a:r>
            <a:endParaRPr lang="ru-RU" sz="4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defRPr/>
            </a:pPr>
            <a:r>
              <a:rPr lang="ru-RU" sz="4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В</a:t>
            </a:r>
            <a:endParaRPr lang="ru-RU" sz="4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defRPr/>
            </a:pPr>
            <a:r>
              <a:rPr lang="ru-RU" sz="4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В</a:t>
            </a:r>
          </a:p>
          <a:p>
            <a:pPr lvl="0">
              <a:defRPr/>
            </a:pPr>
            <a:r>
              <a:rPr lang="ru-RU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Б</a:t>
            </a:r>
            <a:endParaRPr lang="ru-RU" sz="4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4844142" y="1534886"/>
            <a:ext cx="5802086" cy="4310119"/>
            <a:chOff x="7294284" y="2957617"/>
            <a:chExt cx="4592916" cy="3235731"/>
          </a:xfrm>
        </p:grpSpPr>
        <p:sp>
          <p:nvSpPr>
            <p:cNvPr id="11" name="AutoShape 8">
              <a:hlinkClick r:id="rId4" action="ppaction://hlinksldjump"/>
              <a:extLst>
                <a:ext uri="{FF2B5EF4-FFF2-40B4-BE49-F238E27FC236}">
                  <a16:creationId xmlns:a16="http://schemas.microsoft.com/office/drawing/2014/main" id="{DF26D2DF-A730-4592-9593-F4C291E1E6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55599" y="3181725"/>
              <a:ext cx="1831601" cy="882957"/>
            </a:xfrm>
            <a:prstGeom prst="parallelogram">
              <a:avLst>
                <a:gd name="adj" fmla="val 44004"/>
              </a:avLst>
            </a:prstGeom>
            <a:gradFill rotWithShape="1">
              <a:gsLst>
                <a:gs pos="0">
                  <a:srgbClr val="FF00FF"/>
                </a:gs>
                <a:gs pos="100000">
                  <a:srgbClr val="FF00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3200" b="1" dirty="0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9616534" y="5174497"/>
              <a:ext cx="2270666" cy="1018851"/>
            </a:xfrm>
            <a:prstGeom prst="rect">
              <a:avLst/>
            </a:prstGeom>
            <a:gradFill>
              <a:gsLst>
                <a:gs pos="0">
                  <a:srgbClr val="00B0F0"/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2700000" scaled="1"/>
            </a:gradFill>
            <a:ln w="2540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Блок-схема: ручной ввод 12">
              <a:extLst>
                <a:ext uri="{FF2B5EF4-FFF2-40B4-BE49-F238E27FC236}">
                  <a16:creationId xmlns:a16="http://schemas.microsoft.com/office/drawing/2014/main" id="{E14F47AD-2FF3-41A7-BC79-7B455732B333}"/>
                </a:ext>
              </a:extLst>
            </p:cNvPr>
            <p:cNvSpPr/>
            <p:nvPr/>
          </p:nvSpPr>
          <p:spPr>
            <a:xfrm>
              <a:off x="7357069" y="2957617"/>
              <a:ext cx="1238187" cy="1121987"/>
            </a:xfrm>
            <a:prstGeom prst="flowChartManualInput">
              <a:avLst/>
            </a:prstGeom>
            <a:gradFill>
              <a:gsLst>
                <a:gs pos="0">
                  <a:schemeClr val="accent4">
                    <a:lumMod val="75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2700000" scaled="1"/>
            </a:gradFill>
            <a:ln w="28575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aseline="-25000" dirty="0"/>
            </a:p>
          </p:txBody>
        </p:sp>
        <p:sp>
          <p:nvSpPr>
            <p:cNvPr id="14" name="Ромб 13">
              <a:extLst>
                <a:ext uri="{FF2B5EF4-FFF2-40B4-BE49-F238E27FC236}">
                  <a16:creationId xmlns:a16="http://schemas.microsoft.com/office/drawing/2014/main" id="{8B53C472-DA7E-41E7-B4D1-FE3252BF55BC}"/>
                </a:ext>
              </a:extLst>
            </p:cNvPr>
            <p:cNvSpPr/>
            <p:nvPr/>
          </p:nvSpPr>
          <p:spPr>
            <a:xfrm>
              <a:off x="7294284" y="4652790"/>
              <a:ext cx="1300972" cy="1540558"/>
            </a:xfrm>
            <a:prstGeom prst="diamond">
              <a:avLst/>
            </a:pr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2700000" scaled="1"/>
            </a:gradFill>
            <a:ln w="28575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8806088" y="3884795"/>
              <a:ext cx="1061325" cy="1018851"/>
            </a:xfrm>
            <a:prstGeom prst="rect">
              <a:avLst/>
            </a:prstGeom>
            <a:gradFill>
              <a:gsLst>
                <a:gs pos="0">
                  <a:srgbClr val="00B0F0"/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2700000" scaled="1"/>
            </a:gradFill>
            <a:ln w="2540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651514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Group 379">
            <a:extLst>
              <a:ext uri="{FF2B5EF4-FFF2-40B4-BE49-F238E27FC236}">
                <a16:creationId xmlns:a16="http://schemas.microsoft.com/office/drawing/2014/main" id="{EE64D563-71D1-4A67-95FC-5150AC5E553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8659896"/>
              </p:ext>
            </p:extLst>
          </p:nvPr>
        </p:nvGraphicFramePr>
        <p:xfrm>
          <a:off x="1600200" y="1709722"/>
          <a:ext cx="4530912" cy="1424003"/>
        </p:xfrm>
        <a:graphic>
          <a:graphicData uri="http://schemas.openxmlformats.org/drawingml/2006/table">
            <a:tbl>
              <a:tblPr/>
              <a:tblGrid>
                <a:gridCol w="4530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2400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Group 13">
            <a:extLst>
              <a:ext uri="{FF2B5EF4-FFF2-40B4-BE49-F238E27FC236}">
                <a16:creationId xmlns:a16="http://schemas.microsoft.com/office/drawing/2014/main" id="{87F8B227-B839-4F39-BBDA-E7E11F0846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9012970"/>
              </p:ext>
            </p:extLst>
          </p:nvPr>
        </p:nvGraphicFramePr>
        <p:xfrm>
          <a:off x="537883" y="1419492"/>
          <a:ext cx="4802212" cy="4937760"/>
        </p:xfrm>
        <a:graphic>
          <a:graphicData uri="http://schemas.openxmlformats.org/drawingml/2006/table">
            <a:tbl>
              <a:tblPr/>
              <a:tblGrid>
                <a:gridCol w="2361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22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13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49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66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8584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589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225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7662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225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7662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18617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76741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225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7662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271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1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5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6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1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71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7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1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1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1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1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1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2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1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1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1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8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1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1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3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1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1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1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4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71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71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21" name="Объект 20">
            <a:extLst>
              <a:ext uri="{FF2B5EF4-FFF2-40B4-BE49-F238E27FC236}">
                <a16:creationId xmlns:a16="http://schemas.microsoft.com/office/drawing/2014/main" id="{9DECD163-2641-4BC8-84F6-9B7F48EB76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43600" y="1419492"/>
            <a:ext cx="5930152" cy="3391994"/>
          </a:xfrm>
        </p:spPr>
        <p:txBody>
          <a:bodyPr>
            <a:normAutofit fontScale="25000" lnSpcReduction="20000"/>
          </a:bodyPr>
          <a:lstStyle/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4400" b="1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kumimoji="0" lang="ru-RU" altLang="ru-RU" sz="14400" b="1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горизонтали</a:t>
            </a:r>
            <a:r>
              <a:rPr kumimoji="0" lang="ru-RU" altLang="ru-RU" sz="14400" b="1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719138" marR="0" lvl="0" indent="-360363" algn="just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358775" algn="l"/>
              </a:tabLst>
              <a:defRPr/>
            </a:pPr>
            <a:r>
              <a:rPr kumimoji="0" lang="ru-RU" altLang="ru-RU" sz="11200" u="none" strike="noStrike" kern="0" cap="none" spc="0" normalizeH="0" baseline="0" noProof="0" dirty="0" smtClean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Четырехугольник</a:t>
            </a:r>
            <a:r>
              <a:rPr kumimoji="0" lang="ru-RU" altLang="ru-RU" sz="11200" u="none" strike="noStrike" kern="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у которого противоположные стороны параллельны</a:t>
            </a:r>
          </a:p>
          <a:p>
            <a:pPr marL="719138" marR="0" lvl="0" indent="-360363" algn="just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358775" algn="l"/>
              </a:tabLst>
              <a:defRPr/>
            </a:pPr>
            <a:r>
              <a:rPr kumimoji="0" lang="ru-RU" altLang="ru-RU" sz="11200" u="none" strike="noStrike" kern="0" cap="none" spc="0" normalizeH="0" baseline="0" noProof="0" dirty="0" smtClean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Четырехугольник</a:t>
            </a:r>
            <a:r>
              <a:rPr kumimoji="0" lang="ru-RU" altLang="ru-RU" sz="11200" u="none" strike="noStrike" kern="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у которого только две стороны параллельны</a:t>
            </a:r>
          </a:p>
          <a:p>
            <a:pPr marL="719138" marR="0" lvl="0" indent="-360363" algn="just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358775" algn="l"/>
              </a:tabLst>
              <a:defRPr/>
            </a:pPr>
            <a:r>
              <a:rPr kumimoji="0" lang="ru-RU" altLang="ru-RU" sz="11200" u="none" strike="noStrike" kern="0" cap="none" spc="0" normalizeH="0" baseline="0" noProof="0" dirty="0" smtClean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Параллелограмм</a:t>
            </a:r>
            <a:r>
              <a:rPr kumimoji="0" lang="ru-RU" altLang="ru-RU" sz="11200" u="none" strike="noStrike" kern="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у которого все углы прямые</a:t>
            </a:r>
          </a:p>
          <a:p>
            <a:pPr marL="719138" marR="0" lvl="0" indent="-360363" algn="just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358775" algn="l"/>
              </a:tabLst>
              <a:defRPr/>
            </a:pPr>
            <a:r>
              <a:rPr kumimoji="0" lang="ru-RU" altLang="ru-RU" sz="11200" u="none" strike="noStrike" kern="0" cap="none" spc="0" normalizeH="0" baseline="0" noProof="0" dirty="0" smtClean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Точки</a:t>
            </a:r>
            <a:r>
              <a:rPr kumimoji="0" lang="ru-RU" altLang="ru-RU" sz="11200" u="none" strike="noStrike" kern="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из которых выходят стороны </a:t>
            </a:r>
            <a:r>
              <a:rPr kumimoji="0" lang="ru-RU" altLang="ru-RU" sz="11200" u="none" strike="noStrike" kern="0" cap="none" spc="0" normalizeH="0" baseline="0" noProof="0" dirty="0" smtClean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четырехугольника</a:t>
            </a:r>
            <a:endParaRPr kumimoji="0" lang="ru-RU" altLang="ru-RU" sz="11200" u="none" strike="noStrike" kern="0" cap="none" spc="0" normalizeH="0" baseline="0" noProof="0" dirty="0">
              <a:ln>
                <a:noFill/>
              </a:ln>
              <a:solidFill>
                <a:srgbClr val="50080F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7060D246-0C8E-47C7-852C-4506F1B81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Кроссворд «Четырехугольники</a:t>
            </a:r>
            <a:r>
              <a:rPr lang="ru-RU" sz="4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4072973"/>
              </p:ext>
            </p:extLst>
          </p:nvPr>
        </p:nvGraphicFramePr>
        <p:xfrm>
          <a:off x="537883" y="1419492"/>
          <a:ext cx="4802212" cy="4937760"/>
        </p:xfrm>
        <a:graphic>
          <a:graphicData uri="http://schemas.openxmlformats.org/drawingml/2006/table">
            <a:tbl>
              <a:tblPr/>
              <a:tblGrid>
                <a:gridCol w="4802212">
                  <a:extLst>
                    <a:ext uri="{9D8B030D-6E8A-4147-A177-3AD203B41FA5}">
                      <a16:colId xmlns:a16="http://schemas.microsoft.com/office/drawing/2014/main" val="4118067077"/>
                    </a:ext>
                  </a:extLst>
                </a:gridCol>
              </a:tblGrid>
              <a:tr h="493776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mpd="sng">
                      <a:solidFill>
                        <a:srgbClr val="50080F"/>
                      </a:solidFill>
                      <a:prstDash val="solid"/>
                    </a:lnL>
                    <a:lnR w="38100" cmpd="sng">
                      <a:solidFill>
                        <a:srgbClr val="50080F"/>
                      </a:solidFill>
                      <a:prstDash val="solid"/>
                    </a:lnR>
                    <a:lnT w="38100" cmpd="sng">
                      <a:solidFill>
                        <a:srgbClr val="50080F"/>
                      </a:solidFill>
                      <a:prstDash val="solid"/>
                    </a:lnT>
                    <a:lnB w="38100" cmpd="sng">
                      <a:solidFill>
                        <a:srgbClr val="50080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0441596"/>
                  </a:ext>
                </a:extLst>
              </a:tr>
            </a:tbl>
          </a:graphicData>
        </a:graphic>
      </p:graphicFrame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365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Group 379">
            <a:extLst>
              <a:ext uri="{FF2B5EF4-FFF2-40B4-BE49-F238E27FC236}">
                <a16:creationId xmlns:a16="http://schemas.microsoft.com/office/drawing/2014/main" id="{EE64D563-71D1-4A67-95FC-5150AC5E553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8659896"/>
              </p:ext>
            </p:extLst>
          </p:nvPr>
        </p:nvGraphicFramePr>
        <p:xfrm>
          <a:off x="1600200" y="1709722"/>
          <a:ext cx="4530912" cy="1424003"/>
        </p:xfrm>
        <a:graphic>
          <a:graphicData uri="http://schemas.openxmlformats.org/drawingml/2006/table">
            <a:tbl>
              <a:tblPr/>
              <a:tblGrid>
                <a:gridCol w="4530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2400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Group 13">
            <a:extLst>
              <a:ext uri="{FF2B5EF4-FFF2-40B4-BE49-F238E27FC236}">
                <a16:creationId xmlns:a16="http://schemas.microsoft.com/office/drawing/2014/main" id="{87F8B227-B839-4F39-BBDA-E7E11F0846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9012970"/>
              </p:ext>
            </p:extLst>
          </p:nvPr>
        </p:nvGraphicFramePr>
        <p:xfrm>
          <a:off x="537883" y="1419492"/>
          <a:ext cx="4802212" cy="4937760"/>
        </p:xfrm>
        <a:graphic>
          <a:graphicData uri="http://schemas.openxmlformats.org/drawingml/2006/table">
            <a:tbl>
              <a:tblPr/>
              <a:tblGrid>
                <a:gridCol w="2361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22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13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49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66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8584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589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225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7662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225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7662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18617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76741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225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7662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271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1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5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6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1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71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7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1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1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1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1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1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2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1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1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1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8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1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1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3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1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1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1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4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71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71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Cyr" charset="-52"/>
                        </a:rPr>
                        <a:t> 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33" marR="91433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7060D246-0C8E-47C7-852C-4506F1B81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Кроссворд «Четырехугольники</a:t>
            </a:r>
            <a:r>
              <a:rPr lang="ru-RU" sz="4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4072973"/>
              </p:ext>
            </p:extLst>
          </p:nvPr>
        </p:nvGraphicFramePr>
        <p:xfrm>
          <a:off x="537883" y="1419492"/>
          <a:ext cx="4802212" cy="4937760"/>
        </p:xfrm>
        <a:graphic>
          <a:graphicData uri="http://schemas.openxmlformats.org/drawingml/2006/table">
            <a:tbl>
              <a:tblPr/>
              <a:tblGrid>
                <a:gridCol w="4802212">
                  <a:extLst>
                    <a:ext uri="{9D8B030D-6E8A-4147-A177-3AD203B41FA5}">
                      <a16:colId xmlns:a16="http://schemas.microsoft.com/office/drawing/2014/main" val="4118067077"/>
                    </a:ext>
                  </a:extLst>
                </a:gridCol>
              </a:tblGrid>
              <a:tr h="493776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38100" cmpd="sng">
                      <a:solidFill>
                        <a:srgbClr val="50080F"/>
                      </a:solidFill>
                      <a:prstDash val="solid"/>
                    </a:lnL>
                    <a:lnR w="38100" cmpd="sng">
                      <a:solidFill>
                        <a:srgbClr val="50080F"/>
                      </a:solidFill>
                      <a:prstDash val="solid"/>
                    </a:lnR>
                    <a:lnT w="38100" cmpd="sng">
                      <a:solidFill>
                        <a:srgbClr val="50080F"/>
                      </a:solidFill>
                      <a:prstDash val="solid"/>
                    </a:lnT>
                    <a:lnB w="38100" cmpd="sng">
                      <a:solidFill>
                        <a:srgbClr val="50080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0441596"/>
                  </a:ext>
                </a:extLst>
              </a:tr>
            </a:tbl>
          </a:graphicData>
        </a:graphic>
      </p:graphicFrame>
      <p:sp>
        <p:nvSpPr>
          <p:cNvPr id="9" name="Объект 20">
            <a:extLst>
              <a:ext uri="{FF2B5EF4-FFF2-40B4-BE49-F238E27FC236}">
                <a16:creationId xmlns:a16="http://schemas.microsoft.com/office/drawing/2014/main" id="{9DECD163-2641-4BC8-84F6-9B7F48EB76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31112" y="1325564"/>
            <a:ext cx="5920487" cy="4245744"/>
          </a:xfrm>
        </p:spPr>
        <p:txBody>
          <a:bodyPr>
            <a:normAutofit fontScale="25000" lnSpcReduction="20000"/>
          </a:bodyPr>
          <a:lstStyle/>
          <a:p>
            <a:pPr marL="342900" marR="0" lvl="0" indent="-342900" defTabSz="914400" rtl="0" eaLnBrk="1" fontAlgn="base" latinLnBrk="0" hangingPunct="1">
              <a:lnSpc>
                <a:spcPct val="17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4400" b="1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kumimoji="0" lang="ru-RU" altLang="ru-RU" sz="14400" b="1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вертикали:</a:t>
            </a:r>
          </a:p>
          <a:p>
            <a:pPr marL="0" marR="0" lvl="0" indent="0" algn="just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lang="ru-RU" altLang="ru-RU" sz="11200" kern="0" noProof="0" dirty="0" smtClean="0">
                <a:solidFill>
                  <a:srgbClr val="5008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kumimoji="0" lang="ru-RU" altLang="ru-RU" sz="11200" u="none" strike="noStrike" kern="0" cap="none" spc="0" normalizeH="0" baseline="0" noProof="0" dirty="0" smtClean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Сумма </a:t>
            </a:r>
            <a:r>
              <a:rPr kumimoji="0" lang="ru-RU" altLang="ru-RU" sz="11200" u="none" strike="noStrike" kern="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длин всех сторон</a:t>
            </a:r>
          </a:p>
          <a:p>
            <a:pPr marL="0" marR="0" lvl="0" indent="0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lang="ru-RU" altLang="ru-RU" sz="11200" kern="0" dirty="0" smtClean="0">
                <a:solidFill>
                  <a:srgbClr val="5008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kumimoji="0" lang="ru-RU" altLang="ru-RU" sz="11200" u="none" strike="noStrike" kern="0" cap="none" spc="0" normalizeH="0" baseline="0" noProof="0" dirty="0" smtClean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Отрезок</a:t>
            </a:r>
            <a:r>
              <a:rPr kumimoji="0" lang="ru-RU" altLang="ru-RU" sz="11200" u="none" strike="noStrike" kern="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соединяющий противолежащие </a:t>
            </a:r>
            <a:r>
              <a:rPr kumimoji="0" lang="ru-RU" altLang="ru-RU" sz="11200" u="none" strike="noStrike" kern="0" cap="none" spc="0" normalizeH="0" baseline="0" noProof="0" dirty="0" smtClean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вершины</a:t>
            </a:r>
          </a:p>
          <a:p>
            <a:pPr marL="0" marR="0" lvl="0" indent="0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lang="ru-RU" altLang="ru-RU" sz="11200" kern="0" dirty="0" smtClean="0">
                <a:solidFill>
                  <a:srgbClr val="5008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kumimoji="0" lang="ru-RU" altLang="ru-RU" sz="11200" u="none" strike="noStrike" kern="0" cap="none" spc="0" normalizeH="0" baseline="0" noProof="0" dirty="0" smtClean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Прямоугольник</a:t>
            </a:r>
            <a:r>
              <a:rPr kumimoji="0" lang="ru-RU" altLang="ru-RU" sz="11200" u="none" strike="noStrike" kern="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у которого все стороны </a:t>
            </a:r>
            <a:r>
              <a:rPr kumimoji="0" lang="ru-RU" altLang="ru-RU" sz="11200" u="none" strike="noStrike" kern="0" cap="none" spc="0" normalizeH="0" baseline="0" noProof="0" dirty="0" smtClean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равны</a:t>
            </a:r>
          </a:p>
          <a:p>
            <a:pPr marL="0" marR="0" lvl="0" indent="0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lang="ru-RU" altLang="ru-RU" sz="11200" kern="0" dirty="0" smtClean="0">
                <a:solidFill>
                  <a:srgbClr val="5008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kumimoji="0" lang="ru-RU" altLang="ru-RU" sz="11200" u="none" strike="noStrike" kern="0" cap="none" spc="0" normalizeH="0" baseline="0" noProof="0" dirty="0" smtClean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Параллелограмм </a:t>
            </a:r>
            <a:r>
              <a:rPr kumimoji="0" lang="ru-RU" altLang="ru-RU" sz="11200" u="none" strike="noStrike" kern="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у которого все стороны </a:t>
            </a:r>
            <a:r>
              <a:rPr kumimoji="0" lang="ru-RU" altLang="ru-RU" sz="11200" u="none" strike="noStrike" kern="0" cap="none" spc="0" normalizeH="0" baseline="0" noProof="0" dirty="0" smtClean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равны</a:t>
            </a:r>
          </a:p>
          <a:p>
            <a:pPr marL="0" marR="0" lvl="0" indent="0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lang="ru-RU" altLang="ru-RU" sz="11200" kern="0" dirty="0" smtClean="0">
                <a:solidFill>
                  <a:srgbClr val="5008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kumimoji="0" lang="ru-RU" altLang="ru-RU" sz="11200" u="none" strike="noStrike" kern="0" cap="none" spc="0" normalizeH="0" baseline="0" noProof="0" dirty="0" smtClean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Отрезок</a:t>
            </a:r>
            <a:r>
              <a:rPr kumimoji="0" lang="ru-RU" altLang="ru-RU" sz="11200" u="none" strike="noStrike" kern="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соединяющий </a:t>
            </a:r>
            <a:r>
              <a:rPr kumimoji="0" lang="ru-RU" altLang="ru-RU" sz="11200" u="none" strike="noStrike" kern="0" cap="none" spc="0" normalizeH="0" baseline="0" noProof="0" dirty="0" smtClean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соседние вершины</a:t>
            </a:r>
            <a:endParaRPr lang="ru-RU" sz="11200" dirty="0">
              <a:solidFill>
                <a:srgbClr val="50080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8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>
            <a:extLst>
              <a:ext uri="{FF2B5EF4-FFF2-40B4-BE49-F238E27FC236}">
                <a16:creationId xmlns:a16="http://schemas.microsoft.com/office/drawing/2014/main" id="{4B278890-1D40-4168-BC45-404212D68A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4486" y="208074"/>
            <a:ext cx="5851725" cy="6351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7">
            <a:extLst>
              <a:ext uri="{FF2B5EF4-FFF2-40B4-BE49-F238E27FC236}">
                <a16:creationId xmlns:a16="http://schemas.microsoft.com/office/drawing/2014/main" id="{2D0241DE-A44D-4A1B-A1C5-CF05A486D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456" y="425789"/>
            <a:ext cx="4430486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b="1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6000" b="1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Ответы </a:t>
            </a:r>
            <a:r>
              <a:rPr lang="ru-RU" sz="60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0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6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кроссворд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1618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270F1E-7D23-46C2-BB5A-CAF39CEA9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2"/>
            <a:ext cx="10772775" cy="6022292"/>
          </a:xfrm>
        </p:spPr>
        <p:txBody>
          <a:bodyPr>
            <a:noAutofit/>
          </a:bodyPr>
          <a:lstStyle/>
          <a:p>
            <a:pPr algn="ctr"/>
            <a:r>
              <a:rPr lang="ru-RU" sz="1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</a:t>
            </a:r>
            <a:br>
              <a:rPr lang="ru-RU" sz="1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за</a:t>
            </a:r>
            <a:br>
              <a:rPr lang="ru-RU" sz="1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внимание !!!</a:t>
            </a:r>
          </a:p>
        </p:txBody>
      </p:sp>
      <p:pic>
        <p:nvPicPr>
          <p:cNvPr id="1026" name="Picture 2" descr="Русский язык: ВИКТОРИНА К ШАГУ 5">
            <a:extLst>
              <a:ext uri="{FF2B5EF4-FFF2-40B4-BE49-F238E27FC236}">
                <a16:creationId xmlns:a16="http://schemas.microsoft.com/office/drawing/2014/main" id="{E6B4FE8C-9AAF-49F1-BE43-CB7604FEC3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6041" y="1457404"/>
            <a:ext cx="2659388" cy="2773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103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1B4CC1-79FE-4CC9-8BCA-7A204DCF2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306" y="365125"/>
            <a:ext cx="11456894" cy="1325563"/>
          </a:xfrm>
        </p:spPr>
        <p:txBody>
          <a:bodyPr>
            <a:normAutofit/>
          </a:bodyPr>
          <a:lstStyle/>
          <a:p>
            <a:pPr algn="just"/>
            <a:r>
              <a:rPr lang="ru-RU" sz="3600" b="1" i="1" dirty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Четырехугольник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многоугольник, содержащий четыре вершины и четыре стороны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D44A4F-C329-44D1-8D3E-6123AF2501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85834" y="1716184"/>
            <a:ext cx="5863243" cy="4604372"/>
          </a:xfrm>
        </p:spPr>
        <p:txBody>
          <a:bodyPr>
            <a:normAutofit fontScale="40000" lnSpcReduction="20000"/>
          </a:bodyPr>
          <a:lstStyle/>
          <a:p>
            <a:endParaRPr lang="ru-RU" dirty="0">
              <a:solidFill>
                <a:srgbClr val="0070C0"/>
              </a:solidFill>
            </a:endParaRPr>
          </a:p>
          <a:p>
            <a:pPr algn="just"/>
            <a:r>
              <a:rPr lang="ru-RU" sz="6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четырехугольник может быть </a:t>
            </a:r>
            <a:r>
              <a:rPr lang="ru-RU" sz="6700" b="1" u="sng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выпуклым</a:t>
            </a:r>
            <a:r>
              <a:rPr lang="ru-RU" sz="6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(если он лежит по одну сторону от каждой прямой, проходящей через две его соседние вершины)</a:t>
            </a:r>
          </a:p>
          <a:p>
            <a:pPr algn="just"/>
            <a:r>
              <a:rPr lang="ru-RU" sz="6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четырехугольник может быть  </a:t>
            </a:r>
            <a:r>
              <a:rPr lang="ru-RU" sz="6700" b="1" u="sng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невыпуклым</a:t>
            </a:r>
            <a:r>
              <a:rPr lang="ru-RU" sz="6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(если он лежит по обе стороны хотя бы от одной прямой, проходящей через две его соседние стороны)</a:t>
            </a:r>
          </a:p>
          <a:p>
            <a:pPr algn="just"/>
            <a:r>
              <a:rPr lang="ru-RU" sz="6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сумма углов любого четырёхугольника равна 360°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AutoShape 8">
            <a:hlinkClick r:id="rId2" action="ppaction://hlinksldjump"/>
            <a:extLst>
              <a:ext uri="{FF2B5EF4-FFF2-40B4-BE49-F238E27FC236}">
                <a16:creationId xmlns:a16="http://schemas.microsoft.com/office/drawing/2014/main" id="{DF26D2DF-A730-4592-9593-F4C291E1E6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32935" y="2138963"/>
            <a:ext cx="2071876" cy="1040424"/>
          </a:xfrm>
          <a:prstGeom prst="parallelogram">
            <a:avLst>
              <a:gd name="adj" fmla="val 44004"/>
            </a:avLst>
          </a:prstGeom>
          <a:gradFill rotWithShape="1">
            <a:gsLst>
              <a:gs pos="0">
                <a:srgbClr val="FF00FF"/>
              </a:gs>
              <a:gs pos="100000">
                <a:srgbClr val="FF00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32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318661" y="4992795"/>
            <a:ext cx="2568539" cy="1200553"/>
          </a:xfrm>
          <a:prstGeom prst="rect">
            <a:avLst/>
          </a:prstGeom>
          <a:gradFill>
            <a:gsLst>
              <a:gs pos="0">
                <a:srgbClr val="00B0F0"/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2700000" scaled="1"/>
          </a:gradFill>
          <a:ln w="254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Блок-схема: ручной ввод 15">
            <a:extLst>
              <a:ext uri="{FF2B5EF4-FFF2-40B4-BE49-F238E27FC236}">
                <a16:creationId xmlns:a16="http://schemas.microsoft.com/office/drawing/2014/main" id="{E14F47AD-2FF3-41A7-BC79-7B455732B333}"/>
              </a:ext>
            </a:extLst>
          </p:cNvPr>
          <p:cNvSpPr/>
          <p:nvPr/>
        </p:nvSpPr>
        <p:spPr>
          <a:xfrm>
            <a:off x="7332603" y="1857305"/>
            <a:ext cx="1400616" cy="1322082"/>
          </a:xfrm>
          <a:prstGeom prst="flowChartManualInput">
            <a:avLst/>
          </a:prstGeom>
          <a:gradFill>
            <a:gsLst>
              <a:gs pos="0">
                <a:schemeClr val="accent4">
                  <a:lumMod val="75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2700000" scaled="1"/>
          </a:gradFill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aseline="-25000" dirty="0"/>
          </a:p>
        </p:txBody>
      </p:sp>
      <p:sp>
        <p:nvSpPr>
          <p:cNvPr id="17" name="Ромб 16">
            <a:extLst>
              <a:ext uri="{FF2B5EF4-FFF2-40B4-BE49-F238E27FC236}">
                <a16:creationId xmlns:a16="http://schemas.microsoft.com/office/drawing/2014/main" id="{8B53C472-DA7E-41E7-B4D1-FE3252BF55BC}"/>
              </a:ext>
            </a:extLst>
          </p:cNvPr>
          <p:cNvSpPr/>
          <p:nvPr/>
        </p:nvSpPr>
        <p:spPr>
          <a:xfrm>
            <a:off x="7261582" y="4378047"/>
            <a:ext cx="1471637" cy="1815301"/>
          </a:xfrm>
          <a:prstGeom prst="diamond">
            <a:avLst/>
          </a:prstGeom>
          <a:gradFill>
            <a:gsLst>
              <a:gs pos="0">
                <a:schemeClr val="accent6">
                  <a:lumMod val="60000"/>
                  <a:lumOff val="4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2700000" scaled="1"/>
          </a:gradFill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8733219" y="3386832"/>
            <a:ext cx="1200553" cy="1200553"/>
          </a:xfrm>
          <a:prstGeom prst="rect">
            <a:avLst/>
          </a:prstGeom>
          <a:gradFill>
            <a:gsLst>
              <a:gs pos="0">
                <a:srgbClr val="00B0F0"/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2700000" scaled="1"/>
          </a:gradFill>
          <a:ln w="254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861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6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8C93AF-8486-4B47-B173-FE1A4D4BD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024" y="672571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>
                <a:ln w="22225">
                  <a:solidFill>
                    <a:schemeClr val="accent3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</a:rPr>
              <a:t/>
            </a:r>
            <a:br>
              <a:rPr lang="ru-RU" sz="3600" dirty="0">
                <a:ln w="22225">
                  <a:solidFill>
                    <a:schemeClr val="accent3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</a:rPr>
            </a:br>
            <a:r>
              <a:rPr lang="en-US" sz="3600" dirty="0">
                <a:ln w="22225">
                  <a:solidFill>
                    <a:schemeClr val="accent3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600" dirty="0">
                <a:ln w="22225">
                  <a:solidFill>
                    <a:schemeClr val="accent3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900" b="1" i="1" dirty="0">
                <a:solidFill>
                  <a:srgbClr val="5008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Параллелограмм</a:t>
            </a:r>
            <a:r>
              <a:rPr lang="en-US" sz="4900" b="1" i="1" dirty="0">
                <a:solidFill>
                  <a:srgbClr val="5008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>
                <a:solidFill>
                  <a:srgbClr val="5008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четырёхугольник, у которого  противоположные стороны попарно параллельны.</a:t>
            </a:r>
            <a:b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4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Объект 7">
            <a:extLst>
              <a:ext uri="{FF2B5EF4-FFF2-40B4-BE49-F238E27FC236}">
                <a16:creationId xmlns:a16="http://schemas.microsoft.com/office/drawing/2014/main" id="{D9605E9C-1DAB-4D76-BF5E-A53B006CBCD4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08585" y="1998134"/>
            <a:ext cx="7892006" cy="400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 descr="AMDOUBT">
            <a:extLst>
              <a:ext uri="{FF2B5EF4-FFF2-40B4-BE49-F238E27FC236}">
                <a16:creationId xmlns:a16="http://schemas.microsoft.com/office/drawing/2014/main" id="{5F3A63EE-3D62-4524-B19B-8C0BC6FCE0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5930" y="2228500"/>
            <a:ext cx="1633054" cy="3956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6630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6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8C93AF-8486-4B47-B173-FE1A4D4BD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3384" y="404029"/>
            <a:ext cx="10515600" cy="708968"/>
          </a:xfrm>
        </p:spPr>
        <p:txBody>
          <a:bodyPr>
            <a:normAutofit fontScale="90000"/>
          </a:bodyPr>
          <a:lstStyle/>
          <a:p>
            <a:pPr algn="r"/>
            <a:r>
              <a:rPr lang="ru-RU" sz="3600" dirty="0">
                <a:ln w="22225">
                  <a:solidFill>
                    <a:schemeClr val="accent3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</a:rPr>
              <a:t/>
            </a:r>
            <a:br>
              <a:rPr lang="ru-RU" sz="3600" dirty="0">
                <a:ln w="22225">
                  <a:solidFill>
                    <a:schemeClr val="accent3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</a:rPr>
            </a:br>
            <a:r>
              <a:rPr lang="en-US" sz="3600" dirty="0">
                <a:ln w="22225">
                  <a:solidFill>
                    <a:schemeClr val="accent3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600" dirty="0">
                <a:ln w="22225">
                  <a:solidFill>
                    <a:schemeClr val="accent3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53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Свойства параллелограмма</a:t>
            </a:r>
            <a:r>
              <a:rPr lang="ru-RU" sz="4900" dirty="0">
                <a:solidFill>
                  <a:srgbClr val="5008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900" dirty="0">
                <a:solidFill>
                  <a:srgbClr val="5008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4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Объект 7">
            <a:extLst>
              <a:ext uri="{FF2B5EF4-FFF2-40B4-BE49-F238E27FC236}">
                <a16:creationId xmlns:a16="http://schemas.microsoft.com/office/drawing/2014/main" id="{D9605E9C-1DAB-4D76-BF5E-A53B006CBCD4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4922" y="1806001"/>
            <a:ext cx="4918971" cy="2494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Объект 9">
            <a:extLst>
              <a:ext uri="{FF2B5EF4-FFF2-40B4-BE49-F238E27FC236}">
                <a16:creationId xmlns:a16="http://schemas.microsoft.com/office/drawing/2014/main" id="{3D7EA673-9919-409F-89E9-A9FD9424C8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3893" y="1580321"/>
            <a:ext cx="6703185" cy="4273827"/>
          </a:xfrm>
        </p:spPr>
        <p:txBody>
          <a:bodyPr>
            <a:normAutofit fontScale="25000" lnSpcReduction="20000"/>
          </a:bodyPr>
          <a:lstStyle/>
          <a:p>
            <a:endParaRPr lang="ru-RU" sz="2800" b="1" i="1" u="sng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357188" algn="just">
              <a:buFont typeface="+mj-lt"/>
              <a:buAutoNum type="arabicPeriod"/>
            </a:pPr>
            <a:r>
              <a:rPr lang="ru-RU" sz="11200" b="1" dirty="0">
                <a:solidFill>
                  <a:srgbClr val="5008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Противоположные стороны равны.</a:t>
            </a:r>
            <a:endParaRPr lang="en-US" sz="11200" b="1" dirty="0">
              <a:solidFill>
                <a:srgbClr val="50080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kumimoji="0" lang="en-US" sz="1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AB=CD, BC=AD</a:t>
            </a:r>
            <a:endParaRPr lang="ru-RU" sz="1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11200" b="1" dirty="0">
                <a:solidFill>
                  <a:srgbClr val="5008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1200" b="1" dirty="0">
                <a:solidFill>
                  <a:srgbClr val="5008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Противоположные углы равны.</a:t>
            </a:r>
            <a:endParaRPr lang="en-US" sz="11200" b="1" dirty="0">
              <a:solidFill>
                <a:srgbClr val="50080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kumimoji="0" lang="en-US" sz="1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∟A= ∟ C</a:t>
            </a:r>
            <a:r>
              <a:rPr lang="ru-RU" sz="1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1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∟ D = ∟ B</a:t>
            </a:r>
            <a:endParaRPr lang="ru-RU" sz="1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11200" b="1" dirty="0">
                <a:solidFill>
                  <a:srgbClr val="5008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1200" b="1" dirty="0">
                <a:solidFill>
                  <a:srgbClr val="5008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Диагонали точкой пересечения делятся пополам.</a:t>
            </a:r>
            <a:r>
              <a:rPr kumimoji="0" lang="ru-RU" sz="11200" b="1" i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kumimoji="0" lang="ru-RU" altLang="ru-RU" sz="1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АО=ОС, ВО=О</a:t>
            </a:r>
            <a:r>
              <a:rPr kumimoji="0" lang="en-US" altLang="ru-RU" sz="1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endParaRPr kumimoji="0" lang="ru-RU" sz="112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kumimoji="0" lang="en-US" sz="11200" b="1" i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kumimoji="0" lang="ru-RU" sz="11200" b="1" i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Сумма углов, прилежащих к одной стороне, равна 180 градусов.</a:t>
            </a:r>
          </a:p>
          <a:p>
            <a:pPr marL="0" indent="0" algn="ctr">
              <a:buNone/>
            </a:pPr>
            <a:r>
              <a:rPr kumimoji="0" lang="en-US" sz="1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∟ </a:t>
            </a:r>
            <a:r>
              <a:rPr kumimoji="0" lang="en-US" altLang="ru-RU" sz="1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A+</a:t>
            </a:r>
            <a:r>
              <a:rPr kumimoji="0" lang="en-US" sz="1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∟ </a:t>
            </a:r>
            <a:r>
              <a:rPr kumimoji="0" lang="en-US" altLang="ru-RU" sz="1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B=180</a:t>
            </a:r>
            <a:r>
              <a:rPr kumimoji="0" lang="en-US" altLang="ru-RU" sz="11200" i="0" u="none" strike="noStrike" kern="1200" cap="none" spc="0" normalizeH="0" baseline="3000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kumimoji="0" lang="en-US" altLang="ru-RU" sz="1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sz="1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∟ </a:t>
            </a:r>
            <a:r>
              <a:rPr kumimoji="0" lang="en-US" altLang="ru-RU" sz="1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B+</a:t>
            </a:r>
            <a:r>
              <a:rPr kumimoji="0" lang="en-US" sz="1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∟ </a:t>
            </a:r>
            <a:r>
              <a:rPr kumimoji="0" lang="en-US" altLang="ru-RU" sz="1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C=180</a:t>
            </a:r>
            <a:r>
              <a:rPr kumimoji="0" lang="en-US" altLang="ru-RU" sz="11200" i="0" u="none" strike="noStrike" kern="1200" cap="none" spc="0" normalizeH="0" baseline="3000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endParaRPr lang="ru-RU" sz="11200" baseline="30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5586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2706F0E-1D7B-45FA-BD61-A2C0636FC1B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6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5EB23F-0042-4374-B48D-F25E433A8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371041"/>
            <a:ext cx="11379063" cy="1430868"/>
          </a:xfrm>
        </p:spPr>
        <p:txBody>
          <a:bodyPr>
            <a:normAutofit fontScale="90000"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5300" b="1" i="1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Признаки параллелограмма</a:t>
            </a:r>
            <a:r>
              <a:rPr kumimoji="0" lang="en-US" altLang="ru-RU" sz="4800" b="1" i="1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en-US" altLang="ru-RU" sz="4800" b="1" i="1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ru-RU" sz="3100" i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Четырехугольник является параллелограммом, если:</a:t>
            </a:r>
            <a:br>
              <a:rPr kumimoji="0" lang="ru-RU" sz="3100" i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3100" dirty="0">
              <a:solidFill>
                <a:srgbClr val="50080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DF4B87A6-AFDF-409A-A439-B3FAC4604CFD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134" y="1674905"/>
            <a:ext cx="3947575" cy="17595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Объект 3">
            <a:extLst>
              <a:ext uri="{FF2B5EF4-FFF2-40B4-BE49-F238E27FC236}">
                <a16:creationId xmlns:a16="http://schemas.microsoft.com/office/drawing/2014/main" id="{F9FA0F0A-7294-4556-854B-5C3719D7E4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69565" y="1546412"/>
            <a:ext cx="6897757" cy="4812054"/>
          </a:xfrm>
        </p:spPr>
        <p:txBody>
          <a:bodyPr>
            <a:normAutofit fontScale="92500" lnSpcReduction="20000"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ru-RU" sz="2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ru-RU" sz="3000" b="1" i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Две его противоположные стороны равны и параллельны.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50080F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kumimoji="0" lang="ru-RU" altLang="ru-RU" sz="3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Если АВ||С</a:t>
            </a:r>
            <a:r>
              <a:rPr kumimoji="0" lang="en-US" altLang="ru-RU" sz="3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kumimoji="0" lang="ru-RU" altLang="ru-RU" sz="3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АВ=С</a:t>
            </a:r>
            <a:r>
              <a:rPr kumimoji="0" lang="en-US" altLang="ru-RU" sz="3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kumimoji="0" lang="ru-RU" altLang="ru-RU" sz="3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то АВС</a:t>
            </a:r>
            <a:r>
              <a:rPr kumimoji="0" lang="en-US" altLang="ru-RU" sz="3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kumimoji="0" lang="ru-RU" altLang="ru-RU" sz="3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параллелограмм.</a:t>
            </a:r>
            <a:endParaRPr kumimoji="0" lang="ru-RU" altLang="ru-RU" sz="30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3000" b="1" i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kumimoji="0" lang="ru-RU" sz="3000" b="1" i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Противоположные стороны попарно равны.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50080F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3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Если АВ=С</a:t>
            </a:r>
            <a:r>
              <a:rPr kumimoji="0" lang="en-US" altLang="ru-RU" sz="3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kumimoji="0" lang="ru-RU" altLang="ru-RU" sz="3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ВС=А</a:t>
            </a:r>
            <a:r>
              <a:rPr kumimoji="0" lang="en-US" altLang="ru-RU" sz="3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kumimoji="0" lang="ru-RU" altLang="ru-RU" sz="3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то АВС</a:t>
            </a:r>
            <a:r>
              <a:rPr kumimoji="0" lang="en-US" altLang="ru-RU" sz="3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kumimoji="0" lang="ru-RU" altLang="ru-RU" sz="3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параллелограмм.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3000" b="1" i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</a:t>
            </a:r>
            <a:r>
              <a:rPr kumimoji="0" lang="ru-RU" sz="3000" b="1" i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Диагонали точкой пересечения делятся пополам.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50080F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3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Если АО=ОС, ВО=О</a:t>
            </a:r>
            <a:r>
              <a:rPr kumimoji="0" lang="en-US" altLang="ru-RU" sz="3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kumimoji="0" lang="ru-RU" altLang="ru-RU" sz="3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то АВС</a:t>
            </a:r>
            <a:r>
              <a:rPr kumimoji="0" lang="en-US" altLang="ru-RU" sz="3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kumimoji="0" lang="ru-RU" altLang="ru-RU" sz="30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параллелограмм</a:t>
            </a:r>
            <a:r>
              <a:rPr lang="en-US" altLang="ru-RU" sz="3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ru-RU" altLang="ru-RU" sz="30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A1AE6D0E-2D02-48B2-AD05-F821AAD66F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135" y="3107031"/>
            <a:ext cx="3947574" cy="175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">
            <a:extLst>
              <a:ext uri="{FF2B5EF4-FFF2-40B4-BE49-F238E27FC236}">
                <a16:creationId xmlns:a16="http://schemas.microsoft.com/office/drawing/2014/main" id="{8E916262-34BD-4A6A-A3A0-588C61A2D5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134" y="4486083"/>
            <a:ext cx="3947575" cy="2000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1624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9513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A8071B-5770-4083-930B-72A160104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6600" i="1" dirty="0">
                <a:solidFill>
                  <a:srgbClr val="C00000"/>
                </a:solidFill>
                <a:latin typeface="Arial Black" panose="020B0A04020102020204" pitchFamily="34" charset="0"/>
              </a:rPr>
              <a:t/>
            </a:r>
            <a:br>
              <a:rPr lang="ru-RU" sz="6600" i="1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r>
              <a:rPr kumimoji="0" lang="ru-RU" altLang="ru-RU" sz="4400" b="1" i="1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Прямоугольник</a:t>
            </a:r>
            <a:r>
              <a:rPr kumimoji="0" lang="ru-RU" altLang="ru-RU" sz="4400" b="1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4400" b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параллелограмм, у которого все углы прямые</a:t>
            </a:r>
            <a:r>
              <a:rPr kumimoji="0" lang="ru-RU" altLang="ru-RU" sz="4400" b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u-RU" altLang="ru-RU" sz="4400" b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sz="3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68A1E0E-54E3-415B-B8C7-049CC907A2F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ru-RU" altLang="ru-RU" sz="2400" dirty="0">
              <a:solidFill>
                <a:srgbClr val="0000FF"/>
              </a:solidFill>
              <a:latin typeface="Comic Sans MS" panose="030F0702030302020204" pitchFamily="66" charset="0"/>
            </a:endParaRPr>
          </a:p>
          <a:p>
            <a:endParaRPr lang="ru-RU" altLang="ru-RU" dirty="0">
              <a:solidFill>
                <a:srgbClr val="0000FF"/>
              </a:solidFill>
              <a:latin typeface="Comic Sans MS" panose="030F0702030302020204" pitchFamily="66" charset="0"/>
            </a:endParaRPr>
          </a:p>
          <a:p>
            <a:endParaRPr lang="ru-RU" altLang="ru-RU" sz="2400" dirty="0">
              <a:solidFill>
                <a:srgbClr val="0000FF"/>
              </a:solidFill>
              <a:latin typeface="Comic Sans MS" panose="030F0702030302020204" pitchFamily="66" charset="0"/>
            </a:endParaRPr>
          </a:p>
          <a:p>
            <a:endParaRPr lang="ru-RU" altLang="ru-RU" dirty="0">
              <a:solidFill>
                <a:srgbClr val="0000FF"/>
              </a:solidFill>
              <a:latin typeface="Comic Sans MS" panose="030F0702030302020204" pitchFamily="66" charset="0"/>
            </a:endParaRPr>
          </a:p>
          <a:p>
            <a:endParaRPr lang="ru-RU" altLang="ru-RU" sz="2400" dirty="0">
              <a:solidFill>
                <a:srgbClr val="0000FF"/>
              </a:solidFill>
              <a:latin typeface="Comic Sans MS" panose="030F0702030302020204" pitchFamily="66" charset="0"/>
            </a:endParaRPr>
          </a:p>
          <a:p>
            <a:endParaRPr lang="ru-RU" dirty="0"/>
          </a:p>
        </p:txBody>
      </p:sp>
      <p:pic>
        <p:nvPicPr>
          <p:cNvPr id="25" name="Picture 5">
            <a:extLst>
              <a:ext uri="{FF2B5EF4-FFF2-40B4-BE49-F238E27FC236}">
                <a16:creationId xmlns:a16="http://schemas.microsoft.com/office/drawing/2014/main" id="{96893CD0-0C12-4384-AD3C-1B637E6B88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4621" y="2015040"/>
            <a:ext cx="6173582" cy="39725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 descr="AMDOUBT">
            <a:extLst>
              <a:ext uri="{FF2B5EF4-FFF2-40B4-BE49-F238E27FC236}">
                <a16:creationId xmlns:a16="http://schemas.microsoft.com/office/drawing/2014/main" id="{D6F7A156-4878-414A-BC07-510C99CF63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0" y="2135326"/>
            <a:ext cx="1543601" cy="3740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1385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6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A8071B-5770-4083-930B-72A160104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4609" y="183243"/>
            <a:ext cx="10515600" cy="1325563"/>
          </a:xfrm>
        </p:spPr>
        <p:txBody>
          <a:bodyPr>
            <a:noAutofit/>
          </a:bodyPr>
          <a:lstStyle/>
          <a:p>
            <a:pPr algn="r" fontAlgn="base">
              <a:lnSpc>
                <a:spcPct val="100000"/>
              </a:lnSpc>
              <a:spcAft>
                <a:spcPct val="0"/>
              </a:spcAft>
              <a:defRPr/>
            </a:pPr>
            <a:r>
              <a:rPr lang="ru-RU" sz="6600" i="1" dirty="0">
                <a:solidFill>
                  <a:srgbClr val="002060"/>
                </a:solidFill>
                <a:latin typeface="Arial Black" panose="020B0A04020102020204" pitchFamily="34" charset="0"/>
              </a:rPr>
              <a:t/>
            </a:r>
            <a:br>
              <a:rPr lang="ru-RU" sz="6600" i="1" dirty="0">
                <a:solidFill>
                  <a:srgbClr val="002060"/>
                </a:solidFill>
                <a:latin typeface="Arial Black" panose="020B0A04020102020204" pitchFamily="34" charset="0"/>
              </a:rPr>
            </a:br>
            <a:r>
              <a:rPr kumimoji="0" lang="ru-RU" sz="4800" b="1" i="1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Свойства прямоугольника</a:t>
            </a:r>
            <a:r>
              <a:rPr kumimoji="0" lang="ru-RU" altLang="ru-RU" sz="4400" b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u-RU" altLang="ru-RU" sz="4400" b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68A1E0E-54E3-415B-B8C7-049CC907A2F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25000" lnSpcReduction="20000"/>
          </a:bodyPr>
          <a:lstStyle/>
          <a:p>
            <a:endParaRPr lang="ru-RU" altLang="ru-RU" sz="2400" dirty="0">
              <a:solidFill>
                <a:srgbClr val="0000FF"/>
              </a:solidFill>
              <a:latin typeface="Comic Sans MS" panose="030F0702030302020204" pitchFamily="66" charset="0"/>
            </a:endParaRPr>
          </a:p>
          <a:p>
            <a:endParaRPr lang="ru-RU" altLang="ru-RU" dirty="0">
              <a:solidFill>
                <a:srgbClr val="0000FF"/>
              </a:solidFill>
              <a:latin typeface="Comic Sans MS" panose="030F0702030302020204" pitchFamily="66" charset="0"/>
            </a:endParaRPr>
          </a:p>
          <a:p>
            <a:endParaRPr lang="ru-RU" altLang="ru-RU" sz="2400" dirty="0">
              <a:solidFill>
                <a:srgbClr val="0000FF"/>
              </a:solidFill>
              <a:latin typeface="Comic Sans MS" panose="030F0702030302020204" pitchFamily="66" charset="0"/>
            </a:endParaRPr>
          </a:p>
          <a:p>
            <a:endParaRPr lang="ru-RU" altLang="ru-RU" dirty="0">
              <a:solidFill>
                <a:srgbClr val="0000FF"/>
              </a:solidFill>
              <a:latin typeface="Comic Sans MS" panose="030F0702030302020204" pitchFamily="66" charset="0"/>
            </a:endParaRPr>
          </a:p>
          <a:p>
            <a:endParaRPr lang="ru-RU" altLang="ru-RU" sz="2400" dirty="0">
              <a:solidFill>
                <a:srgbClr val="0000FF"/>
              </a:solidFill>
              <a:latin typeface="Comic Sans MS" panose="030F0702030302020204" pitchFamily="66" charset="0"/>
            </a:endParaRPr>
          </a:p>
          <a:p>
            <a:endParaRPr lang="ru-RU" dirty="0"/>
          </a:p>
        </p:txBody>
      </p:sp>
      <p:sp>
        <p:nvSpPr>
          <p:cNvPr id="23" name="Объект 22">
            <a:extLst>
              <a:ext uri="{FF2B5EF4-FFF2-40B4-BE49-F238E27FC236}">
                <a16:creationId xmlns:a16="http://schemas.microsoft.com/office/drawing/2014/main" id="{FE254D41-A224-4DE2-88C1-F473AE76F1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82972" y="1692049"/>
            <a:ext cx="6463748" cy="4144618"/>
          </a:xfrm>
        </p:spPr>
        <p:txBody>
          <a:bodyPr>
            <a:normAutofit fontScale="25000" lnSpcReduction="20000"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ru-RU" sz="11200" b="1" dirty="0">
                <a:solidFill>
                  <a:srgbClr val="5008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</a:t>
            </a:r>
            <a:r>
              <a:rPr kumimoji="0" lang="ru-RU" sz="11200" b="1" i="0" u="none" strike="noStrike" kern="1200" cap="none" spc="0" normalizeH="0" baseline="0" noProof="0" dirty="0" err="1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ротиволежащие</a:t>
            </a:r>
            <a:r>
              <a:rPr kumimoji="0" lang="ru-RU" sz="11200" b="1" i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стороны равны</a:t>
            </a:r>
            <a:endParaRPr kumimoji="0" lang="en-US" sz="11200" b="1" i="0" u="none" strike="noStrike" kern="1200" cap="none" spc="0" normalizeH="0" baseline="0" noProof="0" dirty="0">
              <a:ln>
                <a:noFill/>
              </a:ln>
              <a:solidFill>
                <a:srgbClr val="50080F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defTabSz="45720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sz="11200" b="1" dirty="0">
                <a:solidFill>
                  <a:srgbClr val="5008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AB=CD, BC=AD</a:t>
            </a:r>
            <a:endParaRPr kumimoji="0" lang="ru-RU" sz="112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ru-RU" sz="11200" b="1" dirty="0">
                <a:solidFill>
                  <a:srgbClr val="5008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Все</a:t>
            </a:r>
            <a:r>
              <a:rPr kumimoji="0" lang="ru-RU" sz="11200" b="1" i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углы равны 90 градусов</a:t>
            </a:r>
            <a:endParaRPr kumimoji="0" lang="en-US" sz="11200" b="1" i="0" u="none" strike="noStrike" kern="1200" cap="none" spc="0" normalizeH="0" baseline="0" noProof="0" dirty="0">
              <a:ln>
                <a:noFill/>
              </a:ln>
              <a:solidFill>
                <a:srgbClr val="50080F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defTabSz="45720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kumimoji="0" lang="ru-RU" sz="1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∟ A= ∟ B= ∟ C= ∟ D=90</a:t>
            </a:r>
            <a:r>
              <a:rPr kumimoji="0" lang="en-US" sz="11200" i="0" u="none" strike="noStrike" kern="1200" cap="none" spc="0" normalizeH="0" baseline="3000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kumimoji="0" lang="ru-RU" sz="11200" i="0" u="none" strike="noStrike" kern="1200" cap="none" spc="0" normalizeH="0" baseline="3000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ru-RU" sz="11200" b="1" dirty="0">
                <a:solidFill>
                  <a:srgbClr val="5008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Д</a:t>
            </a:r>
            <a:r>
              <a:rPr kumimoji="0" lang="ru-RU" sz="11200" b="1" i="0" u="none" strike="noStrike" kern="1200" cap="none" spc="0" normalizeH="0" baseline="0" noProof="0" dirty="0" err="1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иагонали</a:t>
            </a:r>
            <a:r>
              <a:rPr kumimoji="0" lang="ru-RU" sz="11200" b="1" i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точкой пересечения делятся пополам</a:t>
            </a:r>
          </a:p>
          <a:p>
            <a:pPr marL="0" indent="0" algn="ctr" defTabSz="45720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kumimoji="0" lang="ru-RU" sz="11200" b="1" i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kumimoji="0" lang="ru-RU" altLang="ru-RU" sz="1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АО=ОС, ВО=О</a:t>
            </a:r>
            <a:r>
              <a:rPr kumimoji="0" lang="en-US" altLang="ru-RU" sz="1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endParaRPr kumimoji="0" lang="ru-RU" sz="112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ru-RU" sz="11200" b="1" dirty="0">
                <a:solidFill>
                  <a:srgbClr val="5008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С</a:t>
            </a:r>
            <a:r>
              <a:rPr kumimoji="0" lang="ru-RU" sz="11200" b="1" i="0" u="none" strike="noStrike" kern="1200" cap="none" spc="0" normalizeH="0" baseline="0" noProof="0" dirty="0" err="1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умма</a:t>
            </a:r>
            <a:r>
              <a:rPr kumimoji="0" lang="ru-RU" sz="11200" b="1" i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углов, прилежащих к одной стороне, равна 180 градусов</a:t>
            </a:r>
          </a:p>
          <a:p>
            <a:pPr marL="0" indent="0" algn="ctr" defTabSz="45720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kumimoji="0" lang="ru-RU" sz="1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∟ </a:t>
            </a:r>
            <a:r>
              <a:rPr kumimoji="0" lang="en-US" altLang="ru-RU" sz="1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A+</a:t>
            </a:r>
            <a:r>
              <a:rPr kumimoji="0" lang="en-US" sz="1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∟ </a:t>
            </a:r>
            <a:r>
              <a:rPr kumimoji="0" lang="en-US" altLang="ru-RU" sz="1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B=180</a:t>
            </a:r>
            <a:r>
              <a:rPr kumimoji="0" lang="en-US" altLang="ru-RU" sz="11200" i="0" u="none" kern="1200" cap="none" spc="0" normalizeH="0" baseline="3000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kumimoji="0" lang="en-US" altLang="ru-RU" sz="1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sz="1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∟ </a:t>
            </a:r>
            <a:r>
              <a:rPr kumimoji="0" lang="en-US" altLang="ru-RU" sz="1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B+</a:t>
            </a:r>
            <a:r>
              <a:rPr kumimoji="0" lang="en-US" sz="1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∟ </a:t>
            </a:r>
            <a:r>
              <a:rPr kumimoji="0" lang="en-US" altLang="ru-RU" sz="1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C=180</a:t>
            </a:r>
            <a:r>
              <a:rPr kumimoji="0" lang="en-US" altLang="ru-RU" sz="11200" i="0" u="none" strike="noStrike" kern="1200" cap="none" spc="0" normalizeH="0" baseline="3000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endParaRPr kumimoji="0" lang="ru-RU" sz="11200" i="0" u="none" strike="noStrike" kern="1200" cap="none" spc="0" normalizeH="0" baseline="3000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ru-RU" sz="11200" b="1" dirty="0">
                <a:solidFill>
                  <a:srgbClr val="5008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Д</a:t>
            </a:r>
            <a:r>
              <a:rPr kumimoji="0" lang="ru-RU" sz="11200" b="1" i="0" u="none" strike="noStrike" kern="1200" cap="none" spc="0" normalizeH="0" baseline="0" noProof="0" dirty="0" err="1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иагонали</a:t>
            </a:r>
            <a:r>
              <a:rPr kumimoji="0" lang="ru-RU" sz="11200" b="1" i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равны</a:t>
            </a:r>
          </a:p>
          <a:p>
            <a:pPr marL="0" indent="0" algn="ctr" defTabSz="45720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sz="11200" b="1" dirty="0">
                <a:solidFill>
                  <a:srgbClr val="5008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11200" dirty="0">
                <a:solidFill>
                  <a:srgbClr val="5008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AC=BD</a:t>
            </a:r>
            <a:endParaRPr kumimoji="0" lang="ru-RU" sz="112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5" name="Picture 5">
            <a:extLst>
              <a:ext uri="{FF2B5EF4-FFF2-40B4-BE49-F238E27FC236}">
                <a16:creationId xmlns:a16="http://schemas.microsoft.com/office/drawing/2014/main" id="{96893CD0-0C12-4384-AD3C-1B637E6B88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115" y="1845946"/>
            <a:ext cx="4663439" cy="3000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5127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3F72F9-4DC8-4E2D-8B73-F5EE5B996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9887" y="310419"/>
            <a:ext cx="10772775" cy="1154455"/>
          </a:xfrm>
        </p:spPr>
        <p:txBody>
          <a:bodyPr>
            <a:normAutofit/>
          </a:bodyPr>
          <a:lstStyle/>
          <a:p>
            <a:pPr algn="r"/>
            <a:r>
              <a:rPr lang="ru-RU" sz="4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 прямоугольника</a:t>
            </a:r>
          </a:p>
        </p:txBody>
      </p:sp>
      <p:pic>
        <p:nvPicPr>
          <p:cNvPr id="8" name="Picture 3">
            <a:extLst>
              <a:ext uri="{FF2B5EF4-FFF2-40B4-BE49-F238E27FC236}">
                <a16:creationId xmlns:a16="http://schemas.microsoft.com/office/drawing/2014/main" id="{7B9BB4AD-328D-4997-9C2A-016A7E95275C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5732" y="1401527"/>
            <a:ext cx="4024890" cy="2102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Объект 6">
            <a:extLst>
              <a:ext uri="{FF2B5EF4-FFF2-40B4-BE49-F238E27FC236}">
                <a16:creationId xmlns:a16="http://schemas.microsoft.com/office/drawing/2014/main" id="{97437CB2-6530-47C4-991C-DE04BF9091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16826" y="1696417"/>
            <a:ext cx="6058051" cy="4351338"/>
          </a:xfrm>
        </p:spPr>
        <p:txBody>
          <a:bodyPr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rgbClr val="5008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1. Если в параллелограмме диагонали равны, то это прямоугольник.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kumimoji="0" lang="ru-RU" altLang="ru-RU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Если АВС</a:t>
            </a:r>
            <a:r>
              <a:rPr kumimoji="0" lang="en-US" altLang="ru-RU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kumimoji="0" lang="ru-RU" altLang="ru-RU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параллелограмм, АС=В</a:t>
            </a:r>
            <a:r>
              <a:rPr kumimoji="0" lang="en-US" altLang="ru-RU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kumimoji="0" lang="ru-RU" altLang="ru-RU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то АВС</a:t>
            </a:r>
            <a:r>
              <a:rPr kumimoji="0" lang="en-US" altLang="ru-RU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kumimoji="0" lang="ru-RU" altLang="ru-RU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прямоугольник.</a:t>
            </a:r>
            <a:endParaRPr kumimoji="0" lang="en-US" altLang="ru-RU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b="1" dirty="0">
                <a:solidFill>
                  <a:srgbClr val="5008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1" dirty="0">
                <a:solidFill>
                  <a:srgbClr val="5008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b="1" dirty="0">
                <a:solidFill>
                  <a:srgbClr val="5008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5008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в параллелограмме один угол прямой, это прямоугольник.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∟A=90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,то 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ABCD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прямоугольник.</a:t>
            </a:r>
          </a:p>
        </p:txBody>
      </p:sp>
      <p:pic>
        <p:nvPicPr>
          <p:cNvPr id="9" name="Picture 1">
            <a:extLst>
              <a:ext uri="{FF2B5EF4-FFF2-40B4-BE49-F238E27FC236}">
                <a16:creationId xmlns:a16="http://schemas.microsoft.com/office/drawing/2014/main" id="{F3175E24-9D41-448F-9252-035879128D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5732" y="3967255"/>
            <a:ext cx="4024890" cy="2357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86507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909</TotalTime>
  <Words>1202</Words>
  <Application>Microsoft Office PowerPoint</Application>
  <PresentationFormat>Широкоэкранный</PresentationFormat>
  <Paragraphs>760</Paragraphs>
  <Slides>26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4" baseType="lpstr">
      <vt:lpstr>Arial</vt:lpstr>
      <vt:lpstr>Arial Black</vt:lpstr>
      <vt:lpstr>Arial Cyr</vt:lpstr>
      <vt:lpstr>Calibri</vt:lpstr>
      <vt:lpstr>Calibri Light</vt:lpstr>
      <vt:lpstr>Comic Sans MS</vt:lpstr>
      <vt:lpstr>Times New Roman</vt:lpstr>
      <vt:lpstr>Тема Office</vt:lpstr>
      <vt:lpstr>Дорогу осилит идущий,  геометрию – думающий.</vt:lpstr>
      <vt:lpstr>Тема: «Четырехугольники»</vt:lpstr>
      <vt:lpstr>Четырехугольник – это многоугольник, содержащий четыре вершины и четыре стороны </vt:lpstr>
      <vt:lpstr>  Параллелограмм – это четырёхугольник, у которого  противоположные стороны попарно параллельны.  </vt:lpstr>
      <vt:lpstr>  Свойства параллелограмма  </vt:lpstr>
      <vt:lpstr>Признаки параллелограмма Четырехугольник является параллелограммом, если: </vt:lpstr>
      <vt:lpstr> Прямоугольник – параллелограмм, у которого все углы прямые  </vt:lpstr>
      <vt:lpstr> Свойства прямоугольника  </vt:lpstr>
      <vt:lpstr>Признаки прямоугольника</vt:lpstr>
      <vt:lpstr> Ромб – параллелограмм, у которого все стороны равны. </vt:lpstr>
      <vt:lpstr> Свойства ромба </vt:lpstr>
      <vt:lpstr>Признаки ромба</vt:lpstr>
      <vt:lpstr>Квадрат – прямоугольник, у которого все стороны равны. </vt:lpstr>
      <vt:lpstr>Свойства квадрата</vt:lpstr>
      <vt:lpstr>Презентация PowerPoint</vt:lpstr>
      <vt:lpstr>Презентация PowerPoint</vt:lpstr>
      <vt:lpstr>Тест по теме «Четырехугольники»</vt:lpstr>
      <vt:lpstr>Тест по теме «Четырехугольники»</vt:lpstr>
      <vt:lpstr>Тест по теме «Четырехугольники»</vt:lpstr>
      <vt:lpstr>Тест по теме «Четырехугольники»</vt:lpstr>
      <vt:lpstr>Тест по теме «Четырехугольники»</vt:lpstr>
      <vt:lpstr>Проверь себя!</vt:lpstr>
      <vt:lpstr>Кроссворд «Четырехугольники»</vt:lpstr>
      <vt:lpstr>Кроссворд «Четырехугольники»</vt:lpstr>
      <vt:lpstr> Ответы  на кроссворд  </vt:lpstr>
      <vt:lpstr>Спасибо  за  внимание !!!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Дорогу осилит идущий,  геометрию – думающий.</dc:title>
  <dc:creator>1</dc:creator>
  <cp:lastModifiedBy>Пользователь</cp:lastModifiedBy>
  <cp:revision>23</cp:revision>
  <dcterms:created xsi:type="dcterms:W3CDTF">2022-03-21T12:59:15Z</dcterms:created>
  <dcterms:modified xsi:type="dcterms:W3CDTF">2022-03-30T08:07:10Z</dcterms:modified>
</cp:coreProperties>
</file>