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87" r:id="rId2"/>
    <p:sldId id="261" r:id="rId3"/>
    <p:sldId id="256" r:id="rId4"/>
    <p:sldId id="262" r:id="rId5"/>
    <p:sldId id="271" r:id="rId6"/>
    <p:sldId id="272" r:id="rId7"/>
    <p:sldId id="263" r:id="rId8"/>
    <p:sldId id="273" r:id="rId9"/>
    <p:sldId id="264" r:id="rId10"/>
    <p:sldId id="257" r:id="rId11"/>
    <p:sldId id="258" r:id="rId12"/>
    <p:sldId id="275" r:id="rId13"/>
    <p:sldId id="274" r:id="rId14"/>
    <p:sldId id="276" r:id="rId15"/>
    <p:sldId id="277" r:id="rId16"/>
    <p:sldId id="278" r:id="rId17"/>
    <p:sldId id="265" r:id="rId18"/>
    <p:sldId id="279" r:id="rId19"/>
    <p:sldId id="266" r:id="rId20"/>
    <p:sldId id="259" r:id="rId21"/>
    <p:sldId id="267" r:id="rId22"/>
    <p:sldId id="260" r:id="rId23"/>
    <p:sldId id="268" r:id="rId24"/>
    <p:sldId id="280" r:id="rId25"/>
    <p:sldId id="286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E5AE4-F94C-4AB8-AAE2-3B7F96D6A56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DAB22-CF02-4307-9B40-80637D8D6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7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>
              <a:latin typeface="Arial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7C6C9F-C1F1-4854-ADC8-8B191E896727}" type="slidenum">
              <a:rPr lang="ru-RU">
                <a:latin typeface="Calibri" pitchFamily="34" charset="0"/>
              </a:rPr>
              <a:pPr eaLnBrk="1" hangingPunct="1"/>
              <a:t>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1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9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9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3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9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1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9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6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8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71C89188-063B-417A-8AFF-FEF610AAC3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48B421DA-1DDB-4815-BA4B-67428521B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D8AC88EF-9F94-4C7A-81F3-D08E7FFEE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182"/>
              <a:ext cx="5375" cy="3942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64C80E-9123-41F3-850A-713A3FE44BF6}"/>
              </a:ext>
            </a:extLst>
          </p:cNvPr>
          <p:cNvSpPr txBox="1"/>
          <p:nvPr/>
        </p:nvSpPr>
        <p:spPr>
          <a:xfrm>
            <a:off x="551348" y="577423"/>
            <a:ext cx="79730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Лебедянская Наталья Алексеевна,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классов,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Астрахани «Гимназия № 1».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предмету «Математика» в 1 – ом классе на тему «Число 0. Цифра 0»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4F4FA81-8451-4206-AE33-71EC9C9B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91" y="3429000"/>
            <a:ext cx="2880792" cy="285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52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90519" y="1196752"/>
            <a:ext cx="709469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План: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Графическая модель.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Цифра.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Состав числа.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0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lob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t="11662" r="25998" b="10947"/>
          <a:stretch/>
        </p:blipFill>
        <p:spPr bwMode="auto">
          <a:xfrm>
            <a:off x="1464130" y="2119709"/>
            <a:ext cx="2304504" cy="227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Медвежо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01" y="2117322"/>
            <a:ext cx="2304503" cy="22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150937" y="498972"/>
            <a:ext cx="6842125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ОТКРЫВАЕМ НОВЫЕ ЗНАНИЯ</a:t>
            </a: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40E26A-A34A-4F28-BA8D-BCA9CEAC8B44}"/>
              </a:ext>
            </a:extLst>
          </p:cNvPr>
          <p:cNvSpPr/>
          <p:nvPr/>
        </p:nvSpPr>
        <p:spPr>
          <a:xfrm>
            <a:off x="506761" y="1138734"/>
            <a:ext cx="8209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Катится колобок по полянке, а навстречу ему Медведь.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FDC0B6-F7C5-46E3-A27E-CD059BDAF173}"/>
              </a:ext>
            </a:extLst>
          </p:cNvPr>
          <p:cNvSpPr/>
          <p:nvPr/>
        </p:nvSpPr>
        <p:spPr>
          <a:xfrm>
            <a:off x="433289" y="4391147"/>
            <a:ext cx="8209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«Колобок, колобок, выполни мое задание, а не-то я тебя съем».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24D0E3-1DC7-4E3C-98BD-34990BDC63D3}"/>
              </a:ext>
            </a:extLst>
          </p:cNvPr>
          <p:cNvSpPr/>
          <p:nvPr/>
        </p:nvSpPr>
        <p:spPr>
          <a:xfrm>
            <a:off x="444634" y="5307977"/>
            <a:ext cx="8155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Просит Мишка Колобка ответить на такие 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40893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D6C8DE-000A-453D-A658-F5D2B8C938D2}"/>
              </a:ext>
            </a:extLst>
          </p:cNvPr>
          <p:cNvSpPr/>
          <p:nvPr/>
        </p:nvSpPr>
        <p:spPr>
          <a:xfrm>
            <a:off x="152843" y="5577960"/>
            <a:ext cx="5179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Сформулируйте тему урока? 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FE116CC-8671-45B2-9B16-8DF863632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88640"/>
            <a:ext cx="8642417" cy="648072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27E1B45-67DD-4574-B3C2-A1547C54B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3129249-34C6-4D48-BDD6-C60ADA7853A6}"/>
              </a:ext>
            </a:extLst>
          </p:cNvPr>
          <p:cNvSpPr txBox="1">
            <a:spLocks/>
          </p:cNvSpPr>
          <p:nvPr/>
        </p:nvSpPr>
        <p:spPr bwMode="auto">
          <a:xfrm>
            <a:off x="1345712" y="271042"/>
            <a:ext cx="6842125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ОТКРЫВАЕМ НОВЫЕ ЗНАНИЯ</a:t>
            </a:r>
          </a:p>
        </p:txBody>
      </p:sp>
      <p:pic>
        <p:nvPicPr>
          <p:cNvPr id="1026" name="Picture 2" descr="https://thumbs.dreamstime.com/b/%D0%B3%D0%BE%D0%BB%D1%83%D0%B1%D0%BE%D0%B9-%D0%BF%D0%BE%D0%BB%D0%B8%D1%8D%D1%82%D0%B8%D0%BB%D0%B5%D0%BD%D0%BE%D0%B2%D1%8B%D0%B9-%D0%BF%D0%B0%D0%BA%D0%B5%D1%82-%D0%BD%D0%B0-%D0%B1%D0%B5%D0%BB%D0%BE%D0%B9-%D0%BF%D1%80%D0%B5%D0%B4%D0%BF%D0%BE%D1%81%D1%8B%D0%BB%D0%BA%D0%B5-o-%D0%B8%D0%B7%D0%BE%D0%BB%D0%B8%D1%80%D0%BE%D0%B2%D0%B0%D0%BD%D0%BD%D1%8B%D0%B9-146834758.jpg">
            <a:extLst>
              <a:ext uri="{FF2B5EF4-FFF2-40B4-BE49-F238E27FC236}">
                <a16:creationId xmlns:a16="http://schemas.microsoft.com/office/drawing/2014/main" id="{6707266A-A3BE-49C6-AFBE-97B39BE02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7494" r="14113" b="7892"/>
          <a:stretch/>
        </p:blipFill>
        <p:spPr bwMode="auto">
          <a:xfrm>
            <a:off x="2366961" y="1114555"/>
            <a:ext cx="1060667" cy="15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Медвежонок 6">
            <a:extLst>
              <a:ext uri="{FF2B5EF4-FFF2-40B4-BE49-F238E27FC236}">
                <a16:creationId xmlns:a16="http://schemas.microsoft.com/office/drawing/2014/main" id="{14521A25-35AE-46A6-AFA7-74903274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436" y="762919"/>
            <a:ext cx="2121740" cy="20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961061-0242-4B08-BF3F-125C433B03D4}"/>
              </a:ext>
            </a:extLst>
          </p:cNvPr>
          <p:cNvSpPr/>
          <p:nvPr/>
        </p:nvSpPr>
        <p:spPr>
          <a:xfrm>
            <a:off x="3427628" y="1271659"/>
            <a:ext cx="5300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Сколько яблок у него в пакете? </a:t>
            </a:r>
            <a:endParaRPr lang="ru-RU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434152-3B7C-4682-949A-AA30288C36B5}"/>
              </a:ext>
            </a:extLst>
          </p:cNvPr>
          <p:cNvSpPr/>
          <p:nvPr/>
        </p:nvSpPr>
        <p:spPr>
          <a:xfrm>
            <a:off x="3811383" y="1800173"/>
            <a:ext cx="2136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(Нисколько.)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B6A368-F938-4C54-8E4F-EAD397561A24}"/>
              </a:ext>
            </a:extLst>
          </p:cNvPr>
          <p:cNvSpPr/>
          <p:nvPr/>
        </p:nvSpPr>
        <p:spPr>
          <a:xfrm>
            <a:off x="301939" y="2677059"/>
            <a:ext cx="6811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Сколько груш может вырасти на яблоне? </a:t>
            </a: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BC39F2-BCA4-432C-AC97-619C720E00A0}"/>
              </a:ext>
            </a:extLst>
          </p:cNvPr>
          <p:cNvSpPr/>
          <p:nvPr/>
        </p:nvSpPr>
        <p:spPr>
          <a:xfrm>
            <a:off x="6851792" y="2654763"/>
            <a:ext cx="19930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(Нисколько.)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57D516-4365-4175-A924-7839C04EC76A}"/>
              </a:ext>
            </a:extLst>
          </p:cNvPr>
          <p:cNvSpPr/>
          <p:nvPr/>
        </p:nvSpPr>
        <p:spPr>
          <a:xfrm>
            <a:off x="337259" y="3218249"/>
            <a:ext cx="8356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точек на кости домино «пусто-пусто»? </a:t>
            </a:r>
            <a:endParaRPr lang="ru-RU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BB0E34-9482-44A7-97C7-EEA2086019B5}"/>
              </a:ext>
            </a:extLst>
          </p:cNvPr>
          <p:cNvSpPr/>
          <p:nvPr/>
        </p:nvSpPr>
        <p:spPr>
          <a:xfrm>
            <a:off x="2797569" y="3836234"/>
            <a:ext cx="2136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(Нисколько.)</a:t>
            </a:r>
          </a:p>
        </p:txBody>
      </p:sp>
      <p:pic>
        <p:nvPicPr>
          <p:cNvPr id="1028" name="Picture 4" descr="https://svg-clipart.com/clipart/outline/tsvN8tt-domino-set-1-clipart.png">
            <a:extLst>
              <a:ext uri="{FF2B5EF4-FFF2-40B4-BE49-F238E27FC236}">
                <a16:creationId xmlns:a16="http://schemas.microsoft.com/office/drawing/2014/main" id="{DFDD9E95-C77C-4611-97EB-5720A7E49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8" r="24536"/>
          <a:stretch/>
        </p:blipFill>
        <p:spPr bwMode="auto">
          <a:xfrm rot="5400000">
            <a:off x="1482296" y="3318458"/>
            <a:ext cx="75935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B6E0FED-2486-493A-B617-5E1ABAEB4C3C}"/>
              </a:ext>
            </a:extLst>
          </p:cNvPr>
          <p:cNvSpPr/>
          <p:nvPr/>
        </p:nvSpPr>
        <p:spPr>
          <a:xfrm>
            <a:off x="151594" y="4557438"/>
            <a:ext cx="5179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Что общего во всех вопросах? </a:t>
            </a:r>
            <a:endParaRPr lang="ru-RU" sz="2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C2C77DF-D6D4-4EB6-93FC-1A3F9C9569E8}"/>
              </a:ext>
            </a:extLst>
          </p:cNvPr>
          <p:cNvSpPr/>
          <p:nvPr/>
        </p:nvSpPr>
        <p:spPr>
          <a:xfrm>
            <a:off x="5205758" y="4515576"/>
            <a:ext cx="3521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 ответе ничего нет.)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5C76786-46F7-42A3-BA60-8FF86CBA4C7B}"/>
              </a:ext>
            </a:extLst>
          </p:cNvPr>
          <p:cNvSpPr/>
          <p:nvPr/>
        </p:nvSpPr>
        <p:spPr>
          <a:xfrm>
            <a:off x="151594" y="5089112"/>
            <a:ext cx="8392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Какое же число обозначает отсутствие предметов? </a:t>
            </a:r>
            <a:endParaRPr lang="ru-RU" sz="28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968CC45-ACB1-4BEE-B783-4341322FFB93}"/>
              </a:ext>
            </a:extLst>
          </p:cNvPr>
          <p:cNvSpPr/>
          <p:nvPr/>
        </p:nvSpPr>
        <p:spPr>
          <a:xfrm>
            <a:off x="8141131" y="5089112"/>
            <a:ext cx="694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(0.)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A3E17E-3094-48EB-93F0-8DA42E5D6E2E}"/>
              </a:ext>
            </a:extLst>
          </p:cNvPr>
          <p:cNvSpPr/>
          <p:nvPr/>
        </p:nvSpPr>
        <p:spPr>
          <a:xfrm>
            <a:off x="4879400" y="5565539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(Число и цифра 0.)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DBAD650-A3A1-4DF3-8D98-5882298EA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E098996-9330-415F-880B-8E85F41E1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87338"/>
            <a:ext cx="8532812" cy="6382022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A70E16-07D8-4674-8F14-96B40FEB3772}"/>
              </a:ext>
            </a:extLst>
          </p:cNvPr>
          <p:cNvSpPr/>
          <p:nvPr/>
        </p:nvSpPr>
        <p:spPr>
          <a:xfrm>
            <a:off x="1667642" y="1126476"/>
            <a:ext cx="6729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ли у числа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графическая модель?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50E0B-184D-474F-9407-85A3E7E08B40}"/>
              </a:ext>
            </a:extLst>
          </p:cNvPr>
          <p:cNvSpPr/>
          <p:nvPr/>
        </p:nvSpPr>
        <p:spPr>
          <a:xfrm>
            <a:off x="1056354" y="2940184"/>
            <a:ext cx="69630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 цифру нуль в тетради написать,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колобок нарисовать.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 только нуль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колобок,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просто он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Пустой кружок.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значит цифра эта,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ничего здесь нету.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AAFC652-C659-48D3-91FE-04C3BF207F16}"/>
              </a:ext>
            </a:extLst>
          </p:cNvPr>
          <p:cNvSpPr txBox="1">
            <a:spLocks/>
          </p:cNvSpPr>
          <p:nvPr/>
        </p:nvSpPr>
        <p:spPr bwMode="auto">
          <a:xfrm>
            <a:off x="1419401" y="467417"/>
            <a:ext cx="6842125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ОТКРЫВАЕМ НОВЫЕ ЗНАНИЯ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565046-E7BE-4D05-A56F-6CB96EA8D91D}"/>
              </a:ext>
            </a:extLst>
          </p:cNvPr>
          <p:cNvSpPr/>
          <p:nvPr/>
        </p:nvSpPr>
        <p:spPr>
          <a:xfrm>
            <a:off x="385732" y="1703998"/>
            <a:ext cx="5455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Что вам нужно сделать дальше? </a:t>
            </a: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019EE3-6F8D-4FA1-9836-281F0A786557}"/>
              </a:ext>
            </a:extLst>
          </p:cNvPr>
          <p:cNvSpPr/>
          <p:nvPr/>
        </p:nvSpPr>
        <p:spPr>
          <a:xfrm>
            <a:off x="4161154" y="2227218"/>
            <a:ext cx="4615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(Познакомиться с цифрой 0.)</a:t>
            </a:r>
          </a:p>
        </p:txBody>
      </p:sp>
    </p:spTree>
    <p:extLst>
      <p:ext uri="{BB962C8B-B14F-4D97-AF65-F5344CB8AC3E}">
        <p14:creationId xmlns:p14="http://schemas.microsoft.com/office/powerpoint/2010/main" val="36711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DBAD650-A3A1-4DF3-8D98-5882298EA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E098996-9330-415F-880B-8E85F41E1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Прямоугольник 18">
            <a:extLst>
              <a:ext uri="{FF2B5EF4-FFF2-40B4-BE49-F238E27FC236}">
                <a16:creationId xmlns:a16="http://schemas.microsoft.com/office/drawing/2014/main" id="{3D500D3B-728C-453C-BE02-75862020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198" y="1319510"/>
            <a:ext cx="3073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4, стр. 35 (РТ)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898BB8-B724-4F89-AA61-4D86E482A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7" y="2130068"/>
            <a:ext cx="8511848" cy="363239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E6F0237-618D-4780-98DE-F18E96DF70EA}"/>
              </a:ext>
            </a:extLst>
          </p:cNvPr>
          <p:cNvSpPr txBox="1">
            <a:spLocks/>
          </p:cNvSpPr>
          <p:nvPr/>
        </p:nvSpPr>
        <p:spPr bwMode="auto">
          <a:xfrm>
            <a:off x="1403648" y="631630"/>
            <a:ext cx="6842125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ОТКРЫВАЕМ НОВЫЕ ЗНАНИЯ</a:t>
            </a:r>
          </a:p>
        </p:txBody>
      </p:sp>
    </p:spTree>
    <p:extLst>
      <p:ext uri="{BB962C8B-B14F-4D97-AF65-F5344CB8AC3E}">
        <p14:creationId xmlns:p14="http://schemas.microsoft.com/office/powerpoint/2010/main" val="39581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CA40106F-CF7D-48C0-BA6F-610172993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3D58D24-D518-4D51-BD0B-C7DB5162E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88640"/>
            <a:ext cx="8712967" cy="648072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F3B50D-CF2B-4AA0-80FB-F5387953040A}"/>
              </a:ext>
            </a:extLst>
          </p:cNvPr>
          <p:cNvSpPr/>
          <p:nvPr/>
        </p:nvSpPr>
        <p:spPr>
          <a:xfrm>
            <a:off x="356272" y="260493"/>
            <a:ext cx="83594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 теперь найдите место числа 0 на числовом отрезке.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20AF33-4608-47E2-B2B3-E38D81626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103" y="838703"/>
            <a:ext cx="4314286" cy="68571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8D70DC-A412-4114-8676-6E8E5031B9E7}"/>
              </a:ext>
            </a:extLst>
          </p:cNvPr>
          <p:cNvSpPr/>
          <p:nvPr/>
        </p:nvSpPr>
        <p:spPr>
          <a:xfrm>
            <a:off x="2307510" y="974168"/>
            <a:ext cx="4118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219AF4-9893-45FA-B6CD-7AC2EFF81450}"/>
              </a:ext>
            </a:extLst>
          </p:cNvPr>
          <p:cNvSpPr/>
          <p:nvPr/>
        </p:nvSpPr>
        <p:spPr>
          <a:xfrm>
            <a:off x="251521" y="1527093"/>
            <a:ext cx="87129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Есть ли такая геометрическая фигура, у которой 0 сторон? </a:t>
            </a:r>
            <a:endParaRPr lang="ru-RU" sz="2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9CED087-3BA5-4C5E-BA68-E90A16662BD7}"/>
              </a:ext>
            </a:extLst>
          </p:cNvPr>
          <p:cNvSpPr/>
          <p:nvPr/>
        </p:nvSpPr>
        <p:spPr>
          <a:xfrm>
            <a:off x="7861497" y="1936526"/>
            <a:ext cx="10364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algn="just">
              <a:spcAft>
                <a:spcPts val="0"/>
              </a:spcAft>
            </a:pP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(Нет.)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79AA0E-95EC-492A-97D9-A59D352E10CF}"/>
              </a:ext>
            </a:extLst>
          </p:cNvPr>
          <p:cNvSpPr/>
          <p:nvPr/>
        </p:nvSpPr>
        <p:spPr>
          <a:xfrm>
            <a:off x="246065" y="2088532"/>
            <a:ext cx="52511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Может ли быть состав у числа 0? </a:t>
            </a:r>
            <a:endParaRPr lang="ru-RU" sz="2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218E45-CBBE-482D-AE81-04E8253CC859}"/>
              </a:ext>
            </a:extLst>
          </p:cNvPr>
          <p:cNvSpPr/>
          <p:nvPr/>
        </p:nvSpPr>
        <p:spPr>
          <a:xfrm>
            <a:off x="5222629" y="2082754"/>
            <a:ext cx="10364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algn="just">
              <a:spcAft>
                <a:spcPts val="0"/>
              </a:spcAft>
            </a:pP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(Нет.)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27B611B-9490-406B-8180-459DC61CC70F}"/>
              </a:ext>
            </a:extLst>
          </p:cNvPr>
          <p:cNvSpPr/>
          <p:nvPr/>
        </p:nvSpPr>
        <p:spPr>
          <a:xfrm>
            <a:off x="259128" y="2549126"/>
            <a:ext cx="17742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Почему? </a:t>
            </a:r>
            <a:endParaRPr lang="ru-RU" sz="26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A57126B-DF1D-431A-A972-D2C8E6D8D935}"/>
              </a:ext>
            </a:extLst>
          </p:cNvPr>
          <p:cNvSpPr/>
          <p:nvPr/>
        </p:nvSpPr>
        <p:spPr>
          <a:xfrm>
            <a:off x="1792037" y="2528064"/>
            <a:ext cx="60749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algn="just">
              <a:spcAft>
                <a:spcPts val="0"/>
              </a:spcAft>
            </a:pP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(Нуль обозначает отсутствие предметов.)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936C21-9E78-497C-A1E5-EF73DCB4C127}"/>
              </a:ext>
            </a:extLst>
          </p:cNvPr>
          <p:cNvSpPr/>
          <p:nvPr/>
        </p:nvSpPr>
        <p:spPr>
          <a:xfrm>
            <a:off x="1118757" y="3321146"/>
            <a:ext cx="66569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ctr">
              <a:spcAft>
                <a:spcPts val="0"/>
              </a:spcAft>
            </a:pP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Сейчас вы будете открывать </a:t>
            </a:r>
          </a:p>
          <a:p>
            <a:pPr marL="38100" algn="ctr">
              <a:spcAft>
                <a:spcPts val="0"/>
              </a:spcAft>
            </a:pPr>
            <a:r>
              <a:rPr lang="ru-RU" sz="26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действий с нулем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F5F3D6D-5CEB-4E10-88CE-E1D362829DD3}"/>
              </a:ext>
            </a:extLst>
          </p:cNvPr>
          <p:cNvSpPr/>
          <p:nvPr/>
        </p:nvSpPr>
        <p:spPr>
          <a:xfrm>
            <a:off x="246065" y="4328861"/>
            <a:ext cx="85666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 предлагаю поработать в группах. </a:t>
            </a:r>
          </a:p>
          <a:p>
            <a:pPr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Вам нужно попробовать выполнить в рабочей тетради 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№ 5, стр. 35 (РТ),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объяснить решение примеров с помощью мешков или числового отрезка. Каждая группа выбирает модель по своему желанию.</a:t>
            </a:r>
          </a:p>
        </p:txBody>
      </p:sp>
    </p:spTree>
    <p:extLst>
      <p:ext uri="{BB962C8B-B14F-4D97-AF65-F5344CB8AC3E}">
        <p14:creationId xmlns:p14="http://schemas.microsoft.com/office/powerpoint/2010/main" val="38304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92B02F0-6812-492B-9FDC-7C1997F41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0B67198-42AE-46F0-98D0-765FFB6FC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88640"/>
            <a:ext cx="8712967" cy="648072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Прямоугольник 18">
            <a:extLst>
              <a:ext uri="{FF2B5EF4-FFF2-40B4-BE49-F238E27FC236}">
                <a16:creationId xmlns:a16="http://schemas.microsoft.com/office/drawing/2014/main" id="{ABC80247-A9BE-4AAD-86C0-53AA5662F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322" y="926956"/>
            <a:ext cx="3073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5, стр. 35 (РТ)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C4B70C-3A44-41B0-83B2-F65D0DDD0524}"/>
              </a:ext>
            </a:extLst>
          </p:cNvPr>
          <p:cNvSpPr/>
          <p:nvPr/>
        </p:nvSpPr>
        <p:spPr>
          <a:xfrm>
            <a:off x="2648201" y="306738"/>
            <a:ext cx="3775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в группах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97FE4D-B691-4293-ACE7-0C7EAE3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38558"/>
            <a:ext cx="8486158" cy="50421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94AB69-9FF1-432E-8705-F17A38F7E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8" t="18419" r="80471" b="75434"/>
          <a:stretch/>
        </p:blipFill>
        <p:spPr>
          <a:xfrm>
            <a:off x="4539488" y="2340054"/>
            <a:ext cx="1182055" cy="360040"/>
          </a:xfrm>
          <a:prstGeom prst="rect">
            <a:avLst/>
          </a:prstGeom>
        </p:spPr>
      </p:pic>
      <p:sp>
        <p:nvSpPr>
          <p:cNvPr id="10" name="Стрелка: изогнутая вниз 9">
            <a:extLst>
              <a:ext uri="{FF2B5EF4-FFF2-40B4-BE49-F238E27FC236}">
                <a16:creationId xmlns:a16="http://schemas.microsoft.com/office/drawing/2014/main" id="{DAED4339-0B5A-4F2C-B07D-FA04E9A44D1B}"/>
              </a:ext>
            </a:extLst>
          </p:cNvPr>
          <p:cNvSpPr/>
          <p:nvPr/>
        </p:nvSpPr>
        <p:spPr>
          <a:xfrm>
            <a:off x="6276213" y="3292188"/>
            <a:ext cx="1216152" cy="3714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2E14854-B2F7-4ADC-BF19-F49FF9AF4B81}"/>
              </a:ext>
            </a:extLst>
          </p:cNvPr>
          <p:cNvSpPr/>
          <p:nvPr/>
        </p:nvSpPr>
        <p:spPr>
          <a:xfrm>
            <a:off x="7348349" y="461713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7ADB22-8491-4BDE-A799-196897094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2" t="39477" r="59582" b="53905"/>
          <a:stretch/>
        </p:blipFill>
        <p:spPr>
          <a:xfrm>
            <a:off x="4547450" y="3411640"/>
            <a:ext cx="1070083" cy="360040"/>
          </a:xfrm>
          <a:prstGeom prst="rect">
            <a:avLst/>
          </a:prstGeom>
        </p:spPr>
      </p:pic>
      <p:sp>
        <p:nvSpPr>
          <p:cNvPr id="13" name="Стрелка: изогнутая вниз 12">
            <a:extLst>
              <a:ext uri="{FF2B5EF4-FFF2-40B4-BE49-F238E27FC236}">
                <a16:creationId xmlns:a16="http://schemas.microsoft.com/office/drawing/2014/main" id="{76AD6480-E373-4221-A663-13EC7F11922C}"/>
              </a:ext>
            </a:extLst>
          </p:cNvPr>
          <p:cNvSpPr/>
          <p:nvPr/>
        </p:nvSpPr>
        <p:spPr>
          <a:xfrm flipH="1">
            <a:off x="6160983" y="5387379"/>
            <a:ext cx="1324005" cy="4391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8F1023-A5D5-4CED-91F6-87FB4B881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4" t="61036" r="80450" b="32346"/>
          <a:stretch/>
        </p:blipFill>
        <p:spPr>
          <a:xfrm>
            <a:off x="4584025" y="4509120"/>
            <a:ext cx="1070083" cy="360040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63CCAAA4-EBB8-469B-8D40-0BE0FF6D48E8}"/>
              </a:ext>
            </a:extLst>
          </p:cNvPr>
          <p:cNvSpPr/>
          <p:nvPr/>
        </p:nvSpPr>
        <p:spPr>
          <a:xfrm>
            <a:off x="7348349" y="57146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9B659-F866-4BD8-B70E-20FC88E7D1AE}"/>
              </a:ext>
            </a:extLst>
          </p:cNvPr>
          <p:cNvSpPr txBox="1"/>
          <p:nvPr/>
        </p:nvSpPr>
        <p:spPr>
          <a:xfrm>
            <a:off x="6569940" y="2838763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+ 3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DECD6-8E16-4B10-A65B-14C6829FAC7E}"/>
              </a:ext>
            </a:extLst>
          </p:cNvPr>
          <p:cNvSpPr txBox="1"/>
          <p:nvPr/>
        </p:nvSpPr>
        <p:spPr>
          <a:xfrm>
            <a:off x="6555677" y="4989603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– 3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7FFFE6F-D61A-478D-B54A-CBA3DB08AC14}"/>
              </a:ext>
            </a:extLst>
          </p:cNvPr>
          <p:cNvSpPr/>
          <p:nvPr/>
        </p:nvSpPr>
        <p:spPr>
          <a:xfrm>
            <a:off x="7348349" y="2451205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E1F11C9-AFF8-4DA8-B217-BDE04F3B0521}"/>
              </a:ext>
            </a:extLst>
          </p:cNvPr>
          <p:cNvSpPr/>
          <p:nvPr/>
        </p:nvSpPr>
        <p:spPr>
          <a:xfrm>
            <a:off x="6279770" y="35356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191CD1-461F-4637-8FBF-5D3CB7EE6730}"/>
              </a:ext>
            </a:extLst>
          </p:cNvPr>
          <p:cNvSpPr txBox="1"/>
          <p:nvPr/>
        </p:nvSpPr>
        <p:spPr>
          <a:xfrm>
            <a:off x="3491880" y="2768968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455FBF-3DA6-430E-B136-809D8A378764}"/>
              </a:ext>
            </a:extLst>
          </p:cNvPr>
          <p:cNvSpPr txBox="1"/>
          <p:nvPr/>
        </p:nvSpPr>
        <p:spPr>
          <a:xfrm>
            <a:off x="3511254" y="3841884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2FB1B1-BE0B-490C-B5F1-0C70BD6E064A}"/>
              </a:ext>
            </a:extLst>
          </p:cNvPr>
          <p:cNvSpPr txBox="1"/>
          <p:nvPr/>
        </p:nvSpPr>
        <p:spPr>
          <a:xfrm>
            <a:off x="3491880" y="4896222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BE9528-5455-4F56-A0B8-1224C68FFFA9}"/>
              </a:ext>
            </a:extLst>
          </p:cNvPr>
          <p:cNvSpPr txBox="1"/>
          <p:nvPr/>
        </p:nvSpPr>
        <p:spPr>
          <a:xfrm>
            <a:off x="3516534" y="5957490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960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3" grpId="0" animBg="1"/>
      <p:bldP spid="12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19931" y="446013"/>
            <a:ext cx="7704137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НОВОЕ ЗНАНИЕ (</a:t>
            </a:r>
            <a:r>
              <a:rPr lang="ru-RU" sz="3200" i="1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эталон</a:t>
            </a: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98" y="2249998"/>
            <a:ext cx="653539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5" y="4243446"/>
            <a:ext cx="709917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0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91CCF9-0820-4FA5-B350-392F887D1064}"/>
              </a:ext>
            </a:extLst>
          </p:cNvPr>
          <p:cNvSpPr/>
          <p:nvPr/>
        </p:nvSpPr>
        <p:spPr>
          <a:xfrm>
            <a:off x="414336" y="1077881"/>
            <a:ext cx="8262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ли при сложении числа с нулем получается то же самое число?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D0FAF7-781E-4E9C-B820-3807F3493F83}"/>
              </a:ext>
            </a:extLst>
          </p:cNvPr>
          <p:cNvSpPr/>
          <p:nvPr/>
        </p:nvSpPr>
        <p:spPr>
          <a:xfrm>
            <a:off x="7092280" y="1482530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(Да.)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85800" y="405015"/>
            <a:ext cx="7704137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НОВОЕ ЗНАНИЕ (</a:t>
            </a:r>
            <a:r>
              <a:rPr lang="ru-RU" sz="3200" i="1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эталон</a:t>
            </a: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04" y="957544"/>
            <a:ext cx="653539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74" y="2897109"/>
            <a:ext cx="709917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0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A58267-BEDC-48B5-B898-5088C8A73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54" y="5148514"/>
            <a:ext cx="8313851" cy="1247078"/>
          </a:xfrm>
          <a:prstGeom prst="rect">
            <a:avLst/>
          </a:prstGeom>
        </p:spPr>
      </p:pic>
      <p:sp>
        <p:nvSpPr>
          <p:cNvPr id="12" name="Прямоугольник 18">
            <a:extLst>
              <a:ext uri="{FF2B5EF4-FFF2-40B4-BE49-F238E27FC236}">
                <a16:creationId xmlns:a16="http://schemas.microsoft.com/office/drawing/2014/main" id="{13F09501-9A74-428B-BF90-4BA035450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791" y="4661302"/>
            <a:ext cx="3073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5, стр. 35 (РТ)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89B6B-B0AB-41C4-A146-9490E9D049E8}"/>
              </a:ext>
            </a:extLst>
          </p:cNvPr>
          <p:cNvSpPr txBox="1"/>
          <p:nvPr/>
        </p:nvSpPr>
        <p:spPr>
          <a:xfrm>
            <a:off x="1547664" y="5877272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38CCF-5670-4B4C-9713-EFCEAC9D1E60}"/>
              </a:ext>
            </a:extLst>
          </p:cNvPr>
          <p:cNvSpPr txBox="1"/>
          <p:nvPr/>
        </p:nvSpPr>
        <p:spPr>
          <a:xfrm>
            <a:off x="3563888" y="5874822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161085-8BED-4224-96C6-41D5015A7D56}"/>
              </a:ext>
            </a:extLst>
          </p:cNvPr>
          <p:cNvSpPr txBox="1"/>
          <p:nvPr/>
        </p:nvSpPr>
        <p:spPr>
          <a:xfrm>
            <a:off x="5604001" y="5865920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AF3443-4C5D-46B1-87E9-4A43EEA0F328}"/>
              </a:ext>
            </a:extLst>
          </p:cNvPr>
          <p:cNvSpPr txBox="1"/>
          <p:nvPr/>
        </p:nvSpPr>
        <p:spPr>
          <a:xfrm>
            <a:off x="7644114" y="5874822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5888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2828" y="303724"/>
            <a:ext cx="7272338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УЧИМСЯ ПРИМЕНЯТЬ</a:t>
            </a:r>
          </a:p>
        </p:txBody>
      </p:sp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23" name="Прямоугольник 1"/>
          <p:cNvSpPr>
            <a:spLocks noChangeArrowheads="1"/>
          </p:cNvSpPr>
          <p:nvPr/>
        </p:nvSpPr>
        <p:spPr bwMode="auto">
          <a:xfrm>
            <a:off x="1890352" y="994112"/>
            <a:ext cx="3073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№ 6, стр. 35 (РТ)</a:t>
            </a: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1475656" y="3350161"/>
            <a:ext cx="5927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№ 3, стр. 32 (У) –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работа в парах</a:t>
            </a: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E4C169-4CD2-4537-B9AB-C6A23EBBC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1527265"/>
            <a:ext cx="8455491" cy="14926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EB81DC-5573-4B88-A3AB-049BC48AB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12" r="92554"/>
          <a:stretch/>
        </p:blipFill>
        <p:spPr>
          <a:xfrm>
            <a:off x="1441264" y="4071819"/>
            <a:ext cx="1191483" cy="23596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567EE9-550C-4993-A370-C3D116EE6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0" t="7972" r="78671"/>
          <a:stretch/>
        </p:blipFill>
        <p:spPr>
          <a:xfrm>
            <a:off x="3364220" y="4044818"/>
            <a:ext cx="1351849" cy="23866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30499F-2705-4488-B294-EBAC29640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32" t="6358" r="63699"/>
          <a:stretch/>
        </p:blipFill>
        <p:spPr>
          <a:xfrm>
            <a:off x="5255116" y="4017818"/>
            <a:ext cx="1362671" cy="2413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2D14D6-4D70-46EC-ABD3-A3B48ADAEA4E}"/>
              </a:ext>
            </a:extLst>
          </p:cNvPr>
          <p:cNvSpPr txBox="1"/>
          <p:nvPr/>
        </p:nvSpPr>
        <p:spPr>
          <a:xfrm>
            <a:off x="1902010" y="1983162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CCCE6-85AC-4211-B923-CB76FDC58A64}"/>
              </a:ext>
            </a:extLst>
          </p:cNvPr>
          <p:cNvSpPr txBox="1"/>
          <p:nvPr/>
        </p:nvSpPr>
        <p:spPr>
          <a:xfrm>
            <a:off x="1890352" y="2501536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484C9B-DDC5-41B3-A921-27E7E569A47B}"/>
              </a:ext>
            </a:extLst>
          </p:cNvPr>
          <p:cNvSpPr txBox="1"/>
          <p:nvPr/>
        </p:nvSpPr>
        <p:spPr>
          <a:xfrm>
            <a:off x="3994122" y="1983162"/>
            <a:ext cx="573348" cy="5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C4843-F072-4A3F-A9F7-F3E9A836218C}"/>
              </a:ext>
            </a:extLst>
          </p:cNvPr>
          <p:cNvSpPr txBox="1"/>
          <p:nvPr/>
        </p:nvSpPr>
        <p:spPr>
          <a:xfrm>
            <a:off x="3983721" y="2482720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174050-E9A2-4D48-834B-3FB12B483C40}"/>
              </a:ext>
            </a:extLst>
          </p:cNvPr>
          <p:cNvSpPr txBox="1"/>
          <p:nvPr/>
        </p:nvSpPr>
        <p:spPr>
          <a:xfrm>
            <a:off x="6097594" y="2011977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418736-B21D-48B6-A95A-71F546EE08B7}"/>
              </a:ext>
            </a:extLst>
          </p:cNvPr>
          <p:cNvSpPr txBox="1"/>
          <p:nvPr/>
        </p:nvSpPr>
        <p:spPr>
          <a:xfrm>
            <a:off x="6080756" y="2498513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B42BF1-EBF8-4A44-AF38-454FE2E6A5FA}"/>
              </a:ext>
            </a:extLst>
          </p:cNvPr>
          <p:cNvSpPr txBox="1"/>
          <p:nvPr/>
        </p:nvSpPr>
        <p:spPr>
          <a:xfrm>
            <a:off x="8166518" y="1984612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CFA7B5-3C56-432C-8DAA-6973A3A2936E}"/>
              </a:ext>
            </a:extLst>
          </p:cNvPr>
          <p:cNvSpPr txBox="1"/>
          <p:nvPr/>
        </p:nvSpPr>
        <p:spPr>
          <a:xfrm>
            <a:off x="8166518" y="2516230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0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85EC108A-E912-4888-BB0E-2B90E839E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14068" r="12280" b="10454"/>
          <a:stretch/>
        </p:blipFill>
        <p:spPr bwMode="auto">
          <a:xfrm>
            <a:off x="4983511" y="605431"/>
            <a:ext cx="3926010" cy="105830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 Box 7"/>
          <p:cNvSpPr txBox="1">
            <a:spLocks noChangeArrowheads="1"/>
          </p:cNvSpPr>
          <p:nvPr/>
        </p:nvSpPr>
        <p:spPr bwMode="auto">
          <a:xfrm>
            <a:off x="715147" y="407305"/>
            <a:ext cx="7991518" cy="89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2400" b="1" dirty="0">
                <a:solidFill>
                  <a:srgbClr val="FF6600"/>
                </a:solidFill>
              </a:rPr>
              <a:t>ТЕМА УРОКА: </a:t>
            </a:r>
          </a:p>
          <a:p>
            <a:pPr algn="ctr" eaLnBrk="1" hangingPunct="1"/>
            <a:r>
              <a:rPr lang="ru-RU" altLang="ru-RU" sz="2300" b="1" dirty="0">
                <a:solidFill>
                  <a:srgbClr val="FF6600"/>
                </a:solidFill>
              </a:rPr>
              <a:t>«Число и цифра 0»</a:t>
            </a:r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063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177" y="182"/>
              <a:ext cx="5375" cy="3942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496">
            <a:off x="7225377" y="3390980"/>
            <a:ext cx="1060786" cy="72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5" y="1984028"/>
            <a:ext cx="610327" cy="50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 descr="http://thumbs.dreamstime.com/thumb_553/1288866265Fr56NK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5" t="-5583" b="69009"/>
          <a:stretch/>
        </p:blipFill>
        <p:spPr bwMode="auto">
          <a:xfrm>
            <a:off x="823363" y="4696303"/>
            <a:ext cx="1175268" cy="11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6" name="Группа 20"/>
          <p:cNvGrpSpPr>
            <a:grpSpLocks/>
          </p:cNvGrpSpPr>
          <p:nvPr/>
        </p:nvGrpSpPr>
        <p:grpSpPr bwMode="auto">
          <a:xfrm>
            <a:off x="900113" y="2708275"/>
            <a:ext cx="1098550" cy="1084263"/>
            <a:chOff x="492208" y="3284984"/>
            <a:chExt cx="1920792" cy="1869798"/>
          </a:xfrm>
        </p:grpSpPr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08" y="3284984"/>
              <a:ext cx="1920792" cy="1869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7" t="10041" b="15083"/>
            <a:stretch/>
          </p:blipFill>
          <p:spPr bwMode="auto">
            <a:xfrm>
              <a:off x="1225007" y="3992074"/>
              <a:ext cx="420374" cy="43204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7" name="TextBox 11"/>
          <p:cNvSpPr txBox="1">
            <a:spLocks noChangeArrowheads="1"/>
          </p:cNvSpPr>
          <p:nvPr/>
        </p:nvSpPr>
        <p:spPr bwMode="auto">
          <a:xfrm>
            <a:off x="4009990" y="5948363"/>
            <a:ext cx="1133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FF6600"/>
                </a:solidFill>
              </a:rPr>
              <a:t>Урок 16</a:t>
            </a:r>
          </a:p>
        </p:txBody>
      </p:sp>
      <p:pic>
        <p:nvPicPr>
          <p:cNvPr id="2058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85"/>
          <a:stretch>
            <a:fillRect/>
          </a:stretch>
        </p:blipFill>
        <p:spPr bwMode="auto">
          <a:xfrm>
            <a:off x="7154863" y="4695825"/>
            <a:ext cx="14414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341438"/>
            <a:ext cx="360045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5139665"/>
            <a:ext cx="31575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621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540" y="220908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9 – 6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	3 + 0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	4 – 4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9 – 7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	3 + 1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	5 – 4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9 – 8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	3 + 2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	6 – 4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9 – 9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	3 + 3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	7 – 4 =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836613"/>
            <a:ext cx="7272338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ОБРАЗЕЦ ВЫПОЛНЕНИЯ РАБОТЫ В ПАРАХ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0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96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180975" algn="l"/>
              </a:tabLst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1699" y="157237"/>
            <a:ext cx="727233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САМОСТОЯТЕЛЬНАЯ РАБОТА</a:t>
            </a: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180975" algn="l"/>
              </a:tabLst>
            </a:pPr>
            <a:endParaRPr lang="ru-RU"/>
          </a:p>
        </p:txBody>
      </p:sp>
      <p:sp>
        <p:nvSpPr>
          <p:cNvPr id="12299" name="Прямоугольник 1"/>
          <p:cNvSpPr>
            <a:spLocks noChangeArrowheads="1"/>
          </p:cNvSpPr>
          <p:nvPr/>
        </p:nvSpPr>
        <p:spPr bwMode="auto">
          <a:xfrm>
            <a:off x="3116646" y="2454786"/>
            <a:ext cx="2842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2, стр. 32 (У)</a:t>
            </a:r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85A960-4AC9-4281-A06A-AFF02B55B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8581" b="3832"/>
          <a:stretch/>
        </p:blipFill>
        <p:spPr>
          <a:xfrm>
            <a:off x="673981" y="2930989"/>
            <a:ext cx="7796038" cy="1353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497D9C-C9E6-4F1B-9A58-140841917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95" t="1" r="24472" b="3832"/>
          <a:stretch/>
        </p:blipFill>
        <p:spPr>
          <a:xfrm>
            <a:off x="633004" y="4661957"/>
            <a:ext cx="7796038" cy="12954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B99264-206C-412E-9159-A68B1FB29CDA}"/>
              </a:ext>
            </a:extLst>
          </p:cNvPr>
          <p:cNvSpPr/>
          <p:nvPr/>
        </p:nvSpPr>
        <p:spPr>
          <a:xfrm>
            <a:off x="2555776" y="2952757"/>
            <a:ext cx="576064" cy="1353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E39AAF-5185-493E-997E-F4EFC94A33EC}"/>
              </a:ext>
            </a:extLst>
          </p:cNvPr>
          <p:cNvSpPr/>
          <p:nvPr/>
        </p:nvSpPr>
        <p:spPr>
          <a:xfrm>
            <a:off x="7928086" y="2930988"/>
            <a:ext cx="576064" cy="1353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351BEC0-747B-4022-AFDB-74FF9AD545D1}"/>
              </a:ext>
            </a:extLst>
          </p:cNvPr>
          <p:cNvSpPr/>
          <p:nvPr/>
        </p:nvSpPr>
        <p:spPr>
          <a:xfrm>
            <a:off x="2555776" y="4761646"/>
            <a:ext cx="576064" cy="1353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BC11427-6A0D-4FAF-BAC6-B0464EF14AF8}"/>
              </a:ext>
            </a:extLst>
          </p:cNvPr>
          <p:cNvSpPr/>
          <p:nvPr/>
        </p:nvSpPr>
        <p:spPr>
          <a:xfrm>
            <a:off x="7742027" y="4539862"/>
            <a:ext cx="576064" cy="1353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921609D7-6B3F-4E29-BD57-FF4FAAAFF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14068" r="12280" b="10454"/>
          <a:stretch/>
        </p:blipFill>
        <p:spPr bwMode="auto">
          <a:xfrm>
            <a:off x="2367884" y="1266932"/>
            <a:ext cx="3926010" cy="105830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56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8520" y="1653254"/>
            <a:ext cx="3929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+ 0 =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419298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– 0 =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7034" y="1642258"/>
            <a:ext cx="3418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– 9 =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5949" y="2339900"/>
            <a:ext cx="3251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 + 5 =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869230"/>
            <a:ext cx="3128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 + 0 =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0019" y="4614486"/>
            <a:ext cx="2980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 – 0 =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5146" y="3869230"/>
            <a:ext cx="2872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 + 7 =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83835" y="4614486"/>
            <a:ext cx="3153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 – 0 =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0019" y="438135"/>
            <a:ext cx="763284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ОБРАЗЕЦ ДЛЯ САМОПРОВЕРКИ СР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8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5831" y="166512"/>
            <a:ext cx="727233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ПОВТОРЯЕМ</a:t>
            </a:r>
          </a:p>
        </p:txBody>
      </p:sp>
      <p:sp>
        <p:nvSpPr>
          <p:cNvPr id="14339" name="Rectangle 11"/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Прямоугольник 1"/>
          <p:cNvSpPr>
            <a:spLocks noChangeArrowheads="1"/>
          </p:cNvSpPr>
          <p:nvPr/>
        </p:nvSpPr>
        <p:spPr bwMode="auto">
          <a:xfrm>
            <a:off x="3011140" y="3926795"/>
            <a:ext cx="2981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6*, стр. 33 (У)</a:t>
            </a:r>
          </a:p>
        </p:txBody>
      </p:sp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BE205589-D6F8-46F9-AAD1-C1A7D4C35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912" y="1132349"/>
            <a:ext cx="2842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4, стр. 33 (У)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9B8B9D-F1E7-4C2B-8279-9FB284A9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" y="1910881"/>
            <a:ext cx="8397082" cy="15612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67FE77-1F3C-41AC-AEC2-4EAD8C609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4849925"/>
            <a:ext cx="8397083" cy="858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730D51-2320-4549-8DCE-91E88B60D920}"/>
              </a:ext>
            </a:extLst>
          </p:cNvPr>
          <p:cNvSpPr txBox="1"/>
          <p:nvPr/>
        </p:nvSpPr>
        <p:spPr>
          <a:xfrm>
            <a:off x="1043608" y="1848919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9B3C3-E7BD-4BD5-BECA-4F808D678431}"/>
              </a:ext>
            </a:extLst>
          </p:cNvPr>
          <p:cNvSpPr txBox="1"/>
          <p:nvPr/>
        </p:nvSpPr>
        <p:spPr>
          <a:xfrm>
            <a:off x="307133" y="2404237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44C4E-E705-4123-B28B-CDD095E91288}"/>
              </a:ext>
            </a:extLst>
          </p:cNvPr>
          <p:cNvSpPr txBox="1"/>
          <p:nvPr/>
        </p:nvSpPr>
        <p:spPr>
          <a:xfrm>
            <a:off x="1043608" y="2977788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5EC762-11A1-42C2-B3B9-DB033C48C9B8}"/>
              </a:ext>
            </a:extLst>
          </p:cNvPr>
          <p:cNvSpPr txBox="1"/>
          <p:nvPr/>
        </p:nvSpPr>
        <p:spPr>
          <a:xfrm>
            <a:off x="4295243" y="1858174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975507-0939-4B07-AFB7-07DDB1448FE5}"/>
              </a:ext>
            </a:extLst>
          </p:cNvPr>
          <p:cNvSpPr txBox="1"/>
          <p:nvPr/>
        </p:nvSpPr>
        <p:spPr>
          <a:xfrm>
            <a:off x="3491880" y="2404237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BBBD24-2B0D-4DE9-B416-8DEBBA2FED29}"/>
              </a:ext>
            </a:extLst>
          </p:cNvPr>
          <p:cNvSpPr txBox="1"/>
          <p:nvPr/>
        </p:nvSpPr>
        <p:spPr>
          <a:xfrm>
            <a:off x="4265852" y="2972845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13D653-BEF2-4C55-9721-AFE4F2BF7686}"/>
              </a:ext>
            </a:extLst>
          </p:cNvPr>
          <p:cNvSpPr txBox="1"/>
          <p:nvPr/>
        </p:nvSpPr>
        <p:spPr>
          <a:xfrm>
            <a:off x="6660232" y="1858174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9831B-5849-4249-BE33-C423991D2FCA}"/>
              </a:ext>
            </a:extLst>
          </p:cNvPr>
          <p:cNvSpPr txBox="1"/>
          <p:nvPr/>
        </p:nvSpPr>
        <p:spPr>
          <a:xfrm>
            <a:off x="7452320" y="2404237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2512A-E3F1-4996-9183-CA7FB255E367}"/>
              </a:ext>
            </a:extLst>
          </p:cNvPr>
          <p:cNvSpPr txBox="1"/>
          <p:nvPr/>
        </p:nvSpPr>
        <p:spPr>
          <a:xfrm>
            <a:off x="6644908" y="2971215"/>
            <a:ext cx="6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025A81-E804-49A9-B23D-993D559DDA90}"/>
              </a:ext>
            </a:extLst>
          </p:cNvPr>
          <p:cNvSpPr txBox="1"/>
          <p:nvPr/>
        </p:nvSpPr>
        <p:spPr>
          <a:xfrm>
            <a:off x="287400" y="5683489"/>
            <a:ext cx="151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жираф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5F0F29-F6C1-4616-926A-D4B4AFD31858}"/>
              </a:ext>
            </a:extLst>
          </p:cNvPr>
          <p:cNvSpPr txBox="1"/>
          <p:nvPr/>
        </p:nvSpPr>
        <p:spPr>
          <a:xfrm>
            <a:off x="2915569" y="5686000"/>
            <a:ext cx="151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слон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D2A241-BF09-4E7D-BB90-46EFD7DFC938}"/>
              </a:ext>
            </a:extLst>
          </p:cNvPr>
          <p:cNvSpPr txBox="1"/>
          <p:nvPr/>
        </p:nvSpPr>
        <p:spPr>
          <a:xfrm>
            <a:off x="5075809" y="5683489"/>
            <a:ext cx="151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волк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992EFD-2B52-4712-9720-084C1EB65B70}"/>
              </a:ext>
            </a:extLst>
          </p:cNvPr>
          <p:cNvSpPr txBox="1"/>
          <p:nvPr/>
        </p:nvSpPr>
        <p:spPr>
          <a:xfrm>
            <a:off x="7360122" y="5683489"/>
            <a:ext cx="151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стол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AF8CEEA-DAAE-4658-8B6C-406624471B9C}"/>
              </a:ext>
            </a:extLst>
          </p:cNvPr>
          <p:cNvCxnSpPr/>
          <p:nvPr/>
        </p:nvCxnSpPr>
        <p:spPr>
          <a:xfrm>
            <a:off x="7668344" y="6206709"/>
            <a:ext cx="8640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738943C-C457-47C7-AEA2-E0332FE05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577395E-FA22-4D3D-A7E3-5A994371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C91FD9-934E-434E-8DD9-8C31961A03F6}"/>
              </a:ext>
            </a:extLst>
          </p:cNvPr>
          <p:cNvSpPr/>
          <p:nvPr/>
        </p:nvSpPr>
        <p:spPr>
          <a:xfrm>
            <a:off x="935831" y="184929"/>
            <a:ext cx="727233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ПОВТОРЯЕМ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0A934-C628-4AB8-B653-26EFE8244A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072"/>
            <a:ext cx="5547499" cy="4393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4CB8D2-FB6A-4C9D-9098-B78F24B0AF75}"/>
              </a:ext>
            </a:extLst>
          </p:cNvPr>
          <p:cNvSpPr txBox="1"/>
          <p:nvPr/>
        </p:nvSpPr>
        <p:spPr>
          <a:xfrm>
            <a:off x="1643017" y="1187942"/>
            <a:ext cx="518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Вставь недостающую фигуру</a:t>
            </a:r>
          </a:p>
        </p:txBody>
      </p:sp>
    </p:spTree>
    <p:extLst>
      <p:ext uri="{BB962C8B-B14F-4D97-AF65-F5344CB8AC3E}">
        <p14:creationId xmlns:p14="http://schemas.microsoft.com/office/powerpoint/2010/main" val="25777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DAEC6E34-FBD4-4101-B783-B2B3C6F6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Оцениваем свою деятельность!</a:t>
            </a:r>
          </a:p>
        </p:txBody>
      </p:sp>
      <p:pic>
        <p:nvPicPr>
          <p:cNvPr id="26627" name="Содержимое 3" descr="Лесенка">
            <a:extLst>
              <a:ext uri="{FF2B5EF4-FFF2-40B4-BE49-F238E27FC236}">
                <a16:creationId xmlns:a16="http://schemas.microsoft.com/office/drawing/2014/main" id="{E8F64F11-AD04-4239-8C9E-991EB3E9E523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76363"/>
            <a:ext cx="6765925" cy="2578100"/>
          </a:xfrm>
        </p:spPr>
      </p:pic>
      <p:sp>
        <p:nvSpPr>
          <p:cNvPr id="26628" name="Rectangle 11">
            <a:extLst>
              <a:ext uri="{FF2B5EF4-FFF2-40B4-BE49-F238E27FC236}">
                <a16:creationId xmlns:a16="http://schemas.microsoft.com/office/drawing/2014/main" id="{436B3B9E-E44C-4D68-AE25-FC1C67FB2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14288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6" name="Прямоугольник 6">
            <a:extLst>
              <a:ext uri="{FF2B5EF4-FFF2-40B4-BE49-F238E27FC236}">
                <a16:creationId xmlns:a16="http://schemas.microsoft.com/office/drawing/2014/main" id="{59985DB0-3705-4203-BAA9-62A31113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4316200"/>
            <a:ext cx="8712200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свою работу на лесенке «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marL="457200" indent="-457200" algn="just">
              <a:lnSpc>
                <a:spcPct val="95000"/>
              </a:lnSpc>
              <a:buFontTx/>
              <a:buChar char="-"/>
              <a:defRPr/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ступенька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уверен, что знаешь правила действий  с 0; </a:t>
            </a:r>
          </a:p>
          <a:p>
            <a:pPr marL="457200" indent="-457200" algn="just">
              <a:lnSpc>
                <a:spcPct val="95000"/>
              </a:lnSpc>
              <a:buFontTx/>
              <a:buChar char="-"/>
              <a:defRPr/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или 3 ступенька,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не уверен, что знаешь правила действий  с 0; </a:t>
            </a:r>
          </a:p>
          <a:p>
            <a:pPr marL="457200" indent="-457200" algn="just">
              <a:lnSpc>
                <a:spcPct val="95000"/>
              </a:lnSpc>
              <a:buFontTx/>
              <a:buChar char="-"/>
              <a:defRPr/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ступенька,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знаешь правила действий с 0.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04664"/>
            <a:ext cx="727233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РАБОТАЕМ ДОМА</a:t>
            </a:r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916832"/>
            <a:ext cx="7560840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E51EC1-5CD5-49D8-B4FC-5DE22530DF72}"/>
              </a:ext>
            </a:extLst>
          </p:cNvPr>
          <p:cNvSpPr/>
          <p:nvPr/>
        </p:nvSpPr>
        <p:spPr>
          <a:xfrm>
            <a:off x="2260529" y="18901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желанию:</a:t>
            </a:r>
          </a:p>
          <a:p>
            <a:pPr>
              <a:defRPr/>
            </a:pP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4, стр. 33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7*, стр. 33 (У)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782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lob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t="10078" r="15344" b="11922"/>
          <a:stretch/>
        </p:blipFill>
        <p:spPr bwMode="auto">
          <a:xfrm>
            <a:off x="384444" y="1070305"/>
            <a:ext cx="3599211" cy="2808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77" y="182"/>
              <a:ext cx="5375" cy="3942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50937" y="362613"/>
            <a:ext cx="6842125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НАЧИНАЕМ РАБОТАТЬ</a:t>
            </a:r>
          </a:p>
        </p:txBody>
      </p:sp>
      <p:sp>
        <p:nvSpPr>
          <p:cNvPr id="8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AF83CD-4708-42C2-8423-FF81AFE69C19}"/>
              </a:ext>
            </a:extLst>
          </p:cNvPr>
          <p:cNvSpPr/>
          <p:nvPr/>
        </p:nvSpPr>
        <p:spPr>
          <a:xfrm>
            <a:off x="4255118" y="1063449"/>
            <a:ext cx="35992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Скок да скок,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Скок да скок –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Покатился колобок,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Круглый да румяный,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 на поляну.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E559EA-DFE7-4028-8B26-29BBE38351B6}"/>
              </a:ext>
            </a:extLst>
          </p:cNvPr>
          <p:cNvSpPr/>
          <p:nvPr/>
        </p:nvSpPr>
        <p:spPr>
          <a:xfrm>
            <a:off x="384444" y="4165954"/>
            <a:ext cx="82920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какой сказки прикатился колобок?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(Из русской народной сказки «Колобок».)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Да только колобок–то не простой, а волшебный. Он поможет вам учиться.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E5D5F9-D070-4F9D-A3DC-8070CB0C391D}"/>
              </a:ext>
            </a:extLst>
          </p:cNvPr>
          <p:cNvSpPr/>
          <p:nvPr/>
        </p:nvSpPr>
        <p:spPr>
          <a:xfrm>
            <a:off x="394678" y="4661584"/>
            <a:ext cx="6625593" cy="42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7E013E0-33BA-4170-9233-A8F2C293854B}"/>
              </a:ext>
            </a:extLst>
          </p:cNvPr>
          <p:cNvSpPr/>
          <p:nvPr/>
        </p:nvSpPr>
        <p:spPr>
          <a:xfrm>
            <a:off x="379313" y="5147776"/>
            <a:ext cx="8292012" cy="793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7F11CCC-7316-4656-AB54-964A90C9AB00}"/>
              </a:ext>
            </a:extLst>
          </p:cNvPr>
          <p:cNvSpPr/>
          <p:nvPr/>
        </p:nvSpPr>
        <p:spPr>
          <a:xfrm>
            <a:off x="365478" y="5877272"/>
            <a:ext cx="5298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 что значит «уметь учиться»? </a:t>
            </a:r>
            <a:endParaRPr lang="ru-RU" sz="28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B455F89-387A-4791-A799-76B308C78C33}"/>
              </a:ext>
            </a:extLst>
          </p:cNvPr>
          <p:cNvSpPr/>
          <p:nvPr/>
        </p:nvSpPr>
        <p:spPr>
          <a:xfrm>
            <a:off x="365478" y="5968474"/>
            <a:ext cx="6625593" cy="42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5139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140" name="Rectangle 12"/>
            <p:cNvSpPr>
              <a:spLocks noChangeArrowheads="1"/>
            </p:cNvSpPr>
            <p:nvPr/>
          </p:nvSpPr>
          <p:spPr bwMode="auto">
            <a:xfrm>
              <a:off x="119" y="118"/>
              <a:ext cx="5489" cy="4086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115219" y="306005"/>
            <a:ext cx="6842125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МАТЕМАТИЧЕСКАЯ РАЗМИНКА</a:t>
            </a:r>
          </a:p>
        </p:txBody>
      </p:sp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3730684" y="4231515"/>
            <a:ext cx="3073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1, стр. 34 (РТ)</a:t>
            </a:r>
          </a:p>
        </p:txBody>
      </p:sp>
      <p:pic>
        <p:nvPicPr>
          <p:cNvPr id="21" name="Picture 3" descr="зая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5" y="3288973"/>
            <a:ext cx="2088232" cy="29518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E62D1F-29C3-45B9-BBA1-9DE80F9A7D42}"/>
              </a:ext>
            </a:extLst>
          </p:cNvPr>
          <p:cNvSpPr/>
          <p:nvPr/>
        </p:nvSpPr>
        <p:spPr>
          <a:xfrm>
            <a:off x="273476" y="912099"/>
            <a:ext cx="6395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чего начинается работа на уроке?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DEA9EF-3788-4C68-B969-24FEBAE25552}"/>
              </a:ext>
            </a:extLst>
          </p:cNvPr>
          <p:cNvSpPr/>
          <p:nvPr/>
        </p:nvSpPr>
        <p:spPr>
          <a:xfrm>
            <a:off x="310325" y="2240360"/>
            <a:ext cx="8464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Катится колобок по полянке, а навстречу ему Зайчик.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A7D00D-28BC-4024-B5BD-2FF3A8A1C683}"/>
              </a:ext>
            </a:extLst>
          </p:cNvPr>
          <p:cNvSpPr/>
          <p:nvPr/>
        </p:nvSpPr>
        <p:spPr>
          <a:xfrm>
            <a:off x="2485191" y="3180570"/>
            <a:ext cx="6289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«Колобок, колобок, выполни мои задания, а не-то я тебя съем».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1399CD-E6D8-4B8A-BBCF-F7655697B367}"/>
              </a:ext>
            </a:extLst>
          </p:cNvPr>
          <p:cNvSpPr/>
          <p:nvPr/>
        </p:nvSpPr>
        <p:spPr>
          <a:xfrm>
            <a:off x="310325" y="1371286"/>
            <a:ext cx="8222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Сначала мы повторяем то, что нам понадобится для «открытия» нового знания.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5139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140" name="Rectangle 12"/>
            <p:cNvSpPr>
              <a:spLocks noChangeArrowheads="1"/>
            </p:cNvSpPr>
            <p:nvPr/>
          </p:nvSpPr>
          <p:spPr bwMode="auto">
            <a:xfrm>
              <a:off x="119" y="118"/>
              <a:ext cx="5489" cy="4086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115219" y="616604"/>
            <a:ext cx="6842125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МАТЕМАТИЧЕСКАЯ РАЗМИНКА</a:t>
            </a:r>
          </a:p>
        </p:txBody>
      </p:sp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3035329" y="1357173"/>
            <a:ext cx="3073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1, стр. 34 (РТ)</a:t>
            </a: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EEB205-29D0-494A-8DBF-89B692E7E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3" r="2263"/>
          <a:stretch/>
        </p:blipFill>
        <p:spPr>
          <a:xfrm>
            <a:off x="250824" y="2224283"/>
            <a:ext cx="8642352" cy="34369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7CED23-1766-4823-AE02-1C9C052AB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2" t="23018" r="80095" b="67041"/>
          <a:stretch/>
        </p:blipFill>
        <p:spPr>
          <a:xfrm>
            <a:off x="4427412" y="3005279"/>
            <a:ext cx="1047837" cy="3421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E2A37A-DC05-454A-9E50-6A9E8E149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1" t="22795" r="62420" b="67115"/>
          <a:stretch/>
        </p:blipFill>
        <p:spPr>
          <a:xfrm>
            <a:off x="5475249" y="3000184"/>
            <a:ext cx="600567" cy="347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70709D-8BF8-499A-AECA-655DE63165AD}"/>
              </a:ext>
            </a:extLst>
          </p:cNvPr>
          <p:cNvSpPr txBox="1"/>
          <p:nvPr/>
        </p:nvSpPr>
        <p:spPr>
          <a:xfrm>
            <a:off x="8211392" y="28529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90D489-1231-493D-86B6-835E7B956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1" t="22795" r="62420" b="67115"/>
          <a:stretch/>
        </p:blipFill>
        <p:spPr>
          <a:xfrm>
            <a:off x="4350763" y="3715962"/>
            <a:ext cx="600567" cy="3472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2DBEBA-DB2E-4601-A40D-911515A6B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2" t="23018" r="80095" b="67041"/>
          <a:stretch/>
        </p:blipFill>
        <p:spPr>
          <a:xfrm>
            <a:off x="5060834" y="3721057"/>
            <a:ext cx="1047837" cy="3421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8F60A2-7450-436A-8961-7596E65F3840}"/>
              </a:ext>
            </a:extLst>
          </p:cNvPr>
          <p:cNvSpPr txBox="1"/>
          <p:nvPr/>
        </p:nvSpPr>
        <p:spPr>
          <a:xfrm>
            <a:off x="8211392" y="35643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102C5AA-7FA3-48CB-90B6-3A0678C8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1" t="22795" r="62420" b="67115"/>
          <a:stretch/>
        </p:blipFill>
        <p:spPr>
          <a:xfrm>
            <a:off x="5364088" y="4407122"/>
            <a:ext cx="600567" cy="3472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2A282A-9F0F-4DDA-97CA-D930BC533381}"/>
              </a:ext>
            </a:extLst>
          </p:cNvPr>
          <p:cNvSpPr txBox="1"/>
          <p:nvPr/>
        </p:nvSpPr>
        <p:spPr>
          <a:xfrm>
            <a:off x="8211392" y="43580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0B335B1-74C8-4900-9044-E3B7472C2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2" t="23018" r="80095" b="67041"/>
          <a:stretch/>
        </p:blipFill>
        <p:spPr>
          <a:xfrm>
            <a:off x="5251613" y="5170210"/>
            <a:ext cx="1047837" cy="3421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6D2ACB-DBC9-4D57-A48E-681307A7C5BB}"/>
              </a:ext>
            </a:extLst>
          </p:cNvPr>
          <p:cNvSpPr txBox="1"/>
          <p:nvPr/>
        </p:nvSpPr>
        <p:spPr>
          <a:xfrm>
            <a:off x="8216988" y="50131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51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5139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140" name="Rectangle 12"/>
            <p:cNvSpPr>
              <a:spLocks noChangeArrowheads="1"/>
            </p:cNvSpPr>
            <p:nvPr/>
          </p:nvSpPr>
          <p:spPr bwMode="auto">
            <a:xfrm>
              <a:off x="119" y="118"/>
              <a:ext cx="5489" cy="4086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115219" y="489180"/>
            <a:ext cx="6842125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МАТЕМАТИЧЕСКАЯ РАЗМИНКА</a:t>
            </a:r>
          </a:p>
        </p:txBody>
      </p:sp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3203848" y="1325792"/>
            <a:ext cx="3073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2, стр. 34 (РТ)</a:t>
            </a: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29A121-AB37-4F28-B360-15C3EC955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4" y="2244731"/>
            <a:ext cx="8475406" cy="25672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5B2CA8-901C-4710-AD6D-B51D17BDD036}"/>
              </a:ext>
            </a:extLst>
          </p:cNvPr>
          <p:cNvSpPr txBox="1"/>
          <p:nvPr/>
        </p:nvSpPr>
        <p:spPr>
          <a:xfrm>
            <a:off x="2065064" y="31958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8F5533C-F08E-45CD-8E02-DD769E260B20}"/>
              </a:ext>
            </a:extLst>
          </p:cNvPr>
          <p:cNvSpPr/>
          <p:nvPr/>
        </p:nvSpPr>
        <p:spPr>
          <a:xfrm>
            <a:off x="3059832" y="4185084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D630C80-87A1-4DBF-BFF6-8F310D4D841A}"/>
              </a:ext>
            </a:extLst>
          </p:cNvPr>
          <p:cNvSpPr/>
          <p:nvPr/>
        </p:nvSpPr>
        <p:spPr>
          <a:xfrm>
            <a:off x="3707904" y="4077072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9730ECF-5C80-4C42-AD32-061B85BA4C04}"/>
              </a:ext>
            </a:extLst>
          </p:cNvPr>
          <p:cNvSpPr/>
          <p:nvPr/>
        </p:nvSpPr>
        <p:spPr>
          <a:xfrm>
            <a:off x="3888210" y="4241540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F6FAE8F-95DF-458B-95AF-6811BF3ACCC9}"/>
              </a:ext>
            </a:extLst>
          </p:cNvPr>
          <p:cNvSpPr/>
          <p:nvPr/>
        </p:nvSpPr>
        <p:spPr>
          <a:xfrm>
            <a:off x="4067751" y="4365694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2766AB-E9B4-472C-96F0-6DF9C2C0527F}"/>
              </a:ext>
            </a:extLst>
          </p:cNvPr>
          <p:cNvSpPr txBox="1"/>
          <p:nvPr/>
        </p:nvSpPr>
        <p:spPr>
          <a:xfrm>
            <a:off x="4572000" y="320518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5FE85-6FDB-478E-9416-7E8316034409}"/>
              </a:ext>
            </a:extLst>
          </p:cNvPr>
          <p:cNvSpPr txBox="1"/>
          <p:nvPr/>
        </p:nvSpPr>
        <p:spPr>
          <a:xfrm>
            <a:off x="5395647" y="320518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71377BC-48E7-44A9-A38C-4F21B7DEE5FF}"/>
              </a:ext>
            </a:extLst>
          </p:cNvPr>
          <p:cNvSpPr/>
          <p:nvPr/>
        </p:nvSpPr>
        <p:spPr>
          <a:xfrm>
            <a:off x="6205182" y="4026893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CD6A230-DEE2-441F-8CF2-E9AFB4BCB893}"/>
              </a:ext>
            </a:extLst>
          </p:cNvPr>
          <p:cNvSpPr/>
          <p:nvPr/>
        </p:nvSpPr>
        <p:spPr>
          <a:xfrm>
            <a:off x="6456578" y="4023066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4CBCE96-4FC4-4636-8F6F-6CFA9E8801FF}"/>
              </a:ext>
            </a:extLst>
          </p:cNvPr>
          <p:cNvSpPr/>
          <p:nvPr/>
        </p:nvSpPr>
        <p:spPr>
          <a:xfrm>
            <a:off x="6678940" y="4023066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92231AB-5B11-483B-AD2C-D887AAC3F8CD}"/>
              </a:ext>
            </a:extLst>
          </p:cNvPr>
          <p:cNvSpPr/>
          <p:nvPr/>
        </p:nvSpPr>
        <p:spPr>
          <a:xfrm>
            <a:off x="6216934" y="4231743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1731FE3-EA3A-453B-AEBC-02D109028EA5}"/>
              </a:ext>
            </a:extLst>
          </p:cNvPr>
          <p:cNvSpPr/>
          <p:nvPr/>
        </p:nvSpPr>
        <p:spPr>
          <a:xfrm>
            <a:off x="6456578" y="4241540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3FDD6C1-E3CA-4031-86F5-B1B90121506C}"/>
              </a:ext>
            </a:extLst>
          </p:cNvPr>
          <p:cNvSpPr/>
          <p:nvPr/>
        </p:nvSpPr>
        <p:spPr>
          <a:xfrm>
            <a:off x="6676366" y="4227916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8DE2530-0C97-48EA-8E79-AE5C0ADF2C43}"/>
              </a:ext>
            </a:extLst>
          </p:cNvPr>
          <p:cNvSpPr/>
          <p:nvPr/>
        </p:nvSpPr>
        <p:spPr>
          <a:xfrm>
            <a:off x="6216934" y="4436593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732295-20D0-4C17-9BD1-8E746194B2F5}"/>
              </a:ext>
            </a:extLst>
          </p:cNvPr>
          <p:cNvSpPr txBox="1"/>
          <p:nvPr/>
        </p:nvSpPr>
        <p:spPr>
          <a:xfrm>
            <a:off x="7105624" y="319587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77DC46-8FC7-4D1F-A0D2-C7807D43462A}"/>
              </a:ext>
            </a:extLst>
          </p:cNvPr>
          <p:cNvSpPr txBox="1"/>
          <p:nvPr/>
        </p:nvSpPr>
        <p:spPr>
          <a:xfrm>
            <a:off x="7929271" y="319587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022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3" grpId="0" animBg="1"/>
      <p:bldP spid="14" grpId="0" animBg="1"/>
      <p:bldP spid="16" grpId="0" animBg="1"/>
      <p:bldP spid="17" grpId="0"/>
      <p:bldP spid="18" grpId="0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5139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140" name="Rectangle 12"/>
            <p:cNvSpPr>
              <a:spLocks noChangeArrowheads="1"/>
            </p:cNvSpPr>
            <p:nvPr/>
          </p:nvSpPr>
          <p:spPr bwMode="auto">
            <a:xfrm>
              <a:off x="177" y="182"/>
              <a:ext cx="5375" cy="3942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116806" y="655156"/>
            <a:ext cx="6842125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МАТЕМАТИЧЕСКАЯ РАЗМИНКА</a:t>
            </a:r>
          </a:p>
        </p:txBody>
      </p:sp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3519678" y="4636504"/>
            <a:ext cx="3613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3 (а), стр. 34 (РТ)</a:t>
            </a:r>
          </a:p>
        </p:txBody>
      </p:sp>
      <p:pic>
        <p:nvPicPr>
          <p:cNvPr id="1026" name="Picture 2" descr="вол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6" y="3002017"/>
            <a:ext cx="1925340" cy="23084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DA92E9-261B-49C5-B9D9-90D1D0307A6B}"/>
              </a:ext>
            </a:extLst>
          </p:cNvPr>
          <p:cNvSpPr/>
          <p:nvPr/>
        </p:nvSpPr>
        <p:spPr>
          <a:xfrm>
            <a:off x="2463316" y="2924664"/>
            <a:ext cx="62840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«Колобок, колобок, выполи мое задание, а не-то я тебя съем».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5BDE5B-7CDC-4662-A8A8-18F48B445390}"/>
              </a:ext>
            </a:extLst>
          </p:cNvPr>
          <p:cNvSpPr/>
          <p:nvPr/>
        </p:nvSpPr>
        <p:spPr>
          <a:xfrm>
            <a:off x="467296" y="1442110"/>
            <a:ext cx="8106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Катится колобок по полянке, а навстречу ему серый Волк.</a:t>
            </a:r>
          </a:p>
        </p:txBody>
      </p:sp>
    </p:spTree>
    <p:extLst>
      <p:ext uri="{BB962C8B-B14F-4D97-AF65-F5344CB8AC3E}">
        <p14:creationId xmlns:p14="http://schemas.microsoft.com/office/powerpoint/2010/main" val="9764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5139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140" name="Rectangle 12"/>
            <p:cNvSpPr>
              <a:spLocks noChangeArrowheads="1"/>
            </p:cNvSpPr>
            <p:nvPr/>
          </p:nvSpPr>
          <p:spPr bwMode="auto">
            <a:xfrm>
              <a:off x="131" y="182"/>
              <a:ext cx="5465" cy="3942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115219" y="724493"/>
            <a:ext cx="6842125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МАТЕМАТИЧЕСКАЯ РАЗМИНКА</a:t>
            </a:r>
          </a:p>
        </p:txBody>
      </p:sp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1701838" y="1617262"/>
            <a:ext cx="5370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3 (а), стр. 34 (РТ) – </a:t>
            </a:r>
            <a:r>
              <a:rPr lang="ru-RU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парах</a:t>
            </a: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1E3A26-0D77-4424-B800-05586C60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4" y="2670268"/>
            <a:ext cx="8534589" cy="258623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5DA82B-DF54-431D-B9B3-9E8F5DFFB60A}"/>
              </a:ext>
            </a:extLst>
          </p:cNvPr>
          <p:cNvSpPr/>
          <p:nvPr/>
        </p:nvSpPr>
        <p:spPr>
          <a:xfrm>
            <a:off x="7042943" y="2354355"/>
            <a:ext cx="1761519" cy="629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4C682-7844-4B2E-8E71-D4B980CBAA4D}"/>
              </a:ext>
            </a:extLst>
          </p:cNvPr>
          <p:cNvSpPr txBox="1"/>
          <p:nvPr/>
        </p:nvSpPr>
        <p:spPr>
          <a:xfrm>
            <a:off x="1127399" y="4673653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4 + 1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8C2499-66F8-409A-B9FB-726F04AE2BAC}"/>
              </a:ext>
            </a:extLst>
          </p:cNvPr>
          <p:cNvSpPr txBox="1"/>
          <p:nvPr/>
        </p:nvSpPr>
        <p:spPr>
          <a:xfrm>
            <a:off x="3236590" y="4673652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8 –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4749D-7BB7-45AB-9D6D-FDCD20C96970}"/>
              </a:ext>
            </a:extLst>
          </p:cNvPr>
          <p:cNvSpPr txBox="1"/>
          <p:nvPr/>
        </p:nvSpPr>
        <p:spPr>
          <a:xfrm>
            <a:off x="5299742" y="4673651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4 + 2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A2D73D-53F7-4FAF-A67F-5E4E7706A788}"/>
              </a:ext>
            </a:extLst>
          </p:cNvPr>
          <p:cNvSpPr txBox="1"/>
          <p:nvPr/>
        </p:nvSpPr>
        <p:spPr>
          <a:xfrm>
            <a:off x="7362894" y="4670331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5 – 5</a:t>
            </a:r>
          </a:p>
        </p:txBody>
      </p:sp>
    </p:spTree>
    <p:extLst>
      <p:ext uri="{BB962C8B-B14F-4D97-AF65-F5344CB8AC3E}">
        <p14:creationId xmlns:p14="http://schemas.microsoft.com/office/powerpoint/2010/main" val="21458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0" y="0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271463" y="287338"/>
            <a:ext cx="8532812" cy="6257925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612279" y="496208"/>
            <a:ext cx="7704137" cy="6477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0B0F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ЗАДАНИЕ НА ПРОБНОЕ ДЕЙСТВИЕ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908175" y="5013325"/>
            <a:ext cx="5842000" cy="1008063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ru-RU" sz="2400" b="0" i="1" dirty="0">
                <a:solidFill>
                  <a:schemeClr val="tx1"/>
                </a:solidFill>
                <a:effectLst/>
                <a:ea typeface="+mn-ea"/>
                <a:cs typeface="Arial" pitchFamily="34" charset="0"/>
              </a:rPr>
              <a:t>Какое затруднение у вас возникло?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ru-RU" sz="2400" b="0" i="1" dirty="0">
                <a:solidFill>
                  <a:schemeClr val="tx1"/>
                </a:solidFill>
                <a:effectLst/>
                <a:ea typeface="+mn-ea"/>
                <a:cs typeface="Arial" pitchFamily="34" charset="0"/>
              </a:rPr>
              <a:t>Что вы пока не знаете?</a:t>
            </a:r>
          </a:p>
          <a:p>
            <a:pPr marL="0" indent="0" algn="l" fontAlgn="auto">
              <a:spcBef>
                <a:spcPts val="0"/>
              </a:spcBef>
              <a:spcAft>
                <a:spcPts val="400"/>
              </a:spcAft>
              <a:buClr>
                <a:srgbClr val="00B0F0"/>
              </a:buClr>
              <a:buFont typeface="Georgia" pitchFamily="18" charset="0"/>
              <a:buNone/>
              <a:defRPr/>
            </a:pPr>
            <a:endParaRPr lang="ru-RU" sz="2400" b="0" i="1" dirty="0">
              <a:solidFill>
                <a:schemeClr val="tx1"/>
              </a:solidFill>
              <a:effectLst/>
              <a:ea typeface="+mn-ea"/>
              <a:cs typeface="Arial" pitchFamily="34" charset="0"/>
            </a:endParaRPr>
          </a:p>
        </p:txBody>
      </p:sp>
      <p:pic>
        <p:nvPicPr>
          <p:cNvPr id="28" name="Picture 21" descr="C:\Users\user\Desktop\Эталон-Затруднение-2.png"/>
          <p:cNvPicPr>
            <a:picLocks noChangeAspect="1" noChangeArrowheads="1"/>
          </p:cNvPicPr>
          <p:nvPr/>
        </p:nvPicPr>
        <p:blipFill rotWithShape="1">
          <a:blip r:embed="rId2" cstate="print"/>
          <a:srcRect l="2216" t="5021" r="5118" b="8095"/>
          <a:stretch/>
        </p:blipFill>
        <p:spPr bwMode="auto">
          <a:xfrm>
            <a:off x="467544" y="4797152"/>
            <a:ext cx="1296144" cy="1267187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177" name="Прямоугольник 18"/>
          <p:cNvSpPr>
            <a:spLocks noChangeArrowheads="1"/>
          </p:cNvSpPr>
          <p:nvPr/>
        </p:nvSpPr>
        <p:spPr bwMode="auto">
          <a:xfrm>
            <a:off x="2647150" y="1485696"/>
            <a:ext cx="3634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3 (б), стр. 34 (РТ)</a:t>
            </a: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467296" y="6333664"/>
            <a:ext cx="151241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6804026" y="88900"/>
            <a:ext cx="172841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i="1" dirty="0">
                <a:solidFill>
                  <a:srgbClr val="0070C0"/>
                </a:solidFill>
                <a:latin typeface="PragmaticaBold-Obl"/>
              </a:rPr>
              <a:t>Часть 2, урок 16</a:t>
            </a:r>
            <a:endParaRPr lang="ru-RU" sz="1600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64650-302F-4D4C-9B77-4FADCFA76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2369745"/>
            <a:ext cx="8464550" cy="20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1038</Words>
  <Application>Microsoft Office PowerPoint</Application>
  <PresentationFormat>Экран (4:3)</PresentationFormat>
  <Paragraphs>204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Georgia</vt:lpstr>
      <vt:lpstr>PragmaticaBold-Obl</vt:lpstr>
      <vt:lpstr>Symbol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Оцениваем свою деятельность!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Professional</cp:lastModifiedBy>
  <cp:revision>36</cp:revision>
  <dcterms:created xsi:type="dcterms:W3CDTF">2012-09-25T17:18:48Z</dcterms:created>
  <dcterms:modified xsi:type="dcterms:W3CDTF">2022-04-01T16:11:03Z</dcterms:modified>
</cp:coreProperties>
</file>