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260" r:id="rId4"/>
    <p:sldId id="262" r:id="rId5"/>
    <p:sldId id="261" r:id="rId6"/>
    <p:sldId id="258" r:id="rId7"/>
    <p:sldId id="259" r:id="rId8"/>
    <p:sldId id="270" r:id="rId9"/>
    <p:sldId id="269" r:id="rId10"/>
    <p:sldId id="268" r:id="rId11"/>
    <p:sldId id="265" r:id="rId12"/>
    <p:sldId id="264" r:id="rId13"/>
    <p:sldId id="274" r:id="rId14"/>
    <p:sldId id="273" r:id="rId15"/>
    <p:sldId id="276" r:id="rId16"/>
    <p:sldId id="279" r:id="rId17"/>
    <p:sldId id="282" r:id="rId18"/>
    <p:sldId id="280" r:id="rId19"/>
    <p:sldId id="286" r:id="rId20"/>
    <p:sldId id="284" r:id="rId21"/>
    <p:sldId id="288" r:id="rId22"/>
    <p:sldId id="289" r:id="rId23"/>
    <p:sldId id="290" r:id="rId24"/>
    <p:sldId id="291" r:id="rId25"/>
    <p:sldId id="292" r:id="rId26"/>
    <p:sldId id="295" r:id="rId27"/>
    <p:sldId id="296" r:id="rId28"/>
    <p:sldId id="307" r:id="rId29"/>
    <p:sldId id="309" r:id="rId30"/>
    <p:sldId id="311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6" r:id="rId39"/>
    <p:sldId id="313" r:id="rId40"/>
    <p:sldId id="317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0C01-895D-45A1-9BD5-15F1085EE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EFDBBA-087F-479D-BDAF-AD907D994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009ABD-4A5A-47A8-8ACF-3CA96B03A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2C01-8608-47B1-86D8-87687B361A82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0F9D4E-F848-460B-BB82-E3822BF2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224D60-51DC-484D-9E82-EE1AB8C30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3093-853A-4C08-9384-8D9964180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31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83C23-02DB-484C-BDD0-18FB7AC31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F2F1E4-2505-4B64-823D-DF1E40F9E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6BAC2B-3A38-4846-A62C-DA684644F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2C01-8608-47B1-86D8-87687B361A82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F6A37-C18A-48A7-8003-D98DDC31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8228C7-5EC0-47E5-9A7B-7F391027A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3093-853A-4C08-9384-8D9964180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14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E75F4E-9757-4AE3-9560-42F92F1C65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F28CDE-B3A2-4194-A78F-2007CB027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9FFBAD-D01A-4843-8FC5-CB92E9B8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2C01-8608-47B1-86D8-87687B361A82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2359F9-CEAF-4C13-80FB-0E21A822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08AB13-BCF8-4BC6-9AF1-6C7721F8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3093-853A-4C08-9384-8D9964180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18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2F2A8-8684-42C1-82B7-A797716D6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C7EEDB-1EED-4289-BD86-55FFD9CBC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D3D467-A2C8-4D82-97BA-371D8E51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2C01-8608-47B1-86D8-87687B361A82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8D8C11-3F96-4575-94E5-D8D8E1C7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4376A8-CBE3-4B9B-BEC1-9980BE9B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3093-853A-4C08-9384-8D9964180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58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D29A7-6A4D-4281-B6D9-8BFE9427F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3C6ED4-107C-4939-BFF5-BD044C9BB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165519-82AA-471F-8637-357A4883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2C01-8608-47B1-86D8-87687B361A82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65394D-A371-4D49-AC7A-90FE53CD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59670C-98EC-495B-A50C-1AA85F7BB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3093-853A-4C08-9384-8D9964180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1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82D44-951C-4688-AED9-1B0115E7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E6D336-5E1B-4849-AE20-4D021262E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1BA489-7718-48D6-B33D-5B07BEE19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6807F2-FDA8-496A-B90E-38123C8B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2C01-8608-47B1-86D8-87687B361A82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134BD7-B175-464A-8DAB-F414E3E85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2D534E-2FAB-4241-8623-4CDBE664A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3093-853A-4C08-9384-8D9964180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215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EE991-5678-4842-A585-4C4C6A77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6B8EDD-4E15-43A2-88CD-2804A7DC6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0FE4F8-2FE4-4F84-AE68-113C01137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85F906-5E61-489F-A1A0-982237C9F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FB2895-25B6-4357-89D2-46F40D1FC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9156DB-B3F0-4CD2-8808-2FC8EE2C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2C01-8608-47B1-86D8-87687B361A82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1F1C76-28C9-404D-B9E7-49BB95F2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56C0FC-9C83-4BB7-855D-5364C2191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3093-853A-4C08-9384-8D9964180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26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5D983-02D8-492A-9940-73CAEEC00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B19415-6B78-4375-BDA2-11CB1D6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2C01-8608-47B1-86D8-87687B361A82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AE94C4-D017-4053-8620-ACE44934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6721EC-77DF-478D-89D9-625735C63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3093-853A-4C08-9384-8D9964180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7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FA9477-50CD-458C-8635-C5BEB470C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2C01-8608-47B1-86D8-87687B361A82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85D609-D606-4C49-831B-4D775567A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38CAB1-A765-4F10-AE87-33DF3D259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3093-853A-4C08-9384-8D9964180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22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04E9C-5F2A-47B6-BAE6-0CB45DD0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83CC1C-F6E9-4D79-B948-CF6119A28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C49F05-1DC8-42DD-89D2-E4F774CD2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3F5334-2496-44FE-A1FA-DDF0E9DD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2C01-8608-47B1-86D8-87687B361A82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9690E2-46AA-45D9-8FAE-CBD30832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0D57E6-6EF1-4410-895C-CC4F140D5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3093-853A-4C08-9384-8D9964180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08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6E538-4972-4D90-A91A-71110E574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8578E3-FB38-4B5A-B8C0-1A935CE9C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9FE645-D49F-4E3E-8514-BA626B1E4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D821D-FD8A-4A16-A4D1-10DD8CE6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92C01-8608-47B1-86D8-87687B361A82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59DFC-6CDD-4598-8B3F-3F1636921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349BB1-BA9D-41A6-A2DC-6F4FC7A0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3093-853A-4C08-9384-8D9964180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0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7634D-8134-43C5-A592-07644CC9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A292B1-7C70-4316-97E1-B8409019C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385DFD-8914-4EA3-91C3-A2B1C616C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92C01-8608-47B1-86D8-87687B361A82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B5CB7E-649C-4A02-B299-A5E782969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0BA140-46CB-4C69-8585-8F43BFCBC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E3093-853A-4C08-9384-8D9964180D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0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0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0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0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70B82C-11A0-4526-B108-E142365F6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004B5-DA79-40C0-99D0-307881A73A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Числовые промежутки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E46E2F-62C3-4221-87F7-54305F59A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542106" cy="2313570"/>
          </a:xfrm>
        </p:spPr>
        <p:txBody>
          <a:bodyPr>
            <a:normAutofit fontScale="85000" lnSpcReduction="20000"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алгебра 8 класс</a:t>
            </a:r>
          </a:p>
          <a:p>
            <a:endParaRPr lang="ru-RU" sz="3600" dirty="0"/>
          </a:p>
          <a:p>
            <a:pPr algn="r"/>
            <a:r>
              <a:rPr lang="ru-RU" dirty="0">
                <a:solidFill>
                  <a:srgbClr val="002060"/>
                </a:solidFill>
              </a:rPr>
              <a:t>Составитель: </a:t>
            </a:r>
            <a:r>
              <a:rPr lang="ru-RU" dirty="0" err="1">
                <a:solidFill>
                  <a:srgbClr val="002060"/>
                </a:solidFill>
              </a:rPr>
              <a:t>Мокина</a:t>
            </a:r>
            <a:r>
              <a:rPr lang="ru-RU" dirty="0">
                <a:solidFill>
                  <a:srgbClr val="002060"/>
                </a:solidFill>
              </a:rPr>
              <a:t> В.С.,</a:t>
            </a:r>
          </a:p>
          <a:p>
            <a:pPr algn="r"/>
            <a:r>
              <a:rPr lang="ru-RU" dirty="0">
                <a:solidFill>
                  <a:srgbClr val="002060"/>
                </a:solidFill>
              </a:rPr>
              <a:t> учитель математики </a:t>
            </a:r>
          </a:p>
          <a:p>
            <a:pPr algn="r"/>
            <a:r>
              <a:rPr lang="ru-RU" dirty="0">
                <a:solidFill>
                  <a:srgbClr val="002060"/>
                </a:solidFill>
              </a:rPr>
              <a:t>МАОУ гимназия №83 </a:t>
            </a:r>
          </a:p>
          <a:p>
            <a:pPr algn="r"/>
            <a:r>
              <a:rPr lang="ru-RU" dirty="0">
                <a:solidFill>
                  <a:srgbClr val="002060"/>
                </a:solidFill>
              </a:rPr>
              <a:t>г. Тюмень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A2F929-8B19-4F25-AB5F-2E8D6ABE6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01" b="3106"/>
          <a:stretch/>
        </p:blipFill>
        <p:spPr bwMode="auto">
          <a:xfrm>
            <a:off x="985934" y="4700040"/>
            <a:ext cx="4145902" cy="12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037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64FAEC-F109-453A-87E2-5E9D26AA5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1409BD-1BC0-4762-AC6E-7BAC184FB0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847" t="18776" r="31352" b="24354"/>
          <a:stretch/>
        </p:blipFill>
        <p:spPr>
          <a:xfrm>
            <a:off x="2889408" y="631316"/>
            <a:ext cx="6590493" cy="54335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95ADEF-49FD-4EAC-9191-2EF43C814B7E}"/>
                  </a:ext>
                </a:extLst>
              </p:cNvPr>
              <p:cNvSpPr txBox="1"/>
              <p:nvPr/>
            </p:nvSpPr>
            <p:spPr>
              <a:xfrm>
                <a:off x="3512976" y="3680926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95ADEF-49FD-4EAC-9191-2EF43C814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976" y="3680926"/>
                <a:ext cx="234038" cy="276999"/>
              </a:xfrm>
              <a:prstGeom prst="rect">
                <a:avLst/>
              </a:prstGeom>
              <a:blipFill>
                <a:blip r:embed="rId4"/>
                <a:stretch>
                  <a:fillRect l="-15385" r="-12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8C3B63-BD5F-45C8-96E3-A63DB6235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247">
            <a:off x="426971" y="2647678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915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2673D0-0E8F-4930-A08E-270FE6459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33BB53-173A-46C3-878D-7A22D7AF9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81" t="18367" r="20714" b="39728"/>
          <a:stretch/>
        </p:blipFill>
        <p:spPr>
          <a:xfrm>
            <a:off x="1141273" y="1259631"/>
            <a:ext cx="9859519" cy="39386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7F034A-1E2C-4449-9FDD-57ECCBD068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63" t="35918" r="21327" b="37823"/>
          <a:stretch/>
        </p:blipFill>
        <p:spPr>
          <a:xfrm>
            <a:off x="1191208" y="2915000"/>
            <a:ext cx="9700727" cy="24699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C48FDD-1BB6-48DB-8B37-C83221F05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247">
            <a:off x="92895" y="1378915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812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76459B-9344-4ECC-BF3D-086C31023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54CBA7-1E1A-49C3-A03C-B5D12FECE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04" t="18640" r="21173" b="40272"/>
          <a:stretch/>
        </p:blipFill>
        <p:spPr>
          <a:xfrm>
            <a:off x="1315390" y="1268964"/>
            <a:ext cx="9561219" cy="37695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452929-B7FC-4CE3-A00C-942AD8E1C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21" t="35510" r="21020" b="37143"/>
          <a:stretch/>
        </p:blipFill>
        <p:spPr>
          <a:xfrm>
            <a:off x="1231641" y="2821356"/>
            <a:ext cx="9644967" cy="24861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2DE2FC-2F4C-42F4-8801-8AB0BBCBF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2878">
            <a:off x="184374" y="1266747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00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C4BC6F-EF18-4191-B9CC-C3772C063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5B8CCC-B222-487A-9486-65E5229A87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153" t="18911" r="31275" b="25714"/>
          <a:stretch/>
        </p:blipFill>
        <p:spPr>
          <a:xfrm>
            <a:off x="457200" y="1035697"/>
            <a:ext cx="5517106" cy="44771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4F3CF4-6C5A-4A57-BC15-D636D34B23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77" t="18911" r="32041" b="25170"/>
          <a:stretch/>
        </p:blipFill>
        <p:spPr>
          <a:xfrm>
            <a:off x="6359732" y="1017036"/>
            <a:ext cx="5392216" cy="4477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5FD437-AC13-42AF-BB83-7FDBB9B9426E}"/>
                  </a:ext>
                </a:extLst>
              </p:cNvPr>
              <p:cNvSpPr txBox="1"/>
              <p:nvPr/>
            </p:nvSpPr>
            <p:spPr>
              <a:xfrm>
                <a:off x="769776" y="4287416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5FD437-AC13-42AF-BB83-7FDBB9B94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76" y="4287416"/>
                <a:ext cx="234038" cy="276999"/>
              </a:xfrm>
              <a:prstGeom prst="rect">
                <a:avLst/>
              </a:prstGeom>
              <a:blipFill>
                <a:blip r:embed="rId5"/>
                <a:stretch>
                  <a:fillRect l="-15385" r="-12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5FA90C-E7CE-434F-8F21-B2A7E787047E}"/>
                  </a:ext>
                </a:extLst>
              </p:cNvPr>
              <p:cNvSpPr txBox="1"/>
              <p:nvPr/>
            </p:nvSpPr>
            <p:spPr>
              <a:xfrm>
                <a:off x="6694715" y="4287415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5FA90C-E7CE-434F-8F21-B2A7E7870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715" y="4287415"/>
                <a:ext cx="234038" cy="276999"/>
              </a:xfrm>
              <a:prstGeom prst="rect">
                <a:avLst/>
              </a:prstGeom>
              <a:blipFill>
                <a:blip r:embed="rId6"/>
                <a:stretch>
                  <a:fillRect l="-15385" r="-12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1B6AC6-A2DC-405A-9EBD-88EC594E6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753" y="5148353"/>
            <a:ext cx="1990962" cy="1584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133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3A26E1-E1F6-43BE-A83F-E5EB96777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70291-D781-4412-9B73-852DAFB82E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648" t="19593" r="24158" b="40543"/>
          <a:stretch/>
        </p:blipFill>
        <p:spPr>
          <a:xfrm>
            <a:off x="1007707" y="1073019"/>
            <a:ext cx="10379556" cy="44592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5F2345-EEEC-485E-AE32-8AB4E5BA48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4031" t="57588" r="24694" b="32653"/>
          <a:stretch/>
        </p:blipFill>
        <p:spPr>
          <a:xfrm>
            <a:off x="3336024" y="5475969"/>
            <a:ext cx="5722922" cy="61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B67FBC-CEFC-4E8F-95F9-59B937FB6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427" y="1688841"/>
            <a:ext cx="1976597" cy="1987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634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8F61A7-641F-4DA8-A280-E6A311C41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A25041-16CF-42B2-8401-FC1B356F0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71" t="18776" r="24005" b="40680"/>
          <a:stretch/>
        </p:blipFill>
        <p:spPr>
          <a:xfrm>
            <a:off x="893610" y="1026367"/>
            <a:ext cx="10545721" cy="45877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F710D7-3D0E-4BE3-965F-44399DF66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8087" t="58231" r="26531" b="33606"/>
          <a:stretch/>
        </p:blipFill>
        <p:spPr>
          <a:xfrm>
            <a:off x="3399943" y="5551714"/>
            <a:ext cx="5533053" cy="5598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CE8CA3-6E20-4A56-A9BA-0CD3EDCB6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457" y="1814355"/>
            <a:ext cx="1931304" cy="1936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634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6E47BB-4C80-4482-ADB1-ECFED5138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32E6BB-1B75-4195-879F-4011823DE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24" t="18911" r="24464" b="40680"/>
          <a:stretch/>
        </p:blipFill>
        <p:spPr>
          <a:xfrm>
            <a:off x="866149" y="877077"/>
            <a:ext cx="10591843" cy="46466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81BA46-1DEE-43F6-97D7-44721683B0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9158" t="59456" r="28062" b="33198"/>
          <a:stretch/>
        </p:blipFill>
        <p:spPr>
          <a:xfrm>
            <a:off x="3147931" y="5365103"/>
            <a:ext cx="5800126" cy="5318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4CB27F-2C89-4A63-B98C-768939A15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621" y="1623527"/>
            <a:ext cx="1953124" cy="19687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07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FFC17A-6C8E-4C83-9170-66051EB0D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A985BD-4F07-49AE-90BA-EFCADFBEF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760" t="19320" r="17806" b="32381"/>
          <a:stretch/>
        </p:blipFill>
        <p:spPr>
          <a:xfrm>
            <a:off x="1410522" y="1129003"/>
            <a:ext cx="9370955" cy="38908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AF49B-19BE-415E-9CCF-CF38A94F6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84" t="26667" r="18112" b="50000"/>
          <a:stretch/>
        </p:blipFill>
        <p:spPr>
          <a:xfrm>
            <a:off x="1410522" y="1733894"/>
            <a:ext cx="9370955" cy="18490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DA3187-E64B-469A-959D-FABC37991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247">
            <a:off x="426971" y="4280158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35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8246C6-184A-49BB-BF2F-855379192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3956BD-904C-486D-B724-3EE7960C07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90" t="18095" r="17959" b="34830"/>
          <a:stretch/>
        </p:blipFill>
        <p:spPr>
          <a:xfrm>
            <a:off x="1175657" y="1240970"/>
            <a:ext cx="9858251" cy="40128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984971-01DE-486B-B4FE-C7D3169D9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89" t="27483" r="18342" b="44082"/>
          <a:stretch/>
        </p:blipFill>
        <p:spPr>
          <a:xfrm>
            <a:off x="1175657" y="2044277"/>
            <a:ext cx="9769151" cy="24062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95E259-0D84-4DFC-A58F-B0D489C75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63731">
            <a:off x="221697" y="4439155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830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3DFC90-EE8D-4B18-9822-75FB0584F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497DF4-79CF-432C-98B3-E48C269CF1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07" t="19728" r="17806" b="32109"/>
          <a:stretch/>
        </p:blipFill>
        <p:spPr>
          <a:xfrm>
            <a:off x="800919" y="979713"/>
            <a:ext cx="10590161" cy="43744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F95E42-C376-42B2-BDA6-F541AC3E19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74" t="26531" r="18188" b="54286"/>
          <a:stretch/>
        </p:blipFill>
        <p:spPr>
          <a:xfrm>
            <a:off x="933060" y="1580740"/>
            <a:ext cx="10375642" cy="17470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0E5752-3140-43EE-B66A-8BFB621E6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6734">
            <a:off x="259019" y="4353964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33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F1F88-593A-4274-AFDB-7EC251A8E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3198"/>
            <a:ext cx="12192000" cy="68548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D4650-C6AA-4D8B-89D4-B0A9723F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Цели: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5B49C3-F05A-4E11-8D80-85814BBA9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2060"/>
                </a:solidFill>
                <a:effectLst/>
                <a:latin typeface="Helvetica Neue"/>
              </a:rPr>
              <a:t>обучающие</a:t>
            </a:r>
            <a:r>
              <a:rPr lang="ru-RU" b="0" i="0" dirty="0">
                <a:solidFill>
                  <a:srgbClr val="002060"/>
                </a:solidFill>
                <a:effectLst/>
                <a:latin typeface="Helvetica Neue"/>
              </a:rPr>
              <a:t>: ввести понятие числового промежутка</a:t>
            </a:r>
            <a:r>
              <a:rPr lang="ru-RU" b="1" i="0" dirty="0">
                <a:solidFill>
                  <a:srgbClr val="002060"/>
                </a:solidFill>
                <a:effectLst/>
                <a:latin typeface="Helvetica Neue"/>
              </a:rPr>
              <a:t>; </a:t>
            </a:r>
            <a:r>
              <a:rPr lang="ru-RU" b="0" i="0" dirty="0">
                <a:solidFill>
                  <a:srgbClr val="002060"/>
                </a:solidFill>
                <a:effectLst/>
                <a:latin typeface="Helvetica Neue"/>
              </a:rPr>
              <a:t>формировать умения работать с числовыми промежутками, изображать на координатной прямой промежуток и множество чисел, удовлетворяющих неравенству;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2060"/>
                </a:solidFill>
                <a:effectLst/>
                <a:latin typeface="Helvetica Neue"/>
              </a:rPr>
              <a:t>развивающие</a:t>
            </a:r>
            <a:r>
              <a:rPr lang="ru-RU" b="0" i="0" dirty="0">
                <a:solidFill>
                  <a:srgbClr val="002060"/>
                </a:solidFill>
                <a:effectLst/>
                <a:latin typeface="Helvetica Neue"/>
              </a:rPr>
              <a:t>: развитие логического мышления, </a:t>
            </a:r>
            <a:r>
              <a:rPr lang="ru-RU" b="0" i="0" dirty="0">
                <a:solidFill>
                  <a:srgbClr val="002060"/>
                </a:solidFill>
                <a:effectLst/>
              </a:rPr>
              <a:t>способности</a:t>
            </a:r>
            <a:r>
              <a:rPr lang="ru-RU" b="0" i="0" dirty="0">
                <a:solidFill>
                  <a:srgbClr val="002060"/>
                </a:solidFill>
                <a:effectLst/>
                <a:latin typeface="Helvetica Neue"/>
              </a:rPr>
              <a:t> самостоятельно решать учебные задачи, развитие любознательности учащихся, познавательного интереса к предмету;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rgbClr val="002060"/>
                </a:solidFill>
                <a:effectLst/>
                <a:latin typeface="Helvetica Neue"/>
              </a:rPr>
              <a:t>воспитательные</a:t>
            </a:r>
            <a:r>
              <a:rPr lang="ru-RU" b="0" i="0" dirty="0">
                <a:solidFill>
                  <a:srgbClr val="002060"/>
                </a:solidFill>
                <a:effectLst/>
                <a:latin typeface="Helvetica Neue"/>
              </a:rPr>
              <a:t>: воспитание интереса к математике через использование и применение ИКТ.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380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D18C89-AED2-441A-B4A3-F4AC37C67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183ACF-2AC4-42B9-81DB-40B7DFD614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90" t="20272" r="18112" b="33741"/>
          <a:stretch/>
        </p:blipFill>
        <p:spPr>
          <a:xfrm>
            <a:off x="789396" y="1147664"/>
            <a:ext cx="10613208" cy="42302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9278A9-EFB7-47D5-8D58-45C74B13FF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219" t="27211" r="18266" b="44217"/>
          <a:stretch/>
        </p:blipFill>
        <p:spPr>
          <a:xfrm>
            <a:off x="837902" y="1782145"/>
            <a:ext cx="10516195" cy="26196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B7E8D7-F509-440F-BD8C-2AC828A20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8365">
            <a:off x="92894" y="4539784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262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EAC072-E745-4808-8755-5137C8F14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74658F-5CAC-4E9B-998A-7E5C5EB02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92" t="19184" r="20179" b="53605"/>
          <a:stretch/>
        </p:blipFill>
        <p:spPr>
          <a:xfrm>
            <a:off x="2424404" y="466528"/>
            <a:ext cx="7343192" cy="18661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BEA2DC-2F2E-449C-8B98-280154EDB5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58" t="28708" r="22933" b="52653"/>
          <a:stretch/>
        </p:blipFill>
        <p:spPr>
          <a:xfrm>
            <a:off x="2718318" y="2444618"/>
            <a:ext cx="6755364" cy="12782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9F79B1-0C14-43D9-A7A5-462D5E3B9D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05" t="28708" r="23087" b="52653"/>
          <a:stretch/>
        </p:blipFill>
        <p:spPr>
          <a:xfrm>
            <a:off x="2718318" y="3744772"/>
            <a:ext cx="6755364" cy="12782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4F0CFA-9D5C-477D-B2BF-C3F011E740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05" t="28435" r="23087" b="51565"/>
          <a:stretch/>
        </p:blipFill>
        <p:spPr>
          <a:xfrm>
            <a:off x="2718318" y="5019872"/>
            <a:ext cx="6755365" cy="137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D19998-D6D8-4559-B948-F634AF9442C5}"/>
              </a:ext>
            </a:extLst>
          </p:cNvPr>
          <p:cNvSpPr txBox="1"/>
          <p:nvPr/>
        </p:nvSpPr>
        <p:spPr>
          <a:xfrm>
            <a:off x="9473682" y="1464901"/>
            <a:ext cx="1405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0 &lt; Х ≤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669FA-0820-4D6C-B014-FB40F58B97F6}"/>
              </a:ext>
            </a:extLst>
          </p:cNvPr>
          <p:cNvSpPr txBox="1"/>
          <p:nvPr/>
        </p:nvSpPr>
        <p:spPr>
          <a:xfrm>
            <a:off x="9427029" y="2740001"/>
            <a:ext cx="1676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-1 ≤ Х ≤ 3,7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304EE9-C6DF-4E44-9027-754437C70829}"/>
              </a:ext>
            </a:extLst>
          </p:cNvPr>
          <p:cNvSpPr txBox="1"/>
          <p:nvPr/>
        </p:nvSpPr>
        <p:spPr>
          <a:xfrm>
            <a:off x="9473682" y="4046156"/>
            <a:ext cx="1405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1 &lt; Х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4CF47-3F0B-45E4-A4AC-38E7F84D44FB}"/>
              </a:ext>
            </a:extLst>
          </p:cNvPr>
          <p:cNvSpPr txBox="1"/>
          <p:nvPr/>
        </p:nvSpPr>
        <p:spPr>
          <a:xfrm>
            <a:off x="9473681" y="5352508"/>
            <a:ext cx="1676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-2 ≤ Х &lt; 5,3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ED128C-B40B-4450-B498-DCB27B966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87247">
            <a:off x="426971" y="2647678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244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81453E-710C-4836-BF57-2985E754C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3A097A-394E-4586-8EDA-7B959E0C7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22" t="20544" r="21173" b="42313"/>
          <a:stretch/>
        </p:blipFill>
        <p:spPr>
          <a:xfrm>
            <a:off x="2499048" y="419878"/>
            <a:ext cx="7193902" cy="25472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724BB5-32BB-4586-93AD-CEAC6BB55B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74" t="20544" r="21938" b="42313"/>
          <a:stretch/>
        </p:blipFill>
        <p:spPr>
          <a:xfrm>
            <a:off x="2628122" y="3456992"/>
            <a:ext cx="6935755" cy="25472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3CD21A-42C8-4273-843F-0484D20FB879}"/>
                  </a:ext>
                </a:extLst>
              </p:cNvPr>
              <p:cNvSpPr txBox="1"/>
              <p:nvPr/>
            </p:nvSpPr>
            <p:spPr>
              <a:xfrm>
                <a:off x="5982988" y="2048069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3CD21A-42C8-4273-843F-0484D20FB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988" y="2048069"/>
                <a:ext cx="226024" cy="276999"/>
              </a:xfrm>
              <a:prstGeom prst="rect">
                <a:avLst/>
              </a:prstGeom>
              <a:blipFill>
                <a:blip r:embed="rId5"/>
                <a:stretch>
                  <a:fillRect l="-21053" r="-15789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65BE56-653E-475A-B04E-6C031F893EDC}"/>
                  </a:ext>
                </a:extLst>
              </p:cNvPr>
              <p:cNvSpPr txBox="1"/>
              <p:nvPr/>
            </p:nvSpPr>
            <p:spPr>
              <a:xfrm>
                <a:off x="5982988" y="5043196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65BE56-653E-475A-B04E-6C031F893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988" y="5043196"/>
                <a:ext cx="226024" cy="276999"/>
              </a:xfrm>
              <a:prstGeom prst="rect">
                <a:avLst/>
              </a:prstGeom>
              <a:blipFill>
                <a:blip r:embed="rId6"/>
                <a:stretch>
                  <a:fillRect l="-21053" r="-15789"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13CA22-7E8F-461C-BAE9-ACCEEC681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875" y="564055"/>
            <a:ext cx="1633532" cy="14840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15CC21-614A-4E10-BF5A-F9B26AA8D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2450" y="3456992"/>
            <a:ext cx="1633532" cy="1563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845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E8D62F-86E8-478F-8477-2EDEA9910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AECF94-4294-47CE-8A33-9222DAB181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11" t="19320" r="30664" b="30612"/>
          <a:stretch/>
        </p:blipFill>
        <p:spPr>
          <a:xfrm>
            <a:off x="447869" y="1054359"/>
            <a:ext cx="5198165" cy="3657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70844C-8A84-45C7-A178-322E2748DC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535" t="19048" r="30663" b="31701"/>
          <a:stretch/>
        </p:blipFill>
        <p:spPr>
          <a:xfrm>
            <a:off x="6621469" y="1054359"/>
            <a:ext cx="5122662" cy="365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30099F-8C0D-46DB-8B7C-EA5A6CF80809}"/>
                  </a:ext>
                </a:extLst>
              </p:cNvPr>
              <p:cNvSpPr txBox="1"/>
              <p:nvPr/>
            </p:nvSpPr>
            <p:spPr>
              <a:xfrm>
                <a:off x="2346649" y="3643604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30099F-8C0D-46DB-8B7C-EA5A6CF80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49" y="3643604"/>
                <a:ext cx="234038" cy="276999"/>
              </a:xfrm>
              <a:prstGeom prst="rect">
                <a:avLst/>
              </a:prstGeom>
              <a:blipFill>
                <a:blip r:embed="rId5"/>
                <a:stretch>
                  <a:fillRect l="-15789" r="-157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51B57A-12F8-4308-9AF7-A8954D8989E8}"/>
                  </a:ext>
                </a:extLst>
              </p:cNvPr>
              <p:cNvSpPr txBox="1"/>
              <p:nvPr/>
            </p:nvSpPr>
            <p:spPr>
              <a:xfrm>
                <a:off x="8392886" y="4212771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51B57A-12F8-4308-9AF7-A8954D898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886" y="4212771"/>
                <a:ext cx="234038" cy="276999"/>
              </a:xfrm>
              <a:prstGeom prst="rect">
                <a:avLst/>
              </a:prstGeom>
              <a:blipFill>
                <a:blip r:embed="rId6"/>
                <a:stretch>
                  <a:fillRect l="-15789" r="-157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349886-A1A9-43FB-94A4-024F96CD3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87247">
            <a:off x="4507631" y="4296479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38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4C4D9A-5B73-4B11-9807-7B4A331D6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AA64CA-044E-45E5-B6BA-0D4951352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749" t="20409" r="19797" b="34830"/>
          <a:stretch/>
        </p:blipFill>
        <p:spPr>
          <a:xfrm>
            <a:off x="862498" y="989045"/>
            <a:ext cx="10334235" cy="42340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7B113C-3357-4D2E-ADD5-B3685DADF9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38" t="26123" r="19720" b="42993"/>
          <a:stretch/>
        </p:blipFill>
        <p:spPr>
          <a:xfrm>
            <a:off x="763455" y="1541573"/>
            <a:ext cx="10433278" cy="2517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F0ADC7-8ADF-442B-8D77-D7D074326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247">
            <a:off x="221697" y="4476381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94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4CA56B-268C-4B14-B5E9-0F97101BE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CCC408-43C1-42D3-9646-5124DBAC8D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597" t="20136" r="19720" b="44898"/>
          <a:stretch/>
        </p:blipFill>
        <p:spPr>
          <a:xfrm>
            <a:off x="657902" y="1380930"/>
            <a:ext cx="10739350" cy="34243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A9041D-BFDE-40A8-B7FA-56144359C8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597" t="27619" r="19490" b="44081"/>
          <a:stretch/>
        </p:blipFill>
        <p:spPr>
          <a:xfrm>
            <a:off x="657901" y="2122712"/>
            <a:ext cx="10739350" cy="27611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840F24-03A7-4E89-B752-C79B52ED2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247">
            <a:off x="305672" y="4569687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00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97D0FB-FB6D-4AEE-8B90-5580ACD09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00ADEC-0356-42FB-9167-3C8EFBCCF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42" t="20272" r="31658" b="55238"/>
          <a:stretch/>
        </p:blipFill>
        <p:spPr>
          <a:xfrm>
            <a:off x="3596951" y="1007706"/>
            <a:ext cx="4572000" cy="16795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4486E6-C35D-4918-94C7-2C3AB61941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377" t="27347" r="31964" b="54830"/>
          <a:stretch/>
        </p:blipFill>
        <p:spPr>
          <a:xfrm>
            <a:off x="3699588" y="2817844"/>
            <a:ext cx="4469363" cy="12223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4FA64D-E12D-4A39-B82F-2362B7BA3B11}"/>
                  </a:ext>
                </a:extLst>
              </p:cNvPr>
              <p:cNvSpPr txBox="1"/>
              <p:nvPr/>
            </p:nvSpPr>
            <p:spPr>
              <a:xfrm>
                <a:off x="1284514" y="3054215"/>
                <a:ext cx="15519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400" dirty="0"/>
                  <a:t> (- </a:t>
                </a:r>
                <a14:m>
                  <m:oMath xmlns:m="http://schemas.openxmlformats.org/officeDocument/2006/math">
                    <m:r>
                      <a:rPr lang="ru-RU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;0,1)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4FA64D-E12D-4A39-B82F-2362B7BA3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514" y="3054215"/>
                <a:ext cx="1551992" cy="461665"/>
              </a:xfrm>
              <a:prstGeom prst="rect">
                <a:avLst/>
              </a:prstGeom>
              <a:blipFill>
                <a:blip r:embed="rId5"/>
                <a:stretch>
                  <a:fillRect l="-1969" t="-10526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E1DC41B-79D3-4AC7-B7F7-0D5088680663}"/>
              </a:ext>
            </a:extLst>
          </p:cNvPr>
          <p:cNvSpPr txBox="1"/>
          <p:nvPr/>
        </p:nvSpPr>
        <p:spPr>
          <a:xfrm>
            <a:off x="9178213" y="3054215"/>
            <a:ext cx="1405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 Х &lt; 0,1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629C37-9BFE-4E76-BFC2-64ECBA03C904}"/>
                  </a:ext>
                </a:extLst>
              </p:cNvPr>
              <p:cNvSpPr txBox="1"/>
              <p:nvPr/>
            </p:nvSpPr>
            <p:spPr>
              <a:xfrm>
                <a:off x="1284514" y="1778358"/>
                <a:ext cx="14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400" dirty="0"/>
                  <a:t> [7; </a:t>
                </a:r>
                <a14:m>
                  <m:oMath xmlns:m="http://schemas.openxmlformats.org/officeDocument/2006/math">
                    <m:r>
                      <a:rPr lang="ru-RU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+∞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629C37-9BFE-4E76-BFC2-64ECBA03C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514" y="1778358"/>
                <a:ext cx="1405812" cy="461665"/>
              </a:xfrm>
              <a:prstGeom prst="rect">
                <a:avLst/>
              </a:prstGeom>
              <a:blipFill>
                <a:blip r:embed="rId6"/>
                <a:stretch>
                  <a:fillRect l="-2174" t="-10667" b="-3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37CDE3C-C75B-4325-96DA-F9FA1254024E}"/>
              </a:ext>
            </a:extLst>
          </p:cNvPr>
          <p:cNvSpPr txBox="1"/>
          <p:nvPr/>
        </p:nvSpPr>
        <p:spPr>
          <a:xfrm>
            <a:off x="9330613" y="1999861"/>
            <a:ext cx="1405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 Х ≥  7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77669B-4665-4266-B03D-21B6C0BAF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87247">
            <a:off x="779381" y="4137665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356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CBD8A5-495F-4BE0-9375-5B464458D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070A07-79E8-4EB8-9E1E-3B0352345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041" t="18367" r="23546" b="27755"/>
          <a:stretch/>
        </p:blipFill>
        <p:spPr>
          <a:xfrm>
            <a:off x="1463351" y="848790"/>
            <a:ext cx="9265298" cy="5160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EBE4578-25D4-4823-BF90-B6D45026CA75}"/>
                  </a:ext>
                </a:extLst>
              </p:cNvPr>
              <p:cNvSpPr txBox="1"/>
              <p:nvPr/>
            </p:nvSpPr>
            <p:spPr>
              <a:xfrm>
                <a:off x="1982755" y="4595326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EBE4578-25D4-4823-BF90-B6D45026C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755" y="4595326"/>
                <a:ext cx="234038" cy="276999"/>
              </a:xfrm>
              <a:prstGeom prst="rect">
                <a:avLst/>
              </a:prstGeom>
              <a:blipFill>
                <a:blip r:embed="rId4"/>
                <a:stretch>
                  <a:fillRect l="-15385" r="-12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89F239-6169-4FF1-A8F3-13D056E39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247" flipH="1">
            <a:off x="10282948" y="3321618"/>
            <a:ext cx="1781436" cy="1703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955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32E80D-56E8-4046-8AFC-E8BA54FFD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58F253-59ED-4336-AE15-879AA6B00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22" t="19456" r="20331" b="40679"/>
          <a:stretch/>
        </p:blipFill>
        <p:spPr>
          <a:xfrm>
            <a:off x="1146584" y="1334278"/>
            <a:ext cx="9835547" cy="3685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DE58E2-7A44-4A35-842A-F7A399A0E1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93" t="42556" r="21709" b="38503"/>
          <a:stretch/>
        </p:blipFill>
        <p:spPr>
          <a:xfrm>
            <a:off x="1326674" y="3429000"/>
            <a:ext cx="9475365" cy="17588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00D5AC-A080-4932-BD00-226C2138E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247">
            <a:off x="92895" y="1453563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284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926B7E-F14E-4848-920D-0B4007D58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E5BC85-1948-4911-9D00-77F51F3E2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34" t="19592" r="21173" b="37823"/>
          <a:stretch/>
        </p:blipFill>
        <p:spPr>
          <a:xfrm>
            <a:off x="778971" y="1091680"/>
            <a:ext cx="10455085" cy="42889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D76BB-73D9-4062-8365-1E64BDBC3B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98" t="42857" r="20637" b="37823"/>
          <a:stretch/>
        </p:blipFill>
        <p:spPr>
          <a:xfrm>
            <a:off x="659226" y="3427401"/>
            <a:ext cx="10686798" cy="19325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28D0D1-06D7-46CD-9298-66D16FE69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247" flipH="1">
            <a:off x="9623669" y="1458835"/>
            <a:ext cx="2531020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199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E333C2-6842-4F8B-A834-32FEC0243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12F209-5FD3-47B9-91F4-2EA409C9D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10" t="18231" r="21403" b="36871"/>
          <a:stretch/>
        </p:blipFill>
        <p:spPr>
          <a:xfrm>
            <a:off x="2495938" y="520183"/>
            <a:ext cx="7081935" cy="30791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8FEDE6-B16E-442D-84E9-CC6DD8EEF3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92" t="50000" r="20791" b="26395"/>
          <a:stretch/>
        </p:blipFill>
        <p:spPr>
          <a:xfrm>
            <a:off x="2397967" y="3310035"/>
            <a:ext cx="7277879" cy="16188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7CA505-BFC4-4171-B111-2558FE509E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04" t="27619" r="21174" b="26667"/>
          <a:stretch/>
        </p:blipFill>
        <p:spPr>
          <a:xfrm>
            <a:off x="2430624" y="1793810"/>
            <a:ext cx="7147249" cy="31350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217EE2-12C7-4CF7-9178-5CF998A5A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7247">
            <a:off x="175045" y="4434393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785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AB0230-C293-4179-AEB6-71B61C056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F0166C-5D6D-4849-B845-5D50C9EE1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14" t="19456" r="19413" b="37143"/>
          <a:stretch/>
        </p:blipFill>
        <p:spPr>
          <a:xfrm>
            <a:off x="1174250" y="1120362"/>
            <a:ext cx="9843499" cy="38528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6A5CEB-F85D-45FD-850F-41EAB188A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62" t="43402" r="20791" b="35374"/>
          <a:stretch/>
        </p:blipFill>
        <p:spPr>
          <a:xfrm>
            <a:off x="1371600" y="3265712"/>
            <a:ext cx="9423918" cy="18371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CD0FB6-2C18-4451-AF91-721FE767C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247">
            <a:off x="203037" y="4495139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53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CA082A-7523-440D-BC46-5B8B26BA7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C9F37-D27A-49F5-957D-79FF1F9DF7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811" t="17687" r="23469" b="28843"/>
          <a:stretch/>
        </p:blipFill>
        <p:spPr>
          <a:xfrm>
            <a:off x="1328757" y="808684"/>
            <a:ext cx="9534486" cy="5240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D24CCC-A56F-4E55-9993-B7BBAF364D8B}"/>
                  </a:ext>
                </a:extLst>
              </p:cNvPr>
              <p:cNvSpPr txBox="1"/>
              <p:nvPr/>
            </p:nvSpPr>
            <p:spPr>
              <a:xfrm>
                <a:off x="1898780" y="5379098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D24CCC-A56F-4E55-9993-B7BBAF364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780" y="5379098"/>
                <a:ext cx="234038" cy="276999"/>
              </a:xfrm>
              <a:prstGeom prst="rect">
                <a:avLst/>
              </a:prstGeom>
              <a:blipFill>
                <a:blip r:embed="rId4"/>
                <a:stretch>
                  <a:fillRect l="-15385" r="-12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3BE368-FCB2-43BF-9C80-5C40A1D11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247" flipH="1">
            <a:off x="10350424" y="3106196"/>
            <a:ext cx="1844387" cy="1696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321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ADA173-987C-4C46-9109-2850B5480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5DC6FC-F871-445D-A4CC-38AE5948E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81" t="18366" r="23316" b="21633"/>
          <a:stretch/>
        </p:blipFill>
        <p:spPr>
          <a:xfrm>
            <a:off x="1670180" y="670988"/>
            <a:ext cx="8789436" cy="53835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DEB20B-D651-479A-8061-5E99A2F58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461" y="4473580"/>
            <a:ext cx="1773491" cy="1798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F651F4-D051-4B60-A1F5-476D855DC0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63" t="28435" r="21939" b="47891"/>
          <a:stretch/>
        </p:blipFill>
        <p:spPr>
          <a:xfrm>
            <a:off x="1536441" y="1588689"/>
            <a:ext cx="9137779" cy="208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3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2D6849-620A-47B8-A23E-0138B4387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891AB5-3E7A-44A9-9227-16431D9567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77" t="17687" r="24081" b="28707"/>
          <a:stretch/>
        </p:blipFill>
        <p:spPr>
          <a:xfrm>
            <a:off x="1287624" y="760150"/>
            <a:ext cx="9442579" cy="53376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29CBC8-356D-49DF-BB3B-9B3710AE09D3}"/>
                  </a:ext>
                </a:extLst>
              </p:cNvPr>
              <p:cNvSpPr txBox="1"/>
              <p:nvPr/>
            </p:nvSpPr>
            <p:spPr>
              <a:xfrm>
                <a:off x="1758821" y="4744616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29CBC8-356D-49DF-BB3B-9B3710AE0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821" y="4744616"/>
                <a:ext cx="234038" cy="276999"/>
              </a:xfrm>
              <a:prstGeom prst="rect">
                <a:avLst/>
              </a:prstGeom>
              <a:blipFill>
                <a:blip r:embed="rId4"/>
                <a:stretch>
                  <a:fillRect l="-15789" r="-157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C59B73-31A6-4117-8A4B-74288D3BD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46998" y="3937099"/>
            <a:ext cx="2677836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03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D94851-E39C-49E2-A0CD-88E45D857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0D0DEF-BD25-4041-875C-8F0354585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89" t="18231" r="23163" b="21360"/>
          <a:stretch/>
        </p:blipFill>
        <p:spPr>
          <a:xfrm>
            <a:off x="1894114" y="641589"/>
            <a:ext cx="8434874" cy="53424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580F70-18C6-4C74-B675-8CAE48C5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956" y="4385388"/>
            <a:ext cx="1779473" cy="1682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3C33FC-26AA-4F3D-A12F-D9758D2243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969" t="27755" r="22704" b="48751"/>
          <a:stretch/>
        </p:blipFill>
        <p:spPr>
          <a:xfrm>
            <a:off x="1539551" y="1483111"/>
            <a:ext cx="8873412" cy="211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3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E73970-D7C1-4DDA-869B-E48A2D0C4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014BA1-385E-4063-9AD8-3F1343ABD3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93" t="18911" r="21938" b="24762"/>
          <a:stretch/>
        </p:blipFill>
        <p:spPr>
          <a:xfrm>
            <a:off x="1698172" y="826378"/>
            <a:ext cx="8696130" cy="48195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722DE0-7295-4DCF-965F-40408B046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49" y="3689808"/>
            <a:ext cx="1851937" cy="1740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8838FB-065F-46BC-BE51-D25001DBB8E6}"/>
                  </a:ext>
                </a:extLst>
              </p:cNvPr>
              <p:cNvSpPr txBox="1"/>
              <p:nvPr/>
            </p:nvSpPr>
            <p:spPr>
              <a:xfrm>
                <a:off x="2113383" y="1852126"/>
                <a:ext cx="1907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8838FB-065F-46BC-BE51-D25001DBB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383" y="1852126"/>
                <a:ext cx="190758" cy="276999"/>
              </a:xfrm>
              <a:prstGeom prst="rect">
                <a:avLst/>
              </a:prstGeom>
              <a:blipFill>
                <a:blip r:embed="rId5"/>
                <a:stretch>
                  <a:fillRect l="-32258" r="-29032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00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CE2CF4-E914-4CD2-BC40-AF6675E98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E93F98-113C-4F13-8CB2-C708F6BB1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59" t="19727" r="22627" b="27075"/>
          <a:stretch/>
        </p:blipFill>
        <p:spPr>
          <a:xfrm>
            <a:off x="1399592" y="686428"/>
            <a:ext cx="9293290" cy="49913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FC3D2A-DAC2-4E42-B918-9E3164A59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755" y="3853543"/>
            <a:ext cx="1906122" cy="182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6A63C2-0C86-474C-BF26-0BA64E615F6C}"/>
                  </a:ext>
                </a:extLst>
              </p:cNvPr>
              <p:cNvSpPr txBox="1"/>
              <p:nvPr/>
            </p:nvSpPr>
            <p:spPr>
              <a:xfrm>
                <a:off x="6536094" y="1768151"/>
                <a:ext cx="1907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ru-R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6A63C2-0C86-474C-BF26-0BA64E615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094" y="1768151"/>
                <a:ext cx="190758" cy="276999"/>
              </a:xfrm>
              <a:prstGeom prst="rect">
                <a:avLst/>
              </a:prstGeom>
              <a:blipFill>
                <a:blip r:embed="rId5"/>
                <a:stretch>
                  <a:fillRect l="-29032" r="-32258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785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E4EAF-6209-4081-AA2F-0899B0D252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8467C4-7813-4ACB-8847-1BD82E6A4C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23" t="19048" r="22322" b="24898"/>
          <a:stretch/>
        </p:blipFill>
        <p:spPr>
          <a:xfrm>
            <a:off x="1520890" y="718469"/>
            <a:ext cx="9097347" cy="50718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ED887A-02C2-4673-9726-8A4887E2F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584" y="3816220"/>
            <a:ext cx="1907725" cy="1782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161C68-0EAF-4717-86B3-F82EA2E7F471}"/>
                  </a:ext>
                </a:extLst>
              </p:cNvPr>
              <p:cNvSpPr txBox="1"/>
              <p:nvPr/>
            </p:nvSpPr>
            <p:spPr>
              <a:xfrm>
                <a:off x="1954763" y="1824135"/>
                <a:ext cx="1907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161C68-0EAF-4717-86B3-F82EA2E7F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763" y="1824135"/>
                <a:ext cx="190758" cy="276999"/>
              </a:xfrm>
              <a:prstGeom prst="rect">
                <a:avLst/>
              </a:prstGeom>
              <a:blipFill>
                <a:blip r:embed="rId5"/>
                <a:stretch>
                  <a:fillRect l="-32258" r="-29032" b="-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124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19683C-84C1-43FF-A18F-8965BC090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A503E9-230A-44B2-866A-6C9F8DEBDE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43" t="26803" r="17959" b="32653"/>
          <a:stretch/>
        </p:blipFill>
        <p:spPr>
          <a:xfrm>
            <a:off x="1011381" y="1408923"/>
            <a:ext cx="10169237" cy="35736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6B9D10-DE6B-42FA-8E79-CA753837CA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220" t="27211" r="18189" b="45850"/>
          <a:stretch/>
        </p:blipFill>
        <p:spPr>
          <a:xfrm>
            <a:off x="1011380" y="1408923"/>
            <a:ext cx="10169237" cy="2385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87868-8A8C-46D1-B449-88CA43404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49" y="4791269"/>
            <a:ext cx="2121733" cy="1856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03CC9D-9272-4820-9E3F-49F4CE2DF8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74" t="17687" r="30816" b="74966"/>
          <a:stretch/>
        </p:blipFill>
        <p:spPr>
          <a:xfrm>
            <a:off x="2547256" y="513184"/>
            <a:ext cx="6311991" cy="60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4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8D03B3-E297-4DBB-B55F-389FF5384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F745D5-3469-469A-9CB0-5A87DF8C8580}"/>
              </a:ext>
            </a:extLst>
          </p:cNvPr>
          <p:cNvSpPr txBox="1"/>
          <p:nvPr/>
        </p:nvSpPr>
        <p:spPr>
          <a:xfrm>
            <a:off x="3226059" y="398497"/>
            <a:ext cx="4257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 </a:t>
            </a:r>
            <a:r>
              <a:rPr lang="ru-RU" sz="3600" dirty="0"/>
              <a:t>Домашнее задание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469B2D-CF3A-4605-9106-BD04D15C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623" t="42177" r="29286" b="41905"/>
          <a:stretch/>
        </p:blipFill>
        <p:spPr>
          <a:xfrm>
            <a:off x="660140" y="2207553"/>
            <a:ext cx="5131837" cy="1091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93C16D-E21B-4236-ADF1-C7A6A6EC5260}"/>
              </a:ext>
            </a:extLst>
          </p:cNvPr>
          <p:cNvSpPr txBox="1"/>
          <p:nvPr/>
        </p:nvSpPr>
        <p:spPr>
          <a:xfrm>
            <a:off x="902734" y="1388007"/>
            <a:ext cx="53977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Запишите числовой промежуток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B4E0FB-2951-450F-9BE4-918DEDDDB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622" t="42177" r="31123" b="40544"/>
          <a:stretch/>
        </p:blipFill>
        <p:spPr>
          <a:xfrm>
            <a:off x="660140" y="3673151"/>
            <a:ext cx="4907903" cy="11849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8125DA-0F18-417F-AECE-65A34EB9D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903" t="28119" r="34337" b="52523"/>
          <a:stretch/>
        </p:blipFill>
        <p:spPr>
          <a:xfrm>
            <a:off x="1061939" y="4858139"/>
            <a:ext cx="4292666" cy="13276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812E36-732F-4307-B32B-2119B97BB941}"/>
              </a:ext>
            </a:extLst>
          </p:cNvPr>
          <p:cNvSpPr txBox="1"/>
          <p:nvPr/>
        </p:nvSpPr>
        <p:spPr>
          <a:xfrm>
            <a:off x="6679940" y="1375756"/>
            <a:ext cx="49273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Изобразите промежутки на координатной прямой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D1D0C7-0807-4009-ACE9-58134B9B99F1}"/>
                  </a:ext>
                </a:extLst>
              </p:cNvPr>
              <p:cNvSpPr txBox="1"/>
              <p:nvPr/>
            </p:nvSpPr>
            <p:spPr>
              <a:xfrm>
                <a:off x="7784255" y="2753393"/>
                <a:ext cx="2106194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3200" dirty="0"/>
                  <a:t>а)</a:t>
                </a:r>
                <a:r>
                  <a:rPr lang="en-US" sz="3200" dirty="0"/>
                  <a:t>[</a:t>
                </a:r>
                <a:r>
                  <a:rPr lang="ru-RU" sz="3200" dirty="0"/>
                  <a:t>3;7)</a:t>
                </a:r>
                <a:endParaRPr lang="en-US" sz="3200" dirty="0"/>
              </a:p>
              <a:p>
                <a:r>
                  <a:rPr lang="ru-RU" sz="3200" dirty="0"/>
                  <a:t>б) </a:t>
                </a:r>
                <a:r>
                  <a:rPr lang="en-US" sz="3200" dirty="0"/>
                  <a:t>(-2</a:t>
                </a:r>
                <a:r>
                  <a:rPr lang="ru-RU" sz="3200" dirty="0"/>
                  <a:t>; 5)</a:t>
                </a:r>
              </a:p>
              <a:p>
                <a:r>
                  <a:rPr lang="ru-RU" sz="3200" dirty="0"/>
                  <a:t>в) (0; +</a:t>
                </a:r>
                <a14:m>
                  <m:oMath xmlns:m="http://schemas.openxmlformats.org/officeDocument/2006/math">
                    <m:r>
                      <a:rPr lang="ru-RU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  <m:r>
                      <a:rPr lang="ru-RU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ru-RU" sz="3200" b="0" dirty="0">
                  <a:ea typeface="Cambria Math" panose="02040503050406030204" pitchFamily="18" charset="0"/>
                </a:endParaRPr>
              </a:p>
              <a:p>
                <a:r>
                  <a:rPr lang="ru-RU" sz="3200" dirty="0"/>
                  <a:t>г) (- </a:t>
                </a:r>
                <a14:m>
                  <m:oMath xmlns:m="http://schemas.openxmlformats.org/officeDocument/2006/math">
                    <m:r>
                      <a:rPr lang="ru-RU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ru-RU" sz="3200" dirty="0"/>
                  <a:t>; 4</a:t>
                </a:r>
                <a:r>
                  <a:rPr lang="en-US" sz="3200" dirty="0"/>
                  <a:t>]</a:t>
                </a:r>
                <a:endParaRPr lang="ru-RU" sz="32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D1D0C7-0807-4009-ACE9-58134B9B9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255" y="2753393"/>
                <a:ext cx="2106194" cy="2062103"/>
              </a:xfrm>
              <a:prstGeom prst="rect">
                <a:avLst/>
              </a:prstGeom>
              <a:blipFill>
                <a:blip r:embed="rId6"/>
                <a:stretch>
                  <a:fillRect l="-7536" t="-3846" b="-91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F70FF2A-1D49-457F-9918-787E3A5FC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583315" y="4593545"/>
            <a:ext cx="2106194" cy="2062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447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346F79-8B4B-427E-ADDC-7AC0441F8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9ACB2D-C94E-404B-8650-19E2BF703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220" t="19320" r="18265" b="34966"/>
          <a:stretch/>
        </p:blipFill>
        <p:spPr>
          <a:xfrm>
            <a:off x="1668833" y="1166325"/>
            <a:ext cx="9059607" cy="36109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5DB443-D266-4AD5-8B77-D1FDC56D92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83" t="26235" r="17654" b="45306"/>
          <a:stretch/>
        </p:blipFill>
        <p:spPr>
          <a:xfrm>
            <a:off x="1557010" y="1670179"/>
            <a:ext cx="9283251" cy="23606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2EB3B8-C908-45AD-B667-53B2DA681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247">
            <a:off x="436300" y="4196612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328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297D4E-6561-41B6-BCFB-D6B961534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89E73-AEEB-42C9-82BF-968DF23E2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за урок! </a:t>
            </a:r>
          </a:p>
        </p:txBody>
      </p:sp>
    </p:spTree>
    <p:extLst>
      <p:ext uri="{BB962C8B-B14F-4D97-AF65-F5344CB8AC3E}">
        <p14:creationId xmlns:p14="http://schemas.microsoft.com/office/powerpoint/2010/main" val="118988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2CE2C1-8369-481F-99D1-487EBFFD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3198"/>
            <a:ext cx="12192000" cy="68548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195048-7FE1-4107-A046-CEBE1F47D8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760" t="18231" r="17729" b="33197"/>
          <a:stretch/>
        </p:blipFill>
        <p:spPr>
          <a:xfrm>
            <a:off x="1838130" y="1166326"/>
            <a:ext cx="8904279" cy="37135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9D3FF4-5F24-459F-A396-38737A9598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83" t="27075" r="17806" b="50000"/>
          <a:stretch/>
        </p:blipFill>
        <p:spPr>
          <a:xfrm>
            <a:off x="1838130" y="1856791"/>
            <a:ext cx="8904278" cy="17514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FA2630-D1E8-4734-B96D-C4FC318ED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7247">
            <a:off x="475791" y="4177898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085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1ECC67-5982-4153-8915-B5AFD46C4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3198"/>
            <a:ext cx="12192000" cy="68548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6924E6-E0FC-4B6A-859A-596886C2E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811" t="19048" r="24464" b="53741"/>
          <a:stretch/>
        </p:blipFill>
        <p:spPr>
          <a:xfrm>
            <a:off x="2659224" y="1306286"/>
            <a:ext cx="6550090" cy="18661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894011-104C-4CBA-B611-085549A900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64" t="28299" r="24464" b="54830"/>
          <a:stretch/>
        </p:blipFill>
        <p:spPr>
          <a:xfrm>
            <a:off x="2982686" y="3172408"/>
            <a:ext cx="6226628" cy="11569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080D7A-788C-4813-98FF-6B6CDFBF2E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65" t="25578" r="25612" b="53742"/>
          <a:stretch/>
        </p:blipFill>
        <p:spPr>
          <a:xfrm>
            <a:off x="2982686" y="4329405"/>
            <a:ext cx="6086669" cy="1418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196B13-E9B0-44BE-B316-83EF392F90DF}"/>
              </a:ext>
            </a:extLst>
          </p:cNvPr>
          <p:cNvSpPr txBox="1"/>
          <p:nvPr/>
        </p:nvSpPr>
        <p:spPr>
          <a:xfrm>
            <a:off x="9209314" y="2239347"/>
            <a:ext cx="730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 ≥ -2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6E7BB-3FDB-44EE-8A63-442650EDB37A}"/>
              </a:ext>
            </a:extLst>
          </p:cNvPr>
          <p:cNvSpPr txBox="1"/>
          <p:nvPr/>
        </p:nvSpPr>
        <p:spPr>
          <a:xfrm>
            <a:off x="9209314" y="3586261"/>
            <a:ext cx="923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Х ≥ -1,7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1F9BC8-BC66-4759-8342-9B731922F6A9}"/>
              </a:ext>
            </a:extLst>
          </p:cNvPr>
          <p:cNvSpPr txBox="1"/>
          <p:nvPr/>
        </p:nvSpPr>
        <p:spPr>
          <a:xfrm>
            <a:off x="9300287" y="4933175"/>
            <a:ext cx="832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 ≤ 4,6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16CB21-6102-4CB3-90E0-FB212E60F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7247">
            <a:off x="426971" y="2647678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04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B3A587-4B63-4615-B168-0A7DD493F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3198"/>
            <a:ext cx="12192000" cy="68548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FB1D8F-93CA-422C-AEB8-07B77DFA9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93" t="19048" r="22092" b="28707"/>
          <a:stretch/>
        </p:blipFill>
        <p:spPr>
          <a:xfrm>
            <a:off x="1769536" y="1129005"/>
            <a:ext cx="8652927" cy="4460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BE7355-A338-4143-A802-06492E4DFBD7}"/>
                  </a:ext>
                </a:extLst>
              </p:cNvPr>
              <p:cNvSpPr txBox="1"/>
              <p:nvPr/>
            </p:nvSpPr>
            <p:spPr>
              <a:xfrm>
                <a:off x="6452118" y="4774941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BE7355-A338-4143-A802-06492E4DF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118" y="4774941"/>
                <a:ext cx="234038" cy="276999"/>
              </a:xfrm>
              <a:prstGeom prst="rect">
                <a:avLst/>
              </a:prstGeom>
              <a:blipFill>
                <a:blip r:embed="rId4"/>
                <a:stretch>
                  <a:fillRect l="-15385" r="-12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A78DC9-29BC-407D-B2B2-457A45088ED4}"/>
                  </a:ext>
                </a:extLst>
              </p:cNvPr>
              <p:cNvSpPr txBox="1"/>
              <p:nvPr/>
            </p:nvSpPr>
            <p:spPr>
              <a:xfrm>
                <a:off x="6452118" y="3960845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A78DC9-29BC-407D-B2B2-457A45088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118" y="3960845"/>
                <a:ext cx="234038" cy="276999"/>
              </a:xfrm>
              <a:prstGeom prst="rect">
                <a:avLst/>
              </a:prstGeom>
              <a:blipFill>
                <a:blip r:embed="rId5"/>
                <a:stretch>
                  <a:fillRect l="-15385" r="-12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7E4FBB-28FD-484C-A687-916614D93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7247">
            <a:off x="426971" y="2647678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617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CFB621-2D94-45B7-941F-D6A6967E8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463A30-7F7C-4409-9018-8F13CBE68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80" t="18640" r="21556" b="31293"/>
          <a:stretch/>
        </p:blipFill>
        <p:spPr>
          <a:xfrm>
            <a:off x="1614196" y="1219756"/>
            <a:ext cx="9125138" cy="4418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3FDA17-047A-48C3-8C8D-9ECA204F34FF}"/>
                  </a:ext>
                </a:extLst>
              </p:cNvPr>
              <p:cNvSpPr txBox="1"/>
              <p:nvPr/>
            </p:nvSpPr>
            <p:spPr>
              <a:xfrm>
                <a:off x="6526763" y="5005874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3FDA17-047A-48C3-8C8D-9ECA204F3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763" y="5005874"/>
                <a:ext cx="234038" cy="276999"/>
              </a:xfrm>
              <a:prstGeom prst="rect">
                <a:avLst/>
              </a:prstGeom>
              <a:blipFill>
                <a:blip r:embed="rId4"/>
                <a:stretch>
                  <a:fillRect l="-15789" r="-157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0B0BA0-911D-4EA2-B3AC-67E820E41C9D}"/>
                  </a:ext>
                </a:extLst>
              </p:cNvPr>
              <p:cNvSpPr txBox="1"/>
              <p:nvPr/>
            </p:nvSpPr>
            <p:spPr>
              <a:xfrm>
                <a:off x="4371392" y="4184780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0B0BA0-911D-4EA2-B3AC-67E820E41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392" y="4184780"/>
                <a:ext cx="234038" cy="276999"/>
              </a:xfrm>
              <a:prstGeom prst="rect">
                <a:avLst/>
              </a:prstGeom>
              <a:blipFill>
                <a:blip r:embed="rId5"/>
                <a:stretch>
                  <a:fillRect l="-15789" r="-157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D98A5E-5F80-4D05-B28D-D4F563C3B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7247">
            <a:off x="426971" y="2647678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356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E3901E-F829-4C7E-ACAF-7D10C55896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" t="14287" r="88291" b="5713"/>
          <a:stretch/>
        </p:blipFill>
        <p:spPr>
          <a:xfrm>
            <a:off x="0" y="0"/>
            <a:ext cx="12192000" cy="68548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467DDC-0FA1-4EEC-B56E-0EE89183EB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607" t="19320" r="31811" b="24762"/>
          <a:stretch/>
        </p:blipFill>
        <p:spPr>
          <a:xfrm>
            <a:off x="3124256" y="768808"/>
            <a:ext cx="6187695" cy="5320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3896DA-2B53-4E3E-9E81-686C04EA057B}"/>
                  </a:ext>
                </a:extLst>
              </p:cNvPr>
              <p:cNvSpPr txBox="1"/>
              <p:nvPr/>
            </p:nvSpPr>
            <p:spPr>
              <a:xfrm>
                <a:off x="3429385" y="4589193"/>
                <a:ext cx="2340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3896DA-2B53-4E3E-9E81-686C04EA0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385" y="4589193"/>
                <a:ext cx="234038" cy="276999"/>
              </a:xfrm>
              <a:prstGeom prst="rect">
                <a:avLst/>
              </a:prstGeom>
              <a:blipFill>
                <a:blip r:embed="rId4"/>
                <a:stretch>
                  <a:fillRect l="-15789" r="-157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27DD77-55EC-44DC-8225-D61BC686BDA7}"/>
                  </a:ext>
                </a:extLst>
              </p:cNvPr>
              <p:cNvSpPr txBox="1"/>
              <p:nvPr/>
            </p:nvSpPr>
            <p:spPr>
              <a:xfrm>
                <a:off x="3481861" y="5427989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∎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27DD77-55EC-44DC-8225-D61BC686B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861" y="5427989"/>
                <a:ext cx="234038" cy="276999"/>
              </a:xfrm>
              <a:prstGeom prst="rect">
                <a:avLst/>
              </a:prstGeom>
              <a:blipFill>
                <a:blip r:embed="rId5"/>
                <a:stretch>
                  <a:fillRect l="-15385" r="-128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9CEBAF-E836-4E6A-9018-010EF74AB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7247">
            <a:off x="426971" y="2647678"/>
            <a:ext cx="2724675" cy="216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637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198</Words>
  <Application>Microsoft Office PowerPoint</Application>
  <PresentationFormat>Широкоэкранный</PresentationFormat>
  <Paragraphs>49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Helvetica Neue</vt:lpstr>
      <vt:lpstr>Тема Office</vt:lpstr>
      <vt:lpstr>Числовые промежутки</vt:lpstr>
      <vt:lpstr>Цели: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урок!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Числовые промежутки</dc:title>
  <dc:creator>Acer</dc:creator>
  <cp:lastModifiedBy>Acer</cp:lastModifiedBy>
  <cp:revision>9</cp:revision>
  <dcterms:created xsi:type="dcterms:W3CDTF">2022-03-07T15:44:45Z</dcterms:created>
  <dcterms:modified xsi:type="dcterms:W3CDTF">2022-03-13T18:09:14Z</dcterms:modified>
</cp:coreProperties>
</file>