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3" r:id="rId7"/>
    <p:sldId id="261" r:id="rId8"/>
    <p:sldId id="262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ADABF"/>
    <a:srgbClr val="322723"/>
    <a:srgbClr val="EE8D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90" d="100"/>
          <a:sy n="90" d="100"/>
        </p:scale>
        <p:origin x="786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1FAD1-BCFE-4622-B984-1E968B9F5CAB}" type="datetimeFigureOut">
              <a:rPr lang="ru-RU" smtClean="0"/>
              <a:t>03.04.2023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575C5F-B403-4607-8057-77487A2E69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13609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1FAD1-BCFE-4622-B984-1E968B9F5CAB}" type="datetimeFigureOut">
              <a:rPr lang="ru-RU" smtClean="0"/>
              <a:t>03.04.2023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575C5F-B403-4607-8057-77487A2E69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85969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1FAD1-BCFE-4622-B984-1E968B9F5CAB}" type="datetimeFigureOut">
              <a:rPr lang="ru-RU" smtClean="0"/>
              <a:t>03.04.2023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575C5F-B403-4607-8057-77487A2E69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48743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1FAD1-BCFE-4622-B984-1E968B9F5CAB}" type="datetimeFigureOut">
              <a:rPr lang="ru-RU" smtClean="0"/>
              <a:t>03.04.2023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575C5F-B403-4607-8057-77487A2E69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34901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1FAD1-BCFE-4622-B984-1E968B9F5CAB}" type="datetimeFigureOut">
              <a:rPr lang="ru-RU" smtClean="0"/>
              <a:t>03.04.2023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575C5F-B403-4607-8057-77487A2E69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59986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1FAD1-BCFE-4622-B984-1E968B9F5CAB}" type="datetimeFigureOut">
              <a:rPr lang="ru-RU" smtClean="0"/>
              <a:t>03.04.2023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575C5F-B403-4607-8057-77487A2E69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89184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1FAD1-BCFE-4622-B984-1E968B9F5CAB}" type="datetimeFigureOut">
              <a:rPr lang="ru-RU" smtClean="0"/>
              <a:t>03.04.2023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575C5F-B403-4607-8057-77487A2E69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87008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1FAD1-BCFE-4622-B984-1E968B9F5CAB}" type="datetimeFigureOut">
              <a:rPr lang="ru-RU" smtClean="0"/>
              <a:t>03.04.2023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575C5F-B403-4607-8057-77487A2E69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8637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1FAD1-BCFE-4622-B984-1E968B9F5CAB}" type="datetimeFigureOut">
              <a:rPr lang="ru-RU" smtClean="0"/>
              <a:t>03.04.2023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575C5F-B403-4607-8057-77487A2E69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33868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1FAD1-BCFE-4622-B984-1E968B9F5CAB}" type="datetimeFigureOut">
              <a:rPr lang="ru-RU" smtClean="0"/>
              <a:t>03.04.2023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575C5F-B403-4607-8057-77487A2E69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53526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1FAD1-BCFE-4622-B984-1E968B9F5CAB}" type="datetimeFigureOut">
              <a:rPr lang="ru-RU" smtClean="0"/>
              <a:t>03.04.2023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575C5F-B403-4607-8057-77487A2E69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94551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71FAD1-BCFE-4622-B984-1E968B9F5CAB}" type="datetimeFigureOut">
              <a:rPr lang="ru-RU" smtClean="0"/>
              <a:t>03.04.2023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575C5F-B403-4607-8057-77487A2E69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2908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media" Target="../media/media3.mp4"/><Relationship Id="rId7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video" Target="../media/media4.mp4"/><Relationship Id="rId5" Type="http://schemas.microsoft.com/office/2007/relationships/media" Target="../media/media4.mp4"/><Relationship Id="rId10" Type="http://schemas.openxmlformats.org/officeDocument/2006/relationships/image" Target="../media/image22.png"/><Relationship Id="rId4" Type="http://schemas.openxmlformats.org/officeDocument/2006/relationships/video" Target="../media/media3.mp4"/><Relationship Id="rId9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jp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10" Type="http://schemas.openxmlformats.org/officeDocument/2006/relationships/image" Target="../media/image13.jpeg"/><Relationship Id="rId4" Type="http://schemas.openxmlformats.org/officeDocument/2006/relationships/image" Target="../media/image7.png"/><Relationship Id="rId9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">
              <a:srgbClr val="EE8D2F"/>
            </a:gs>
            <a:gs pos="52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2410925"/>
            <a:ext cx="9144000" cy="2387600"/>
          </a:xfrm>
        </p:spPr>
        <p:txBody>
          <a:bodyPr/>
          <a:lstStyle/>
          <a:p>
            <a:r>
              <a:rPr lang="ru-RU" b="1" i="1" dirty="0" smtClean="0">
                <a:latin typeface="Batang" panose="02030600000101010101" pitchFamily="18" charset="-127"/>
                <a:ea typeface="Batang" panose="02030600000101010101" pitchFamily="18" charset="-127"/>
              </a:rPr>
              <a:t>Интеллектуальная игра «</a:t>
            </a:r>
            <a:r>
              <a:rPr lang="ru-RU" b="1" i="1" dirty="0" err="1" smtClean="0">
                <a:latin typeface="Batang" panose="02030600000101010101" pitchFamily="18" charset="-127"/>
                <a:ea typeface="Batang" panose="02030600000101010101" pitchFamily="18" charset="-127"/>
              </a:rPr>
              <a:t>Что?Где?Когда</a:t>
            </a:r>
            <a:r>
              <a:rPr lang="ru-RU" b="1" i="1" dirty="0" smtClean="0">
                <a:latin typeface="Batang" panose="02030600000101010101" pitchFamily="18" charset="-127"/>
                <a:ea typeface="Batang" panose="02030600000101010101" pitchFamily="18" charset="-127"/>
              </a:rPr>
              <a:t>?»</a:t>
            </a:r>
            <a:endParaRPr lang="ru-RU" b="1" i="1" dirty="0"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768307" y="5202238"/>
            <a:ext cx="9144000" cy="1655762"/>
          </a:xfrm>
        </p:spPr>
        <p:txBody>
          <a:bodyPr>
            <a:normAutofit/>
          </a:bodyPr>
          <a:lstStyle/>
          <a:p>
            <a:pPr algn="l"/>
            <a:r>
              <a:rPr lang="ru-RU" sz="1800" b="1" dirty="0" smtClean="0">
                <a:latin typeface="+mj-lt"/>
                <a:cs typeface="Andalus" panose="02020603050405020304" pitchFamily="18" charset="-78"/>
              </a:rPr>
              <a:t>Номинация: </a:t>
            </a:r>
            <a:r>
              <a:rPr lang="ru-RU" sz="1800" dirty="0" smtClean="0">
                <a:latin typeface="+mj-lt"/>
                <a:cs typeface="Andalus" panose="02020603050405020304" pitchFamily="18" charset="-78"/>
              </a:rPr>
              <a:t>Менеджер воспитательного процесса </a:t>
            </a:r>
          </a:p>
          <a:p>
            <a:pPr algn="l"/>
            <a:r>
              <a:rPr lang="ru-RU" sz="1800" b="1" dirty="0" smtClean="0">
                <a:latin typeface="+mj-lt"/>
                <a:cs typeface="Andalus" panose="02020603050405020304" pitchFamily="18" charset="-78"/>
              </a:rPr>
              <a:t>Тематика: </a:t>
            </a:r>
            <a:r>
              <a:rPr lang="ru-RU" sz="1800" dirty="0" smtClean="0">
                <a:latin typeface="+mj-lt"/>
                <a:cs typeface="Andalus" panose="02020603050405020304" pitchFamily="18" charset="-78"/>
              </a:rPr>
              <a:t>Социально-творческий проект в воспитании современных школьников </a:t>
            </a:r>
          </a:p>
          <a:p>
            <a:pPr algn="l"/>
            <a:r>
              <a:rPr lang="ru-RU" sz="1800" b="1" dirty="0" smtClean="0">
                <a:latin typeface="+mj-lt"/>
                <a:cs typeface="Andalus" panose="02020603050405020304" pitchFamily="18" charset="-78"/>
              </a:rPr>
              <a:t>Автор проекта: </a:t>
            </a:r>
            <a:r>
              <a:rPr lang="ru-RU" sz="1800" dirty="0" smtClean="0">
                <a:latin typeface="+mj-lt"/>
                <a:cs typeface="Andalus" panose="02020603050405020304" pitchFamily="18" charset="-78"/>
              </a:rPr>
              <a:t>Заместитель директора ЧУ СОШ «Ретро» по ВР Береснева Екатерина Андреевна</a:t>
            </a:r>
            <a:endParaRPr lang="ru-RU" sz="1800" dirty="0">
              <a:latin typeface="+mj-lt"/>
              <a:cs typeface="Andalus" panose="02020603050405020304" pitchFamily="18" charset="-78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914" y="-181284"/>
            <a:ext cx="4724171" cy="4724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975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">
              <a:srgbClr val="EE8D2F"/>
            </a:gs>
            <a:gs pos="52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737420" y="412968"/>
            <a:ext cx="9968681" cy="678317"/>
          </a:xfrm>
        </p:spPr>
        <p:txBody>
          <a:bodyPr>
            <a:normAutofit fontScale="90000"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700" b="1" spc="75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Важные нюансы в игре:</a:t>
            </a:r>
            <a:r>
              <a:rPr lang="ru-RU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1400" b="1" dirty="0">
              <a:effectLst>
                <a:glow rad="419100">
                  <a:schemeClr val="accent1">
                    <a:alpha val="40000"/>
                  </a:schemeClr>
                </a:glow>
              </a:effectLst>
              <a:cs typeface="Andalus" panose="02020603050405020304" pitchFamily="18" charset="-7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50607" y="1154869"/>
            <a:ext cx="6980904" cy="5516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В современной системе обучения школьник приучается надеяться на собственные знания и способности. Конференции, конкурсы исследовательский работ и даже Всероссийская олимпиада школьников — большинство состязаний, по крайней мере, самые значимые из них, направлены на выявление индивидуальных талантов. </a:t>
            </a:r>
            <a:r>
              <a:rPr lang="ru-RU" b="1" dirty="0" smtClean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В то же время умение работать в команде во взрослой жизни часто ценится не меньше, чем блестящее знание математики и навык работы с научной литературой</a:t>
            </a:r>
            <a:r>
              <a:rPr lang="ru-RU" dirty="0" smtClean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Интеллектуальные игры — как раз командные состязания. Даже заочный этап предполагает, что действовать придется сообща. Создать и мотивировать команду, распределить нагрузку, собрать ответы со всех участников или устроить общий </a:t>
            </a:r>
            <a:r>
              <a:rPr lang="ru-RU" dirty="0" err="1" smtClean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брейнсторм</a:t>
            </a:r>
            <a:r>
              <a:rPr lang="ru-RU" dirty="0" smtClean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и созвать рабочую группу? </a:t>
            </a:r>
            <a:r>
              <a:rPr lang="ru-RU" b="1" dirty="0" smtClean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Для школьников это хорошая подготовка к будущей учебе в университете, где групповые проекты — обычная практика</a:t>
            </a:r>
            <a:r>
              <a:rPr lang="ru-RU" dirty="0" smtClean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 В школьной жизни очень редко получается столкнуться с необходимостью расставлять приоритеты, удерживать баланс между индивидуализмом и совместной работой, доверять партнерам по группе.</a:t>
            </a:r>
            <a:endParaRPr lang="ru-RU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1511" y="1286814"/>
            <a:ext cx="1976113" cy="296934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164893" y="3963629"/>
            <a:ext cx="3207774" cy="2138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1017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">
              <a:srgbClr val="EE8D2F"/>
            </a:gs>
            <a:gs pos="52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0606" y="452297"/>
            <a:ext cx="9968681" cy="678317"/>
          </a:xfrm>
        </p:spPr>
        <p:txBody>
          <a:bodyPr>
            <a:normAutofit fontScale="90000"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700" b="1" spc="75" dirty="0" smtClean="0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Helvetica" panose="020B0604020202020204" pitchFamily="34" charset="0"/>
              </a:rPr>
              <a:t>Видео-отчет кружка по журналистики:</a:t>
            </a:r>
            <a:r>
              <a:rPr lang="ru-RU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1400" b="1" dirty="0">
              <a:effectLst>
                <a:glow rad="419100">
                  <a:schemeClr val="accent1">
                    <a:alpha val="40000"/>
                  </a:schemeClr>
                </a:glow>
              </a:effectLst>
              <a:cs typeface="Andalus" panose="02020603050405020304" pitchFamily="18" charset="-78"/>
            </a:endParaRPr>
          </a:p>
        </p:txBody>
      </p:sp>
      <p:pic>
        <p:nvPicPr>
          <p:cNvPr id="6" name="VID_20221206_132640_672.mp4.mov-_1_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43896" y="1310604"/>
            <a:ext cx="2713703" cy="4392105"/>
          </a:xfrm>
          <a:prstGeom prst="rect">
            <a:avLst/>
          </a:prstGeom>
        </p:spPr>
      </p:pic>
      <p:pic>
        <p:nvPicPr>
          <p:cNvPr id="7" name="VID_20221206_132646_703.mp4.mov-_1_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918136" y="1261569"/>
            <a:ext cx="2610135" cy="4490173"/>
          </a:xfrm>
          <a:prstGeom prst="rect">
            <a:avLst/>
          </a:prstGeom>
        </p:spPr>
      </p:pic>
      <p:pic>
        <p:nvPicPr>
          <p:cNvPr id="8" name="VID_20230209_203404_138.mp4.mov-_1_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93394" y="1245781"/>
            <a:ext cx="2515828" cy="4505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494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">
              <a:srgbClr val="EE8D2F"/>
            </a:gs>
            <a:gs pos="52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737420" y="412968"/>
            <a:ext cx="9968681" cy="678317"/>
          </a:xfrm>
        </p:spPr>
        <p:txBody>
          <a:bodyPr>
            <a:normAutofit fontScale="90000"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700" b="1" spc="75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Положительное влияние игры:</a:t>
            </a:r>
            <a:r>
              <a:rPr lang="ru-RU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1400" b="1" dirty="0">
              <a:effectLst>
                <a:glow rad="419100">
                  <a:schemeClr val="accent1">
                    <a:alpha val="40000"/>
                  </a:schemeClr>
                </a:glow>
              </a:effectLst>
              <a:cs typeface="Andalus" panose="02020603050405020304" pitchFamily="18" charset="-7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50607" y="1154869"/>
            <a:ext cx="6980904" cy="5322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У каждого из участников есть свои сильные и слабые стороны; есть и темы, в которых кто-то разбирается лучше; кто-то быстрее реагирует; кто-то может организовать слаженную работу в короткий срок. </a:t>
            </a:r>
            <a:r>
              <a:rPr lang="ru-RU" b="1" dirty="0" smtClean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Во время очной игры против других команд школьники учатся слушать и слышать друг друга, распределять компетенции команды как можно более эффективно.</a:t>
            </a:r>
            <a:r>
              <a:rPr lang="ru-RU" dirty="0" smtClean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Однако, конечно, понятие личности не размывается — в конкурсе капитанов или любой другой разновидности индивидуального соревнования каждый оказывается сам за себя.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Несмотря на то, что поступить в университет без экзаменов интеллектуальные игры не позволят, они всё же не только «духовная пища» и полигон для умственных тренировок. </a:t>
            </a:r>
            <a:r>
              <a:rPr lang="ru-RU" b="1" dirty="0" smtClean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Дипломы и сертификаты, которые получают победители, являются хорошим подспорьем для портфолио, которое, в свою очередь, становится плюсом при поступлении</a:t>
            </a:r>
            <a:r>
              <a:rPr lang="ru-RU" dirty="0" smtClean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(внешкольную активность университеты любят и поощряют).</a:t>
            </a:r>
            <a:endParaRPr lang="ru-RU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1477" y="963663"/>
            <a:ext cx="4072804" cy="271520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1477" y="3853593"/>
            <a:ext cx="4072804" cy="2715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818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">
              <a:srgbClr val="EE8D2F"/>
            </a:gs>
            <a:gs pos="52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737420" y="412968"/>
            <a:ext cx="9968681" cy="678317"/>
          </a:xfrm>
        </p:spPr>
        <p:txBody>
          <a:bodyPr>
            <a:normAutofit fontScale="90000"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700" b="1" spc="75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Мотивационные моменты:</a:t>
            </a:r>
            <a:r>
              <a:rPr lang="ru-RU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1400" b="1" dirty="0">
              <a:effectLst>
                <a:glow rad="419100">
                  <a:schemeClr val="accent1">
                    <a:alpha val="40000"/>
                  </a:schemeClr>
                </a:glow>
              </a:effectLst>
              <a:cs typeface="Andalus" panose="02020603050405020304" pitchFamily="18" charset="-7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50607" y="1154869"/>
            <a:ext cx="6312309" cy="43440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Кроме того, у нашей игры есть призовой фонд (разных размеров) — где можно выиграть книги или что-нибудь образовательное и полезное</a:t>
            </a:r>
            <a:r>
              <a:rPr lang="ru-RU" dirty="0" smtClean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 Возможно, это и не главный повод участвовать в интеллектуальных играх, но порой и такая мотивация не лишняя.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Представьте: команды учеников, учителей и родителей со всей школы собираются вместе, чтобы сразиться за звание чемпиона. </a:t>
            </a:r>
            <a:r>
              <a:rPr lang="ru-RU" b="1" dirty="0" smtClean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Азарт, воля к победе — все это только крепнет от раунда к раунду. Участники буквально слышат мысли друг друга, с полуслова понимают, каким будет правильный ответ. Это невероятная атмосфера</a:t>
            </a:r>
            <a:r>
              <a:rPr lang="ru-RU" dirty="0" smtClean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 Решения принимаются молниеносно, капитаны поражают эрудицией, болельщики (ученики школы и сотрудники, родители детей игроков) — умением до конца верить в успех своей команды.</a:t>
            </a:r>
            <a:endParaRPr lang="ru-RU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4935" y="4050651"/>
            <a:ext cx="3785419" cy="251921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4935" y="1264496"/>
            <a:ext cx="3785419" cy="2523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2968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">
              <a:srgbClr val="EE8D2F"/>
            </a:gs>
            <a:gs pos="52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0606" y="452297"/>
            <a:ext cx="9968681" cy="678317"/>
          </a:xfrm>
        </p:spPr>
        <p:txBody>
          <a:bodyPr>
            <a:normAutofit fontScale="90000"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700" b="1" spc="75" dirty="0" smtClean="0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Helvetica" panose="020B0604020202020204" pitchFamily="34" charset="0"/>
              </a:rPr>
              <a:t>Видео-вопросы от команды зрителей :</a:t>
            </a:r>
            <a:r>
              <a:rPr lang="ru-RU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1400" b="1" dirty="0">
              <a:effectLst>
                <a:glow rad="419100">
                  <a:schemeClr val="accent1">
                    <a:alpha val="40000"/>
                  </a:schemeClr>
                </a:glow>
              </a:effectLst>
              <a:cs typeface="Andalus" panose="02020603050405020304" pitchFamily="18" charset="-78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6664" y="1319235"/>
            <a:ext cx="4796564" cy="4585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929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">
              <a:srgbClr val="EE8D2F"/>
            </a:gs>
            <a:gs pos="52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6078" y="598926"/>
            <a:ext cx="9968681" cy="678317"/>
          </a:xfrm>
        </p:spPr>
        <p:txBody>
          <a:bodyPr>
            <a:normAutofit fontScale="90000"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4900" b="1" spc="75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Спасибо за внимание!</a:t>
            </a:r>
            <a:r>
              <a:rPr lang="ru-RU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1400" b="1" dirty="0">
              <a:effectLst>
                <a:glow rad="419100">
                  <a:schemeClr val="accent1">
                    <a:alpha val="40000"/>
                  </a:schemeClr>
                </a:glow>
              </a:effectLst>
              <a:cs typeface="Andalus" panose="02020603050405020304" pitchFamily="18" charset="-78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806" y="1972421"/>
            <a:ext cx="2653911" cy="399084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7599" y="1972421"/>
            <a:ext cx="2653911" cy="399084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7715" y="1972421"/>
            <a:ext cx="2653911" cy="3990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647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">
              <a:srgbClr val="EE8D2F"/>
            </a:gs>
            <a:gs pos="52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6635" y="575014"/>
            <a:ext cx="2109107" cy="678317"/>
          </a:xfrm>
        </p:spPr>
        <p:txBody>
          <a:bodyPr>
            <a:normAutofit/>
          </a:bodyPr>
          <a:lstStyle/>
          <a:p>
            <a:r>
              <a:rPr lang="ru-RU" sz="1400" b="1" dirty="0" smtClean="0">
                <a:effectLst>
                  <a:glow rad="419100">
                    <a:schemeClr val="accent1">
                      <a:alpha val="40000"/>
                    </a:schemeClr>
                  </a:glow>
                </a:effectLst>
                <a:cs typeface="Andalus" panose="02020603050405020304" pitchFamily="18" charset="-78"/>
              </a:rPr>
              <a:t>Наставник проекта: </a:t>
            </a:r>
            <a:endParaRPr lang="ru-RU" sz="1400" b="1" dirty="0">
              <a:effectLst>
                <a:glow rad="419100">
                  <a:schemeClr val="accent1">
                    <a:alpha val="40000"/>
                  </a:schemeClr>
                </a:glow>
              </a:effectLst>
              <a:cs typeface="Andalus" panose="02020603050405020304" pitchFamily="18" charset="-78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035" y="1253331"/>
            <a:ext cx="2900892" cy="435133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3657600" y="246277"/>
            <a:ext cx="729553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М</a:t>
            </a:r>
            <a:r>
              <a:rPr lang="ru-RU" b="1" dirty="0" smtClean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еня зовут Береснева Екатерина Андреевна, я -</a:t>
            </a:r>
            <a:r>
              <a:rPr lang="ru-RU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заместитель директора по воспитательной работе в ЧУ СОШ «Ретро». </a:t>
            </a:r>
          </a:p>
          <a:p>
            <a:r>
              <a:rPr lang="ru-RU" b="1" dirty="0" smtClean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Школа существует с </a:t>
            </a:r>
            <a:r>
              <a:rPr lang="ru-RU" b="1" dirty="0" smtClean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1991г</a:t>
            </a:r>
            <a:r>
              <a:rPr lang="ru-RU" b="1" dirty="0" smtClean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 и славится своей аутентичной системой воспитания детей. Я и сама являюсь выпускницей этой школы, поэтому уделю пару слов этому уникальному месту.</a:t>
            </a:r>
            <a:endParaRPr lang="ru-RU" b="1" dirty="0"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57600" y="1723605"/>
            <a:ext cx="818043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+mj-lt"/>
              </a:rPr>
              <a:t> </a:t>
            </a:r>
            <a:r>
              <a:rPr lang="en-US" sz="1600" dirty="0" smtClean="0">
                <a:latin typeface="+mj-lt"/>
              </a:rPr>
              <a:t>”</a:t>
            </a:r>
            <a:r>
              <a:rPr lang="ru-RU" sz="1600" i="1" dirty="0" smtClean="0">
                <a:latin typeface="+mj-lt"/>
              </a:rPr>
              <a:t>Всеобщее </a:t>
            </a:r>
            <a:r>
              <a:rPr lang="ru-RU" sz="1600" i="1" dirty="0">
                <a:latin typeface="+mj-lt"/>
              </a:rPr>
              <a:t>разрушение нравственных ценностей, </a:t>
            </a:r>
            <a:r>
              <a:rPr lang="ru-RU" sz="1600" i="1" dirty="0" smtClean="0">
                <a:latin typeface="+mj-lt"/>
              </a:rPr>
              <a:t>бездуховность</a:t>
            </a:r>
            <a:r>
              <a:rPr lang="en-US" sz="1600" i="1" dirty="0" smtClean="0">
                <a:latin typeface="+mj-lt"/>
              </a:rPr>
              <a:t> </a:t>
            </a:r>
            <a:r>
              <a:rPr lang="ru-RU" sz="1600" i="1" dirty="0">
                <a:latin typeface="+mj-lt"/>
              </a:rPr>
              <a:t>и</a:t>
            </a:r>
            <a:r>
              <a:rPr lang="ru-RU" sz="1600" i="1" dirty="0" smtClean="0">
                <a:latin typeface="+mj-lt"/>
              </a:rPr>
              <a:t> </a:t>
            </a:r>
            <a:r>
              <a:rPr lang="ru-RU" sz="1600" i="1" dirty="0">
                <a:latin typeface="+mj-lt"/>
              </a:rPr>
              <a:t>атеизм привели учредителя и создателя школы к мысли вернуться к «золотому веку» </a:t>
            </a:r>
            <a:r>
              <a:rPr lang="ru-RU" sz="1600" i="1" dirty="0" smtClean="0">
                <a:latin typeface="+mj-lt"/>
              </a:rPr>
              <a:t>России, а также проанализировать </a:t>
            </a:r>
            <a:r>
              <a:rPr lang="ru-RU" sz="1600" i="1" dirty="0">
                <a:latin typeface="+mj-lt"/>
              </a:rPr>
              <a:t>почему в позапрошлом веке в России часто встречались люди, </a:t>
            </a:r>
            <a:r>
              <a:rPr lang="ru-RU" sz="1600" i="1" dirty="0" smtClean="0">
                <a:latin typeface="+mj-lt"/>
              </a:rPr>
              <a:t>которые поражают </a:t>
            </a:r>
            <a:r>
              <a:rPr lang="ru-RU" sz="1600" i="1" dirty="0">
                <a:latin typeface="+mj-lt"/>
              </a:rPr>
              <a:t>нас сегодня своей почти неправдоподобной честностью, благородством и теплотою чувств. </a:t>
            </a:r>
          </a:p>
          <a:p>
            <a:r>
              <a:rPr lang="ru-RU" sz="1600" i="1" dirty="0">
                <a:latin typeface="+mj-lt"/>
              </a:rPr>
              <a:t> Возникла потребность в возрождении элиты </a:t>
            </a:r>
            <a:r>
              <a:rPr lang="ru-RU" sz="1600" i="1" dirty="0" smtClean="0">
                <a:latin typeface="+mj-lt"/>
              </a:rPr>
              <a:t>общества и высокоинтеллектуальных людей. </a:t>
            </a:r>
            <a:r>
              <a:rPr lang="ru-RU" sz="1600" i="1" dirty="0">
                <a:latin typeface="+mj-lt"/>
              </a:rPr>
              <a:t>При этом имелось в виду, что «дворянское воспитание» — это не педагогическая система, не методика и даже не свод правил. Это, прежде всего, образ жизни, стиль поведения</a:t>
            </a:r>
            <a:r>
              <a:rPr lang="ru-RU" sz="1600" i="1" dirty="0" smtClean="0">
                <a:latin typeface="+mj-lt"/>
              </a:rPr>
              <a:t>, </a:t>
            </a:r>
            <a:r>
              <a:rPr lang="ru-RU" sz="1600" i="1" dirty="0">
                <a:latin typeface="+mj-lt"/>
              </a:rPr>
              <a:t>усваиваемый отчасти сознательно, отчасти бессознательно, путем привычки и подражания; это традиция, которую не обсуждают, а соблюдают. Поэтому важны не столько теоретические предписания, сколько те принципы, которые реально проявляются в быте, поведении, живом общении</a:t>
            </a:r>
            <a:r>
              <a:rPr lang="ru-RU" sz="1600" i="1" dirty="0" smtClean="0">
                <a:latin typeface="+mj-lt"/>
              </a:rPr>
              <a:t>.</a:t>
            </a:r>
            <a:r>
              <a:rPr lang="en-US" sz="1600" i="1" dirty="0" smtClean="0">
                <a:latin typeface="+mj-lt"/>
              </a:rPr>
              <a:t>”</a:t>
            </a:r>
            <a:endParaRPr lang="ru-RU" sz="1600" i="1" dirty="0"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57600" y="4906297"/>
            <a:ext cx="8200103" cy="18573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spc="75" dirty="0" smtClean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Helvetica" panose="020B0604020202020204" pitchFamily="34" charset="0"/>
              </a:rPr>
              <a:t>Мне очень важно обогатить школьную жизнь наших воспитанников, успеть дать им важные знания о миропонимании, раскрыть их творческий потенциал. Поэтому я являюсь организатором и наставником разнообразных социально-творческих проектов в сфере культуры (последний проект- иммерсивное шоу «5 персон ищут выход») и экологии («Спасай планету- твори искусство»).</a:t>
            </a:r>
            <a:endParaRPr lang="ru-RU" b="1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09094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">
              <a:srgbClr val="EE8D2F"/>
            </a:gs>
            <a:gs pos="52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0606" y="653671"/>
            <a:ext cx="9968681" cy="678317"/>
          </a:xfrm>
        </p:spPr>
        <p:txBody>
          <a:bodyPr>
            <a:normAutofit fontScale="9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200" b="1" spc="75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Данная </a:t>
            </a:r>
            <a:r>
              <a:rPr lang="ru-RU" sz="2200" b="1" spc="75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п</a:t>
            </a:r>
            <a:r>
              <a:rPr lang="ru-RU" sz="2200" b="1" spc="75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резентация </a:t>
            </a:r>
            <a:r>
              <a:rPr lang="ru-RU" sz="2200" b="1" spc="75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создана как-раз для того, чтобы осветить один из моих любимых социально-творческих </a:t>
            </a:r>
            <a:r>
              <a:rPr lang="ru-RU" sz="2200" b="1" spc="75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проектов:</a:t>
            </a:r>
            <a:r>
              <a:rPr lang="ru-RU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200" b="1" spc="75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Игра «Что? Где? Когда?»</a:t>
            </a:r>
            <a:r>
              <a:rPr lang="ru-RU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1400" b="1" dirty="0">
              <a:effectLst>
                <a:glow rad="419100">
                  <a:schemeClr val="accent1">
                    <a:alpha val="40000"/>
                  </a:schemeClr>
                </a:glow>
              </a:effectLst>
              <a:cs typeface="Andalus" panose="02020603050405020304" pitchFamily="18" charset="-7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50606" y="1455175"/>
            <a:ext cx="10019071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Цели и задачи проекта: </a:t>
            </a:r>
            <a:r>
              <a:rPr lang="ru-RU" dirty="0" smtClean="0"/>
              <a:t>Развитие познавательных интересов, мыслительных процессов, положительной мотивации к обучению школьников, а также интеграция родителей и основного педагогического состава в социально-творческую жизнь школы. </a:t>
            </a:r>
          </a:p>
          <a:p>
            <a:endParaRPr lang="ru-RU" dirty="0"/>
          </a:p>
          <a:p>
            <a:r>
              <a:rPr lang="ru-RU" b="1" dirty="0" smtClean="0"/>
              <a:t>Процесс реализации: </a:t>
            </a:r>
            <a:r>
              <a:rPr lang="ru-RU" dirty="0" smtClean="0"/>
              <a:t>1) Подготовка</a:t>
            </a:r>
          </a:p>
          <a:p>
            <a:r>
              <a:rPr lang="ru-RU" dirty="0" smtClean="0"/>
              <a:t>                                         2) Проведение игры </a:t>
            </a:r>
          </a:p>
          <a:p>
            <a:r>
              <a:rPr lang="ru-RU" dirty="0" smtClean="0"/>
              <a:t>                                         3) Анализ результатов </a:t>
            </a:r>
          </a:p>
          <a:p>
            <a:endParaRPr lang="ru-RU" dirty="0"/>
          </a:p>
          <a:p>
            <a:r>
              <a:rPr lang="ru-RU" b="1" dirty="0" smtClean="0"/>
              <a:t>Результаты: </a:t>
            </a:r>
            <a:r>
              <a:rPr lang="ru-RU" dirty="0" smtClean="0"/>
              <a:t>Положительный опыт интеграции родителей и педагогического состава в социальную жизнь школы, а также повышения интереса школьников к получению нового уровня знаний и умение ими пользоваться на практике.</a:t>
            </a:r>
          </a:p>
          <a:p>
            <a:endParaRPr lang="ru-RU" dirty="0"/>
          </a:p>
          <a:p>
            <a:r>
              <a:rPr lang="ru-RU" b="1" dirty="0" smtClean="0"/>
              <a:t>Дальнейшее развитие проекта: </a:t>
            </a:r>
            <a:r>
              <a:rPr lang="ru-RU" dirty="0" smtClean="0"/>
              <a:t>Расширение горизонта проведения. Данный проект может быть интересен другим образовательным организациям и социальным учреждениям. Наша школа может предоставить площадку и соответствующий игровой инвентарь.</a:t>
            </a: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723800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">
              <a:srgbClr val="EE8D2F"/>
            </a:gs>
            <a:gs pos="52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0606" y="452297"/>
            <a:ext cx="9968681" cy="678317"/>
          </a:xfrm>
        </p:spPr>
        <p:txBody>
          <a:bodyPr>
            <a:normAutofit fontScale="90000"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700" b="1" spc="75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Плюсы формата проведения интеллектуальной игры «ЧТО?ГДЕ?КОГДА?»</a:t>
            </a:r>
            <a:r>
              <a:rPr lang="ru-RU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1400" b="1" dirty="0">
              <a:effectLst>
                <a:glow rad="419100">
                  <a:schemeClr val="accent1">
                    <a:alpha val="40000"/>
                  </a:schemeClr>
                </a:glow>
              </a:effectLst>
              <a:cs typeface="Andalus" panose="02020603050405020304" pitchFamily="18" charset="-7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50606" y="1286814"/>
            <a:ext cx="7698659" cy="44466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Интеллектуальные игры</a:t>
            </a:r>
            <a:r>
              <a:rPr lang="ru-RU" dirty="0" smtClean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 — это хороший способ проверить не только свои знания, но и гибкость ума, скорость мышления и способность находить нестандартные решения в обыденных ситуациях. Соревнуются команды: вместе отвечают на вопросы, вместе несут ответственность за поражение и вместе радуются победе. </a:t>
            </a:r>
            <a:r>
              <a:rPr lang="ru-RU" b="1" dirty="0" smtClean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Участие в таких играх — важный опыт, весомый плюс к портфолио и, конечно, источник новых впечатлений, связанных со школьной жизнью и обучением.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Использование интеллектуальных игр способствует </a:t>
            </a:r>
            <a:r>
              <a:rPr lang="ru-RU" b="1" dirty="0" smtClean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развитию познавательных интересов, мыслительных процессов и положительной мотивации к обучению школьников.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Дети повторяют в играх то, к чему относятся с полным вниманием, что им доступно наблюдать и что доступно их пониманию. Уже потому игра, по мнению многих ученых, </a:t>
            </a:r>
            <a:r>
              <a:rPr lang="ru-RU" b="1" dirty="0" smtClean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есть вид развивающей, социальной деятельности, форма освоения социального опыта, одна из сложных способностей человека.</a:t>
            </a:r>
            <a:endParaRPr lang="ru-RU" b="1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3400" y="1253801"/>
            <a:ext cx="3384471" cy="225631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3399" y="3633302"/>
            <a:ext cx="3384471" cy="2255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0163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">
              <a:srgbClr val="EE8D2F"/>
            </a:gs>
            <a:gs pos="52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3142" y="171153"/>
            <a:ext cx="9968681" cy="678317"/>
          </a:xfrm>
        </p:spPr>
        <p:txBody>
          <a:bodyPr>
            <a:normAutofit fontScale="90000"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700" b="1" spc="75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Поэтапная подготовка к игре:</a:t>
            </a:r>
            <a:r>
              <a:rPr lang="ru-RU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1400" b="1" dirty="0">
              <a:effectLst>
                <a:glow rad="419100">
                  <a:schemeClr val="accent1">
                    <a:alpha val="40000"/>
                  </a:schemeClr>
                </a:glow>
              </a:effectLst>
              <a:cs typeface="Andalus" panose="02020603050405020304" pitchFamily="18" charset="-7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5135" y="729816"/>
            <a:ext cx="11621729" cy="31956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600" dirty="0" smtClean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В первую очередь, мне хотелось объединить три звена, чтобы участие в этом увлекательном процессе принимали все: </a:t>
            </a:r>
            <a:r>
              <a:rPr lang="ru-RU" sz="1600" b="1" dirty="0" smtClean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и дети, и педагоги, и родители обучающихся.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600" dirty="0" smtClean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Проекту было уделено три зимних месяца, за которые мы успели провести несколько серий игр: отборочный тур, полуфинал и финал. </a:t>
            </a:r>
            <a:r>
              <a:rPr lang="ru-RU" sz="1600" b="1" dirty="0" smtClean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Изначально участие в проекте принимало 4 команды детей, 4 команды педагогов и 3 команды родителей. </a:t>
            </a:r>
            <a:r>
              <a:rPr lang="ru-RU" sz="1600" dirty="0" smtClean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Помимо самих игроков, в Игре приняло участие колоссальное количество учеников, учителей и родителей в качестве команды «зрителей», сочиняя и записывая в различных форматах свои авторские вопросы.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600" dirty="0" smtClean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Отдельно хотелось бы </a:t>
            </a:r>
            <a:r>
              <a:rPr lang="ru-RU" sz="1600" b="1" dirty="0" smtClean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отметить положительный опыт интеграции звена родителей в общешкольное мероприятие. Была проведена агитационная работа индивидуально с родителями каждого класса. Был организован кружок журналистики для старшеклассников, совместно с которым мы отняли материал и создали  видеоролик для привлечения интереса со стороны родителей. </a:t>
            </a:r>
            <a:r>
              <a:rPr lang="ru-RU" sz="1600" dirty="0" smtClean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Этот процесс, можно сказать, «убил» сразу несколько зайцев- сплотили учеников старших классов и увлеклись творческим процессом, привлекли внимание родителей к игре.</a:t>
            </a:r>
            <a:endParaRPr lang="ru-RU" sz="16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Овал 2"/>
          <p:cNvSpPr/>
          <p:nvPr/>
        </p:nvSpPr>
        <p:spPr>
          <a:xfrm>
            <a:off x="2333930" y="4713226"/>
            <a:ext cx="304800" cy="21631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199" y="4713226"/>
            <a:ext cx="317019" cy="22557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4687" y="4701749"/>
            <a:ext cx="317019" cy="22557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198" y="5427612"/>
            <a:ext cx="317019" cy="22557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93738" y="4613870"/>
            <a:ext cx="2192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Отборочный тур</a:t>
            </a:r>
            <a:r>
              <a:rPr lang="ru-RU" dirty="0" smtClean="0">
                <a:solidFill>
                  <a:srgbClr val="C00000"/>
                </a:solidFill>
              </a:rPr>
              <a:t>: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0065" y="4713226"/>
            <a:ext cx="317019" cy="225572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293738" y="5370408"/>
            <a:ext cx="13887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b="1" dirty="0" smtClean="0">
                <a:solidFill>
                  <a:srgbClr val="C00000"/>
                </a:solidFill>
              </a:rPr>
              <a:t>Полуфинал: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93738" y="6040905"/>
            <a:ext cx="9060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b="1" dirty="0" smtClean="0">
                <a:solidFill>
                  <a:srgbClr val="C00000"/>
                </a:solidFill>
              </a:rPr>
              <a:t>Финал: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8416" y="4699911"/>
            <a:ext cx="317019" cy="22557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7623" y="5442288"/>
            <a:ext cx="317019" cy="225572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9904" y="4701749"/>
            <a:ext cx="317019" cy="225572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1392" y="4699911"/>
            <a:ext cx="317019" cy="225572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2880" y="4699911"/>
            <a:ext cx="317019" cy="225572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8730" y="5424406"/>
            <a:ext cx="317019" cy="225572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7483" y="5424255"/>
            <a:ext cx="317019" cy="225572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8698" y="6141998"/>
            <a:ext cx="317019" cy="225572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6436" y="6153793"/>
            <a:ext cx="317019" cy="225572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5972" y="4718275"/>
            <a:ext cx="317019" cy="225572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2400" y="4718275"/>
            <a:ext cx="317019" cy="225572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8828" y="4718275"/>
            <a:ext cx="317019" cy="225572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1534" y="5442288"/>
            <a:ext cx="317019" cy="225572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2991" y="5424255"/>
            <a:ext cx="317019" cy="225572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2399" y="6139562"/>
            <a:ext cx="317019" cy="225572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2146694" y="4286577"/>
            <a:ext cx="23887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5"/>
                </a:solidFill>
              </a:rPr>
              <a:t>Команды учеников </a:t>
            </a:r>
            <a:endParaRPr lang="ru-RU" b="1" dirty="0">
              <a:solidFill>
                <a:schemeClr val="accent5"/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7403909" y="4335661"/>
            <a:ext cx="23152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accent5"/>
                </a:solidFill>
              </a:rPr>
              <a:t>Команды родителей </a:t>
            </a:r>
            <a:endParaRPr lang="ru-RU" b="1" dirty="0">
              <a:solidFill>
                <a:schemeClr val="accent5"/>
              </a:solidFill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4552344" y="4323288"/>
            <a:ext cx="21607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accent5"/>
                </a:solidFill>
              </a:rPr>
              <a:t>Команды учителей </a:t>
            </a:r>
            <a:endParaRPr lang="ru-RU" b="1" dirty="0">
              <a:solidFill>
                <a:schemeClr val="accent5"/>
              </a:solidFill>
            </a:endParaRPr>
          </a:p>
        </p:txBody>
      </p:sp>
      <p:cxnSp>
        <p:nvCxnSpPr>
          <p:cNvPr id="34" name="Прямая со стрелкой 33"/>
          <p:cNvCxnSpPr>
            <a:stCxn id="3" idx="4"/>
          </p:cNvCxnSpPr>
          <p:nvPr/>
        </p:nvCxnSpPr>
        <p:spPr>
          <a:xfrm>
            <a:off x="2486330" y="4929536"/>
            <a:ext cx="256868" cy="440872"/>
          </a:xfrm>
          <a:prstGeom prst="straightConnector1">
            <a:avLst/>
          </a:prstGeom>
          <a:ln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/>
          <p:cNvCxnSpPr>
            <a:stCxn id="4" idx="2"/>
          </p:cNvCxnSpPr>
          <p:nvPr/>
        </p:nvCxnSpPr>
        <p:spPr>
          <a:xfrm>
            <a:off x="2901709" y="4938798"/>
            <a:ext cx="28304" cy="321460"/>
          </a:xfrm>
          <a:prstGeom prst="straightConnector1">
            <a:avLst/>
          </a:prstGeom>
          <a:ln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 стрелкой 37"/>
          <p:cNvCxnSpPr>
            <a:stCxn id="7" idx="2"/>
          </p:cNvCxnSpPr>
          <p:nvPr/>
        </p:nvCxnSpPr>
        <p:spPr>
          <a:xfrm flipH="1">
            <a:off x="3227623" y="4927321"/>
            <a:ext cx="95574" cy="332937"/>
          </a:xfrm>
          <a:prstGeom prst="straightConnector1">
            <a:avLst/>
          </a:prstGeom>
          <a:ln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 стрелкой 39"/>
          <p:cNvCxnSpPr>
            <a:stCxn id="12" idx="2"/>
          </p:cNvCxnSpPr>
          <p:nvPr/>
        </p:nvCxnSpPr>
        <p:spPr>
          <a:xfrm flipH="1">
            <a:off x="3481706" y="4938798"/>
            <a:ext cx="256869" cy="431610"/>
          </a:xfrm>
          <a:prstGeom prst="straightConnector1">
            <a:avLst/>
          </a:prstGeom>
          <a:ln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 стрелкой 43"/>
          <p:cNvCxnSpPr>
            <a:stCxn id="9" idx="2"/>
          </p:cNvCxnSpPr>
          <p:nvPr/>
        </p:nvCxnSpPr>
        <p:spPr>
          <a:xfrm>
            <a:off x="2901708" y="5653184"/>
            <a:ext cx="158509" cy="387721"/>
          </a:xfrm>
          <a:prstGeom prst="straightConnector1">
            <a:avLst/>
          </a:prstGeom>
          <a:ln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 стрелкой 45"/>
          <p:cNvCxnSpPr>
            <a:stCxn id="16" idx="2"/>
          </p:cNvCxnSpPr>
          <p:nvPr/>
        </p:nvCxnSpPr>
        <p:spPr>
          <a:xfrm flipH="1">
            <a:off x="3227623" y="5667860"/>
            <a:ext cx="158510" cy="373045"/>
          </a:xfrm>
          <a:prstGeom prst="straightConnector1">
            <a:avLst/>
          </a:prstGeom>
          <a:ln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 стрелкой 47"/>
          <p:cNvCxnSpPr>
            <a:stCxn id="15" idx="2"/>
          </p:cNvCxnSpPr>
          <p:nvPr/>
        </p:nvCxnSpPr>
        <p:spPr>
          <a:xfrm>
            <a:off x="4866926" y="4925483"/>
            <a:ext cx="251804" cy="444925"/>
          </a:xfrm>
          <a:prstGeom prst="straightConnector1">
            <a:avLst/>
          </a:prstGeom>
          <a:ln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 стрелкой 49"/>
          <p:cNvCxnSpPr>
            <a:stCxn id="17" idx="2"/>
          </p:cNvCxnSpPr>
          <p:nvPr/>
        </p:nvCxnSpPr>
        <p:spPr>
          <a:xfrm>
            <a:off x="5288414" y="4927321"/>
            <a:ext cx="1341" cy="443087"/>
          </a:xfrm>
          <a:prstGeom prst="straightConnector1">
            <a:avLst/>
          </a:prstGeom>
          <a:ln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 стрелкой 51"/>
          <p:cNvCxnSpPr>
            <a:stCxn id="19" idx="2"/>
          </p:cNvCxnSpPr>
          <p:nvPr/>
        </p:nvCxnSpPr>
        <p:spPr>
          <a:xfrm flipH="1">
            <a:off x="5868411" y="4925483"/>
            <a:ext cx="262979" cy="444925"/>
          </a:xfrm>
          <a:prstGeom prst="straightConnector1">
            <a:avLst/>
          </a:prstGeom>
          <a:ln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 стрелкой 53"/>
          <p:cNvCxnSpPr>
            <a:stCxn id="18" idx="2"/>
          </p:cNvCxnSpPr>
          <p:nvPr/>
        </p:nvCxnSpPr>
        <p:spPr>
          <a:xfrm flipH="1">
            <a:off x="5577483" y="4925483"/>
            <a:ext cx="132419" cy="444925"/>
          </a:xfrm>
          <a:prstGeom prst="straightConnector1">
            <a:avLst/>
          </a:prstGeom>
          <a:ln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 стрелкой 55"/>
          <p:cNvCxnSpPr>
            <a:stCxn id="20" idx="2"/>
          </p:cNvCxnSpPr>
          <p:nvPr/>
        </p:nvCxnSpPr>
        <p:spPr>
          <a:xfrm>
            <a:off x="5277240" y="5649978"/>
            <a:ext cx="158509" cy="390927"/>
          </a:xfrm>
          <a:prstGeom prst="straightConnector1">
            <a:avLst/>
          </a:prstGeom>
          <a:ln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 стрелкой 57"/>
          <p:cNvCxnSpPr>
            <a:stCxn id="21" idx="2"/>
          </p:cNvCxnSpPr>
          <p:nvPr/>
        </p:nvCxnSpPr>
        <p:spPr>
          <a:xfrm flipH="1">
            <a:off x="5577483" y="5649827"/>
            <a:ext cx="158510" cy="391078"/>
          </a:xfrm>
          <a:prstGeom prst="straightConnector1">
            <a:avLst/>
          </a:prstGeom>
          <a:ln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 стрелкой 59"/>
          <p:cNvCxnSpPr>
            <a:stCxn id="24" idx="2"/>
          </p:cNvCxnSpPr>
          <p:nvPr/>
        </p:nvCxnSpPr>
        <p:spPr>
          <a:xfrm>
            <a:off x="8014482" y="4943847"/>
            <a:ext cx="274112" cy="426561"/>
          </a:xfrm>
          <a:prstGeom prst="straightConnector1">
            <a:avLst/>
          </a:prstGeom>
          <a:ln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Прямая со стрелкой 61"/>
          <p:cNvCxnSpPr>
            <a:stCxn id="25" idx="2"/>
          </p:cNvCxnSpPr>
          <p:nvPr/>
        </p:nvCxnSpPr>
        <p:spPr>
          <a:xfrm flipH="1">
            <a:off x="8490010" y="4943847"/>
            <a:ext cx="30900" cy="316411"/>
          </a:xfrm>
          <a:prstGeom prst="straightConnector1">
            <a:avLst/>
          </a:prstGeom>
          <a:ln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Прямая со стрелкой 63"/>
          <p:cNvCxnSpPr>
            <a:stCxn id="26" idx="2"/>
          </p:cNvCxnSpPr>
          <p:nvPr/>
        </p:nvCxnSpPr>
        <p:spPr>
          <a:xfrm flipH="1">
            <a:off x="8868828" y="4943847"/>
            <a:ext cx="158510" cy="426561"/>
          </a:xfrm>
          <a:prstGeom prst="straightConnector1">
            <a:avLst/>
          </a:prstGeom>
          <a:ln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Прямая со стрелкой 65"/>
          <p:cNvCxnSpPr>
            <a:stCxn id="28" idx="2"/>
          </p:cNvCxnSpPr>
          <p:nvPr/>
        </p:nvCxnSpPr>
        <p:spPr>
          <a:xfrm>
            <a:off x="8331501" y="5649827"/>
            <a:ext cx="158509" cy="391078"/>
          </a:xfrm>
          <a:prstGeom prst="straightConnector1">
            <a:avLst/>
          </a:prstGeom>
          <a:ln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Прямая со стрелкой 67"/>
          <p:cNvCxnSpPr>
            <a:stCxn id="27" idx="2"/>
          </p:cNvCxnSpPr>
          <p:nvPr/>
        </p:nvCxnSpPr>
        <p:spPr>
          <a:xfrm flipH="1">
            <a:off x="8561534" y="5667860"/>
            <a:ext cx="158510" cy="373045"/>
          </a:xfrm>
          <a:prstGeom prst="straightConnector1">
            <a:avLst/>
          </a:prstGeom>
          <a:ln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Двойная стрелка влево/вправо 68"/>
          <p:cNvSpPr/>
          <p:nvPr/>
        </p:nvSpPr>
        <p:spPr>
          <a:xfrm>
            <a:off x="3705667" y="6204018"/>
            <a:ext cx="1075409" cy="125121"/>
          </a:xfrm>
          <a:prstGeom prst="leftRightArrow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0" name="Двойная стрелка влево/вправо 69"/>
          <p:cNvSpPr/>
          <p:nvPr/>
        </p:nvSpPr>
        <p:spPr>
          <a:xfrm>
            <a:off x="6561938" y="6225571"/>
            <a:ext cx="1075409" cy="125121"/>
          </a:xfrm>
          <a:prstGeom prst="leftRightArrow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1" name="5-конечная звезда 70"/>
          <p:cNvSpPr/>
          <p:nvPr/>
        </p:nvSpPr>
        <p:spPr>
          <a:xfrm>
            <a:off x="2999093" y="6082411"/>
            <a:ext cx="317020" cy="296954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2" name="TextBox 71"/>
          <p:cNvSpPr txBox="1"/>
          <p:nvPr/>
        </p:nvSpPr>
        <p:spPr>
          <a:xfrm>
            <a:off x="2525300" y="6438942"/>
            <a:ext cx="14046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accent5"/>
                </a:solidFill>
              </a:rPr>
              <a:t>победители</a:t>
            </a:r>
            <a:endParaRPr lang="ru-RU" sz="1600" b="1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47624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">
              <a:srgbClr val="EE8D2F"/>
            </a:gs>
            <a:gs pos="52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0606" y="452297"/>
            <a:ext cx="9968681" cy="678317"/>
          </a:xfrm>
        </p:spPr>
        <p:txBody>
          <a:bodyPr>
            <a:norm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1400" b="1" dirty="0">
              <a:effectLst>
                <a:glow rad="419100">
                  <a:schemeClr val="accent1">
                    <a:alpha val="40000"/>
                  </a:schemeClr>
                </a:glow>
              </a:effectLst>
              <a:cs typeface="Andalus" panose="02020603050405020304" pitchFamily="18" charset="-7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50606" y="452297"/>
            <a:ext cx="10953136" cy="49350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Параллельно с этим, под личным контролем </a:t>
            </a:r>
            <a:r>
              <a:rPr lang="ru-RU" b="1" dirty="0" smtClean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в мастерской были изготовлены культовый зеркальный стол с волчком (с той самой лошадкой) и чёрный ящик. Все точь в точь, как в оригинальной игре.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Отдельная работа со школьным звукорежиссером позволили дополнить мероприятие оригинальными джинсами и звуками.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Была собрана инициативная группа школьных певцов- ребята оформляли своими песенными выступлениями музыкальные паузы.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Отдельные ученики, проявившие интерес к проекту</a:t>
            </a:r>
            <a:r>
              <a:rPr lang="ru-RU" b="1" dirty="0" smtClean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но не вошедшие в команды, также нашли для себя интересную деятельность- съёмка игры</a:t>
            </a:r>
            <a:r>
              <a:rPr lang="ru-RU" dirty="0" smtClean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дальнейший монтаж фото и видео материала, оформление видеороликов и афиш, а также, создание интересных вопросов. Вопросы разных форматов- рядовые вопросы, блицы, видео вопросы и вопросы для чёрного ящика с предметами. Составление вопросов также очень увлекло педагогов и родителей.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Многие родители из-за занятости не могут часто посещать школу, не все могут принять участие в мероприятии, поэтому заочное участие в игре- составление вопросов, было выходом из положения. Детям всегда приятно, когда их родители активны и причастны к школьным мероприятиям, даже, если родители выступают просто в роли зрителей.</a:t>
            </a:r>
            <a:endParaRPr lang="ru-RU" b="1" dirty="0">
              <a:solidFill>
                <a:srgbClr val="FF0000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Штриховая стрелка вправо 2"/>
          <p:cNvSpPr/>
          <p:nvPr/>
        </p:nvSpPr>
        <p:spPr>
          <a:xfrm>
            <a:off x="7718323" y="5850194"/>
            <a:ext cx="3048000" cy="875071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7944464" y="6103063"/>
            <a:ext cx="335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Посмотреть</a:t>
            </a:r>
            <a:r>
              <a:rPr lang="ru-RU" dirty="0" smtClean="0"/>
              <a:t> </a:t>
            </a:r>
            <a:r>
              <a:rPr lang="ru-RU" dirty="0" smtClean="0">
                <a:solidFill>
                  <a:srgbClr val="FF0000"/>
                </a:solidFill>
              </a:rPr>
              <a:t>процесс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146323" y="5479815"/>
            <a:ext cx="6096000" cy="161582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700" b="1" spc="75" dirty="0">
                <a:solidFill>
                  <a:schemeClr val="accent5"/>
                </a:solidFill>
                <a:ea typeface="Calibri" panose="020F0502020204030204" pitchFamily="34" charset="0"/>
                <a:cs typeface="Helvetica" panose="020B0604020202020204" pitchFamily="34" charset="0"/>
              </a:rPr>
              <a:t>ПОДГОТОВИТЕЛЬНЫЕ РАБОТЫ В МАСТЕРСКОЙ И КРУЖКЕ ПО ЖУРНАЛИСТИКЕ </a:t>
            </a:r>
            <a:r>
              <a:rPr lang="ru-RU" sz="1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851008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">
              <a:srgbClr val="EE8D2F"/>
            </a:gs>
            <a:gs pos="52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0606" y="452297"/>
            <a:ext cx="9968681" cy="678317"/>
          </a:xfrm>
        </p:spPr>
        <p:txBody>
          <a:bodyPr>
            <a:normAutofit fontScale="90000"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700" b="1" spc="75" dirty="0" smtClean="0">
                <a:solidFill>
                  <a:srgbClr val="000000"/>
                </a:solidFill>
                <a:latin typeface="+mn-lt"/>
                <a:ea typeface="Calibri" panose="020F0502020204030204" pitchFamily="34" charset="0"/>
                <a:cs typeface="Helvetica" panose="020B0604020202020204" pitchFamily="34" charset="0"/>
              </a:rPr>
              <a:t>ПОДГОТОВИТЕЛЬНЫЕ РАБОТЫ В МАСТЕРСКОЙ И КРУЖКЕ ПО ЖУРНАЛИСТИКЕ :</a:t>
            </a:r>
            <a:r>
              <a:rPr lang="ru-RU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1400" b="1" dirty="0">
              <a:effectLst>
                <a:glow rad="419100">
                  <a:schemeClr val="accent1">
                    <a:alpha val="40000"/>
                  </a:schemeClr>
                </a:glow>
              </a:effectLst>
              <a:cs typeface="Andalus" panose="02020603050405020304" pitchFamily="18" charset="-78"/>
            </a:endParaRPr>
          </a:p>
        </p:txBody>
      </p:sp>
      <p:pic>
        <p:nvPicPr>
          <p:cNvPr id="3" name="VID_20221105_212034_38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96242" y="1299185"/>
            <a:ext cx="2672838" cy="488437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469695" y="1586066"/>
            <a:ext cx="2698955" cy="202421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017442" y="1589010"/>
            <a:ext cx="2722511" cy="204188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074" y="1297496"/>
            <a:ext cx="1936308" cy="248327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2730" y="4128617"/>
            <a:ext cx="3649986" cy="205494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04746" y="3074423"/>
            <a:ext cx="3653044" cy="131509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955" y="3947653"/>
            <a:ext cx="1450574" cy="2409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674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">
              <a:srgbClr val="EE8D2F"/>
            </a:gs>
            <a:gs pos="52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737420" y="412968"/>
            <a:ext cx="9968681" cy="678317"/>
          </a:xfrm>
        </p:spPr>
        <p:txBody>
          <a:bodyPr>
            <a:normAutofit fontScale="90000"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700" b="1" spc="75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Чем важно участие родителей в школьной жизни?</a:t>
            </a:r>
            <a:r>
              <a:rPr lang="ru-RU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1400" b="1" dirty="0">
              <a:effectLst>
                <a:glow rad="419100">
                  <a:schemeClr val="accent1">
                    <a:alpha val="40000"/>
                  </a:schemeClr>
                </a:glow>
              </a:effectLst>
              <a:cs typeface="Andalus" panose="02020603050405020304" pitchFamily="18" charset="-7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50606" y="1286814"/>
            <a:ext cx="7698659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+mj-lt"/>
              </a:rPr>
              <a:t>Согласно исследованиям Национальной образовательной ассоциации и Национального центра профилактики исключения из школ, активное </a:t>
            </a:r>
            <a:r>
              <a:rPr lang="ru-RU" b="1" dirty="0">
                <a:latin typeface="+mj-lt"/>
              </a:rPr>
              <a:t>участие родителей в учебном процессе влияет на успеваемость детей</a:t>
            </a:r>
            <a:r>
              <a:rPr lang="ru-RU" dirty="0">
                <a:latin typeface="+mj-lt"/>
              </a:rPr>
              <a:t>.</a:t>
            </a:r>
          </a:p>
          <a:p>
            <a:r>
              <a:rPr lang="ru-RU" dirty="0">
                <a:latin typeface="+mj-lt"/>
              </a:rPr>
              <a:t>У школьников, чьи родители поддерживают их в учебе, улучшаются посещаемость и поведение, быстрее развиваются социальные навыки. Кроме того, </a:t>
            </a:r>
            <a:r>
              <a:rPr lang="ru-RU" b="1" dirty="0">
                <a:latin typeface="+mj-lt"/>
              </a:rPr>
              <a:t>им легче адаптироваться к изменениям и вероятность поступить в вуз у них выше. Фактически чем больше родители участвуют в школьной жизни, тем большего успеха добьется их ребенок.</a:t>
            </a:r>
          </a:p>
          <a:p>
            <a:r>
              <a:rPr lang="ru-RU" dirty="0">
                <a:latin typeface="+mj-lt"/>
              </a:rPr>
              <a:t>Для развития ребёнка важно, чтобы родители и школа не конкурировали, а сотрудничали, только тогда образование станет не ареной конфликтов, а источником радости и спокойствия. </a:t>
            </a:r>
          </a:p>
          <a:p>
            <a:r>
              <a:rPr lang="ru-RU" b="1" dirty="0">
                <a:latin typeface="+mj-lt"/>
              </a:rPr>
              <a:t>Привлекать родителей к учебному процессу можно двумя способами. Во-первых, на микроуровне, когда учитель лично общается с родителями каждого школьника. Во-вторых, на макроуровне, когда коммуникацию с семьями налаживает школа.</a:t>
            </a:r>
            <a:r>
              <a:rPr lang="ru-RU" dirty="0">
                <a:latin typeface="+mj-lt"/>
              </a:rPr>
              <a:t> В данном случае, Игра выступила таким вот совместным проектом для сплочения, позволившим детям новыми глазами взглянуть на своих мам и пап, </a:t>
            </a:r>
            <a:r>
              <a:rPr lang="ru-RU" b="1" dirty="0">
                <a:latin typeface="+mj-lt"/>
              </a:rPr>
              <a:t>увидеть их интересными и творческими </a:t>
            </a:r>
            <a:r>
              <a:rPr lang="ru-RU" b="1" dirty="0"/>
              <a:t>людьми.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0439" y="1286814"/>
            <a:ext cx="3513393" cy="263504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0439" y="4117388"/>
            <a:ext cx="3559277" cy="2368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8371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">
              <a:srgbClr val="EE8D2F"/>
            </a:gs>
            <a:gs pos="52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737420" y="412968"/>
            <a:ext cx="9968681" cy="678317"/>
          </a:xfrm>
        </p:spPr>
        <p:txBody>
          <a:bodyPr>
            <a:normAutofit fontScale="90000"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700" b="1" spc="75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Положительное влияние игры:</a:t>
            </a:r>
            <a:r>
              <a:rPr lang="ru-RU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1400" b="1" dirty="0">
              <a:effectLst>
                <a:glow rad="419100">
                  <a:schemeClr val="accent1">
                    <a:alpha val="40000"/>
                  </a:schemeClr>
                </a:glow>
              </a:effectLst>
              <a:cs typeface="Andalus" panose="02020603050405020304" pitchFamily="18" charset="-7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50607" y="1286814"/>
            <a:ext cx="6980904" cy="49367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Новые условия, отличные от привычных тестов, контрольных и сочинений. Время на ответ ограничено. Несмотря на существующие рамки, формат интеллектуальных игр предполагает максимальную гибкость</a:t>
            </a:r>
            <a:r>
              <a:rPr lang="ru-RU" b="1" dirty="0" smtClean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: они не ограничены учебным планом одного конкретного предмета и школьной программой в целом. Всегда остается пространство для эксперимента: за одну игру можно успеть пройтись по самым разным темам и заданиям, в которых переплетаются сразу несколько научных областей.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Благодаря своему тематическому разнообразию интеллектуальные игры — это и хорошая тренировка перед участием, например, в университетских и всероссийских олимпиадах </a:t>
            </a:r>
            <a:r>
              <a:rPr lang="ru-RU" dirty="0" smtClean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(позволяют поступить в вузы или получить преференции) или бизнес-играх (например, на соискание стипендий), к которым универсальность школьных тестов подготовить практически не может. Вузы же заинтересованы в том, чтобы проверить будущих студентов не только на уровень знаний, но и на умение этими знаниями пользоваться.</a:t>
            </a:r>
            <a:endParaRPr lang="ru-RU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1511" y="1286814"/>
            <a:ext cx="4150442" cy="276696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5080" y="4249304"/>
            <a:ext cx="3550675" cy="2367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9004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196</TotalTime>
  <Words>724</Words>
  <Application>Microsoft Office PowerPoint</Application>
  <PresentationFormat>Широкоэкранный</PresentationFormat>
  <Paragraphs>65</Paragraphs>
  <Slides>15</Slides>
  <Notes>0</Notes>
  <HiddenSlides>0</HiddenSlides>
  <MMClips>4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3" baseType="lpstr">
      <vt:lpstr>Batang</vt:lpstr>
      <vt:lpstr>Andalus</vt:lpstr>
      <vt:lpstr>Arial</vt:lpstr>
      <vt:lpstr>Calibri</vt:lpstr>
      <vt:lpstr>Calibri Light</vt:lpstr>
      <vt:lpstr>Helvetica</vt:lpstr>
      <vt:lpstr>Times New Roman</vt:lpstr>
      <vt:lpstr>Office Theme</vt:lpstr>
      <vt:lpstr>Интеллектуальная игра «Что?Где?Когда?»</vt:lpstr>
      <vt:lpstr>Наставник проекта: </vt:lpstr>
      <vt:lpstr>Данная презентация создана как-раз для того, чтобы осветить один из моих любимых социально-творческих проектов: Игра «Что? Где? Когда?» </vt:lpstr>
      <vt:lpstr>Плюсы формата проведения интеллектуальной игры «ЧТО?ГДЕ?КОГДА?» </vt:lpstr>
      <vt:lpstr>Поэтапная подготовка к игре: </vt:lpstr>
      <vt:lpstr> </vt:lpstr>
      <vt:lpstr>ПОДГОТОВИТЕЛЬНЫЕ РАБОТЫ В МАСТЕРСКОЙ И КРУЖКЕ ПО ЖУРНАЛИСТИКЕ : </vt:lpstr>
      <vt:lpstr>Чем важно участие родителей в школьной жизни? </vt:lpstr>
      <vt:lpstr>Положительное влияние игры: </vt:lpstr>
      <vt:lpstr>Важные нюансы в игре: </vt:lpstr>
      <vt:lpstr>Видео-отчет кружка по журналистики: </vt:lpstr>
      <vt:lpstr>Положительное влияние игры: </vt:lpstr>
      <vt:lpstr>Мотивационные моменты: </vt:lpstr>
      <vt:lpstr>Видео-вопросы от команды зрителей : </vt:lpstr>
      <vt:lpstr>Спасибо за внимание!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Интеллектуальная игра «Что?Где?Когда?»</dc:title>
  <dc:creator>User</dc:creator>
  <cp:lastModifiedBy>User</cp:lastModifiedBy>
  <cp:revision>24</cp:revision>
  <dcterms:created xsi:type="dcterms:W3CDTF">2023-03-28T08:26:55Z</dcterms:created>
  <dcterms:modified xsi:type="dcterms:W3CDTF">2023-04-03T09:55:28Z</dcterms:modified>
</cp:coreProperties>
</file>