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5" r:id="rId5"/>
    <p:sldId id="262" r:id="rId6"/>
    <p:sldId id="268" r:id="rId7"/>
    <p:sldId id="272" r:id="rId8"/>
    <p:sldId id="264" r:id="rId9"/>
    <p:sldId id="270" r:id="rId10"/>
    <p:sldId id="260" r:id="rId11"/>
    <p:sldId id="259" r:id="rId12"/>
    <p:sldId id="261" r:id="rId13"/>
    <p:sldId id="269" r:id="rId14"/>
    <p:sldId id="271" r:id="rId15"/>
    <p:sldId id="257" r:id="rId16"/>
    <p:sldId id="273" r:id="rId17"/>
    <p:sldId id="25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03" autoAdjust="0"/>
  </p:normalViewPr>
  <p:slideViewPr>
    <p:cSldViewPr>
      <p:cViewPr varScale="1">
        <p:scale>
          <a:sx n="91" d="100"/>
          <a:sy n="91" d="100"/>
        </p:scale>
        <p:origin x="21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/>
          <p:cNvSpPr/>
          <p:nvPr userDrawn="1"/>
        </p:nvSpPr>
        <p:spPr>
          <a:xfrm>
            <a:off x="714348" y="285728"/>
            <a:ext cx="8215370" cy="6357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42556"/>
            <a:ext cx="1500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kern="1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© Фокина Лидия Петровна </a:t>
            </a:r>
            <a:endParaRPr lang="ru-RU" sz="800" kern="1200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 rot="10800000">
            <a:off x="357158" y="6147194"/>
            <a:ext cx="821538" cy="250033"/>
            <a:chOff x="2714612" y="1428736"/>
            <a:chExt cx="2857520" cy="785818"/>
          </a:xfrm>
        </p:grpSpPr>
        <p:sp>
          <p:nvSpPr>
            <p:cNvPr id="9" name="Овал 8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 rot="10800000">
            <a:off x="357158" y="5436391"/>
            <a:ext cx="821538" cy="250033"/>
            <a:chOff x="2714612" y="1428736"/>
            <a:chExt cx="2857520" cy="785818"/>
          </a:xfrm>
        </p:grpSpPr>
        <p:sp>
          <p:nvSpPr>
            <p:cNvPr id="15" name="Овал 14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 userDrawn="1"/>
        </p:nvGrpSpPr>
        <p:grpSpPr>
          <a:xfrm rot="10800000">
            <a:off x="357158" y="4725588"/>
            <a:ext cx="821538" cy="250033"/>
            <a:chOff x="2714612" y="1428736"/>
            <a:chExt cx="2857520" cy="785818"/>
          </a:xfrm>
        </p:grpSpPr>
        <p:sp>
          <p:nvSpPr>
            <p:cNvPr id="88" name="Овал 8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Скругленный прямоугольник 9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 userDrawn="1"/>
        </p:nvGrpSpPr>
        <p:grpSpPr>
          <a:xfrm rot="10800000">
            <a:off x="357158" y="4014785"/>
            <a:ext cx="821538" cy="250033"/>
            <a:chOff x="2714612" y="1428736"/>
            <a:chExt cx="2857520" cy="785818"/>
          </a:xfrm>
        </p:grpSpPr>
        <p:sp>
          <p:nvSpPr>
            <p:cNvPr id="94" name="Овал 9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Скругленный прямоугольник 9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 userDrawn="1"/>
        </p:nvGrpSpPr>
        <p:grpSpPr>
          <a:xfrm rot="10800000">
            <a:off x="357158" y="3303982"/>
            <a:ext cx="821538" cy="250033"/>
            <a:chOff x="2714612" y="1428736"/>
            <a:chExt cx="2857520" cy="785818"/>
          </a:xfrm>
        </p:grpSpPr>
        <p:sp>
          <p:nvSpPr>
            <p:cNvPr id="100" name="Овал 99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 userDrawn="1"/>
        </p:nvGrpSpPr>
        <p:grpSpPr>
          <a:xfrm rot="10800000">
            <a:off x="357158" y="2593179"/>
            <a:ext cx="821538" cy="250033"/>
            <a:chOff x="2714612" y="1428736"/>
            <a:chExt cx="2857520" cy="785818"/>
          </a:xfrm>
        </p:grpSpPr>
        <p:sp>
          <p:nvSpPr>
            <p:cNvPr id="106" name="Овал 105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Скругленный прямоугольник 109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 userDrawn="1"/>
        </p:nvGrpSpPr>
        <p:grpSpPr>
          <a:xfrm rot="10800000">
            <a:off x="357158" y="1882376"/>
            <a:ext cx="821538" cy="250033"/>
            <a:chOff x="2714612" y="1428736"/>
            <a:chExt cx="2857520" cy="785818"/>
          </a:xfrm>
        </p:grpSpPr>
        <p:sp>
          <p:nvSpPr>
            <p:cNvPr id="112" name="Овал 111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Скругленный прямоугольник 115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 userDrawn="1"/>
        </p:nvGrpSpPr>
        <p:grpSpPr>
          <a:xfrm rot="10800000">
            <a:off x="357158" y="1171573"/>
            <a:ext cx="821538" cy="250033"/>
            <a:chOff x="2714612" y="1428736"/>
            <a:chExt cx="2857520" cy="785818"/>
          </a:xfrm>
        </p:grpSpPr>
        <p:sp>
          <p:nvSpPr>
            <p:cNvPr id="118" name="Овал 11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Скругленный прямоугольник 12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 userDrawn="1"/>
        </p:nvGrpSpPr>
        <p:grpSpPr>
          <a:xfrm rot="10800000">
            <a:off x="357158" y="460770"/>
            <a:ext cx="821538" cy="250033"/>
            <a:chOff x="2714612" y="1428736"/>
            <a:chExt cx="2857520" cy="785818"/>
          </a:xfrm>
        </p:grpSpPr>
        <p:sp>
          <p:nvSpPr>
            <p:cNvPr id="124" name="Овал 12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260648"/>
            <a:ext cx="77768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Проект </a:t>
            </a:r>
          </a:p>
          <a:p>
            <a:pPr algn="ctr"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«Бездомные животные – проблема всех и каждого»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9227" y="5201905"/>
            <a:ext cx="4869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Творческая группа 4Б класса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ГБОУ СОШ  № 134 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Красногвардейского района Санкт-Петербурга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имени Сергея Дудко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985" y="2539272"/>
            <a:ext cx="3807348" cy="253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7560840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Конкурс рисунков </a:t>
            </a:r>
          </a:p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«Забери меня домой»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204864"/>
            <a:ext cx="2376264" cy="133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2592288" cy="460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581128"/>
            <a:ext cx="33283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3240360" cy="218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220432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6984776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Творческий конкурс чтецов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139598"/>
            <a:ext cx="2520280" cy="420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620" y="1154606"/>
            <a:ext cx="2880320" cy="197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628" y="1126897"/>
            <a:ext cx="1776474" cy="422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852936"/>
            <a:ext cx="7473206" cy="3668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305361"/>
            <a:ext cx="7488832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Разработка памятки «Правила поведения при обращении с собаками»</a:t>
            </a:r>
            <a:endParaRPr lang="ru-RU" sz="4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371" y="1693054"/>
            <a:ext cx="3485687" cy="476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369" y="2238292"/>
            <a:ext cx="3504485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04664"/>
            <a:ext cx="6984776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Наши предложения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700" y="1412776"/>
            <a:ext cx="2520000" cy="21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2726" y="1174105"/>
            <a:ext cx="48090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Обращаться к администрации района с просьбой выделять денежные средства на нужды </a:t>
            </a:r>
            <a:r>
              <a:rPr lang="ru-RU" sz="2800" dirty="0" smtClean="0">
                <a:latin typeface="Monotype Corsiva" panose="03010101010201010101" pitchFamily="66" charset="0"/>
              </a:rPr>
              <a:t>животных.</a:t>
            </a:r>
            <a:endParaRPr lang="ru-RU" sz="28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Продолжать участвовать и проводить самим акции помощи приютам бездомных </a:t>
            </a:r>
            <a:r>
              <a:rPr lang="ru-RU" sz="2800" dirty="0" smtClean="0">
                <a:latin typeface="Monotype Corsiva" panose="03010101010201010101" pitchFamily="66" charset="0"/>
              </a:rPr>
              <a:t>животных.</a:t>
            </a:r>
            <a:endParaRPr lang="ru-RU" sz="28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Привлекать внимание жителей района к </a:t>
            </a:r>
            <a:r>
              <a:rPr lang="ru-RU" sz="2800" dirty="0" smtClean="0">
                <a:latin typeface="Monotype Corsiva" panose="03010101010201010101" pitchFamily="66" charset="0"/>
              </a:rPr>
              <a:t>проблеме </a:t>
            </a:r>
            <a:r>
              <a:rPr lang="ru-RU" sz="2800" dirty="0">
                <a:latin typeface="Monotype Corsiva" panose="03010101010201010101" pitchFamily="66" charset="0"/>
              </a:rPr>
              <a:t>бездомных </a:t>
            </a:r>
            <a:r>
              <a:rPr lang="ru-RU" sz="2800" dirty="0" smtClean="0">
                <a:latin typeface="Monotype Corsiva" panose="03010101010201010101" pitchFamily="66" charset="0"/>
              </a:rPr>
              <a:t>животных.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3717032"/>
            <a:ext cx="2520000" cy="23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04664"/>
            <a:ext cx="6984776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Продолжение следует...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669" y="1412776"/>
            <a:ext cx="1786269" cy="2381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3" y="1412776"/>
            <a:ext cx="525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Гипотеза подтвердилась.</a:t>
            </a:r>
            <a:endParaRPr lang="ru-RU" sz="28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Мир не без добрых людей!</a:t>
            </a:r>
            <a:endParaRPr lang="ru-RU" sz="28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Проблема не останется только в нашем проекте, мы будем и дальше помогать животным сами и привлекать жителей района!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005062"/>
            <a:ext cx="2839582" cy="259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521319"/>
            <a:ext cx="3168352" cy="189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8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дарки приюту Ржевк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66" y="2060848"/>
            <a:ext cx="4056115" cy="30420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404664"/>
            <a:ext cx="6984776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Акция «Поможем братьям 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нашим</a:t>
            </a: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меньшим»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921" y="3937130"/>
            <a:ext cx="2376264" cy="174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28682" y="1851214"/>
            <a:ext cx="32637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Подарки и помощь  питомцам приюта  Ржевка»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763" y="4146764"/>
            <a:ext cx="5591831" cy="247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04664"/>
            <a:ext cx="6984776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В проекте участвовали: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174105"/>
            <a:ext cx="35283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Учащиеся </a:t>
            </a:r>
            <a:r>
              <a:rPr lang="ru-RU" sz="2000" dirty="0">
                <a:latin typeface="Monotype Corsiva" panose="03010101010201010101" pitchFamily="66" charset="0"/>
              </a:rPr>
              <a:t>4Б </a:t>
            </a:r>
            <a:r>
              <a:rPr lang="ru-RU" sz="2000" dirty="0" smtClean="0">
                <a:latin typeface="Monotype Corsiva" panose="03010101010201010101" pitchFamily="66" charset="0"/>
              </a:rPr>
              <a:t>класса 134 школы: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Виолетта Антоненкова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Дмитрий Заколюкин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Антон Мурашов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Полина Инжеватова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Роман Кулик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Дарья Наровская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Варвара Штукина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Григорий Тарасов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Егор Печкуров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Муха Дарья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и  другие ученики нашего класса.</a:t>
            </a:r>
          </a:p>
          <a:p>
            <a:endParaRPr lang="ru-RU" sz="2000" dirty="0" smtClean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2635" y="1412776"/>
            <a:ext cx="35283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Классный руководитель: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Шевченко Марина Викторовна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3021" y="4797152"/>
            <a:ext cx="6283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Родители: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Назарова Оксана Сергеевна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Наровская Светлана Николаевна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Шпекторова Наталья Григорьевна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7590" y="3081241"/>
            <a:ext cx="39184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Администрация ГБОУ СОШ № 134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Красногвардейского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56499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714348" y="2214554"/>
            <a:ext cx="8215370" cy="3538803"/>
            <a:chOff x="607288" y="-815361"/>
            <a:chExt cx="7925152" cy="565951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07288" y="-815361"/>
              <a:ext cx="7925152" cy="3002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latin typeface="Monotype Corsiva" pitchFamily="66" charset="0"/>
                </a:rPr>
                <a:t>Отдельная благодарность автору шаблона: </a:t>
              </a:r>
              <a:endParaRPr lang="ru-RU" dirty="0">
                <a:solidFill>
                  <a:prstClr val="black"/>
                </a:solidFill>
                <a:latin typeface="Monotype Corsiva" pitchFamily="66" charset="0"/>
              </a:endParaRPr>
            </a:p>
            <a:p>
              <a:pPr algn="ctr">
                <a:defRPr/>
              </a:pPr>
              <a:endParaRPr lang="ru-RU" sz="800" dirty="0">
                <a:solidFill>
                  <a:prstClr val="black"/>
                </a:solidFill>
                <a:latin typeface="Monotype Corsiva" pitchFamily="66" charset="0"/>
              </a:endParaRPr>
            </a:p>
            <a:p>
              <a:pPr algn="ctr">
                <a:defRPr/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Фокина Лидия Петровна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учитель начальных классов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МКОУ «СОШ ст. Евсино»</a:t>
              </a:r>
            </a:p>
            <a:p>
              <a:pPr algn="ctr">
                <a:defRPr/>
              </a:pPr>
              <a:r>
                <a:rPr lang="ru-RU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Искитимского</a:t>
              </a: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района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Новосибирской области</a:t>
              </a:r>
              <a:endParaRPr lang="ru-RU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" name="Прямоугольник 3"/>
            <p:cNvSpPr>
              <a:spLocks noChangeArrowheads="1"/>
            </p:cNvSpPr>
            <p:nvPr/>
          </p:nvSpPr>
          <p:spPr bwMode="auto">
            <a:xfrm>
              <a:off x="2699547" y="4196516"/>
              <a:ext cx="3628503" cy="64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prstClr val="black"/>
                  </a:solidFill>
                  <a:latin typeface="Monotype Corsiva" pitchFamily="66" charset="0"/>
                </a:rPr>
                <a:t>Сайт </a:t>
              </a:r>
              <a:r>
                <a:rPr lang="en-US" sz="2000" b="1" dirty="0">
                  <a:solidFill>
                    <a:prstClr val="black"/>
                  </a:solidFill>
                  <a:latin typeface="Monotype Corsiva" pitchFamily="66" charset="0"/>
                  <a:hlinkClick r:id="rId2"/>
                </a:rPr>
                <a:t>http://linda6035.ucoz.ru/</a:t>
              </a:r>
              <a:r>
                <a:rPr lang="ru-RU" sz="2000" b="1" dirty="0">
                  <a:solidFill>
                    <a:prstClr val="black"/>
                  </a:solidFill>
                  <a:latin typeface="Monotype Corsiva" pitchFamily="66" charset="0"/>
                </a:rPr>
                <a:t>    </a:t>
              </a:r>
              <a:r>
                <a:rPr lang="ru-RU" sz="2000" b="1" i="1" dirty="0">
                  <a:solidFill>
                    <a:prstClr val="black"/>
                  </a:solidFill>
                  <a:latin typeface="Monotype Corsiva" pitchFamily="66" charset="0"/>
                </a:rPr>
                <a:t>  </a:t>
              </a:r>
              <a:endParaRPr lang="ru-RU" sz="2000" b="1" dirty="0">
                <a:solidFill>
                  <a:prstClr val="black"/>
                </a:solidFill>
                <a:latin typeface="Monotype Corsiva" pitchFamily="66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0100" y="500042"/>
            <a:ext cx="783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Элементы спирали нарисованы автором при помощи фигур </a:t>
            </a:r>
          </a:p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Microsoft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Office PowerPoint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2007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7776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Актуальность проекта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1178573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latin typeface="Monotype Corsiva" panose="03010101010201010101" pitchFamily="66" charset="0"/>
              </a:rPr>
              <a:t>Проблема бездомных </a:t>
            </a:r>
          </a:p>
          <a:p>
            <a:pPr algn="r"/>
            <a:r>
              <a:rPr lang="ru-RU" sz="2800" dirty="0" smtClean="0">
                <a:latin typeface="Monotype Corsiva" panose="03010101010201010101" pitchFamily="66" charset="0"/>
              </a:rPr>
              <a:t>животных волнует </a:t>
            </a:r>
          </a:p>
          <a:p>
            <a:pPr algn="r"/>
            <a:r>
              <a:rPr lang="ru-RU" sz="2800" dirty="0" smtClean="0">
                <a:latin typeface="Monotype Corsiva" panose="03010101010201010101" pitchFamily="66" charset="0"/>
              </a:rPr>
              <a:t>каждого </a:t>
            </a:r>
          </a:p>
          <a:p>
            <a:pPr algn="r"/>
            <a:r>
              <a:rPr lang="ru-RU" sz="2800" dirty="0" smtClean="0">
                <a:latin typeface="Monotype Corsiva" panose="03010101010201010101" pitchFamily="66" charset="0"/>
              </a:rPr>
              <a:t>здравомыслящего </a:t>
            </a:r>
          </a:p>
          <a:p>
            <a:pPr algn="r"/>
            <a:r>
              <a:rPr lang="ru-RU" sz="2800" dirty="0" smtClean="0">
                <a:latin typeface="Monotype Corsiva" panose="03010101010201010101" pitchFamily="66" charset="0"/>
              </a:rPr>
              <a:t>человека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267792"/>
            <a:ext cx="3615274" cy="518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659112"/>
            <a:ext cx="2473867" cy="279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8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776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Цель проекта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178573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Привлечение внимания учащихся и взрослых к проблеме бездомных животных 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130797"/>
            <a:ext cx="7776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Задачи проекта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3071862"/>
            <a:ext cx="7488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Изучить состояние проблемы бездомных животных Красногвардейского района.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Выяснить отношение жителей нашего района к проблеме бездомных животных.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Организовать творческие группы с целью привлечения внимания учащихся и родителей к данной проблеме.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2952" y="1719372"/>
            <a:ext cx="1512168" cy="270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5566" y="3415743"/>
            <a:ext cx="3816424" cy="201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63688" y="272823"/>
            <a:ext cx="6984776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Бездомные животные </a:t>
            </a:r>
          </a:p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нашего района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7" y="1719373"/>
            <a:ext cx="285085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641" y="1719373"/>
            <a:ext cx="2232248" cy="257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076" y="3981647"/>
            <a:ext cx="3299314" cy="144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31640" y="5520134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Уличные животные создают множество проблем для человеческого общества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71477"/>
            <a:ext cx="6984776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Интервью с жителями района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33" y="1295135"/>
            <a:ext cx="1728192" cy="238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Химия\Desktop\DSCN4582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539" y="4010400"/>
            <a:ext cx="3248025" cy="243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VID-20181010-WA00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290568" y="2312008"/>
            <a:ext cx="5279387" cy="29883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1068" y="1166481"/>
            <a:ext cx="1828270" cy="26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6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404664"/>
            <a:ext cx="7776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Опрос учеников школы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04783"/>
              </p:ext>
            </p:extLst>
          </p:nvPr>
        </p:nvGraphicFramePr>
        <p:xfrm>
          <a:off x="1475656" y="1327995"/>
          <a:ext cx="4968552" cy="5545497"/>
        </p:xfrm>
        <a:graphic>
          <a:graphicData uri="http://schemas.openxmlformats.org/drawingml/2006/table">
            <a:tbl>
              <a:tblPr firstRow="1" firstCol="1" bandRow="1"/>
              <a:tblGrid>
                <a:gridCol w="2448272"/>
                <a:gridCol w="2520280"/>
              </a:tblGrid>
              <a:tr h="296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62929" marT="62929" marB="62929" anchor="ctr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 ответов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62929" marT="62929" marB="62929" anchor="ctr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Есть ли у тебя домашнее животное? Если да, то, какое?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Практически у всех учеников школы есть домашнее животное (кошки, собаки, попугаи), у многих не одно.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Хотел бы ты завести ещё?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Завести домашнего животного хотят те, у кого нет домашнего животного, а у кого есть хотят завести животного, которое не требует большого ухода (попугаи, черепахи).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Сколько времени ты уделяешь ему в день?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Ученики уделяют своему домашнему животному от 10 минут и до 2 часов.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Все ли члены семьи занимаются с домашним животным?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У многих учеников домашними животными занимаются все члены семьи.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Существует ли проблема бездомных животных?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Все ученики считают, что существует проблема бездомных животных.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Какое чувство у тебя вызывают бездомные животные?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Бездомные животные вызывают у большинства учеников школы чувство жалости, сострадания.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Где чаще всего вы видите бездомных животных?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Большинство учеников видят бездомных животных у себя во дворе и в подъезде.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Есть ли бездомные животные рядом с вашим домом?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Практически у всех учеников рядом с домом есть бездомные животные.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Предложите, как бороться с проблемой бездомных животных.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 Ученики считают, что надо открыть специальные приюты, некоторые считают, что надо животных раздать людям, размещать объявления в интернете.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29" marR="8990" marT="8990" marB="8990">
                    <a:lnL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D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16033" y="1327994"/>
            <a:ext cx="2060423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16033" y="3789040"/>
            <a:ext cx="206042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776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Результаты проекта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7440" y="4929533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Класс разбился на творческие группы и представил следующие результаты: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69" y="1844824"/>
            <a:ext cx="3911403" cy="2520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412776"/>
            <a:ext cx="2726359" cy="32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332656"/>
            <a:ext cx="7560840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accent5"/>
            </a:extrusionClr>
          </a:sp3d>
        </p:spPr>
        <p:txBody>
          <a:bodyPr wrap="square">
            <a:spAutoFit/>
            <a:sp3d/>
          </a:bodyPr>
          <a:lstStyle/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Поделки «Дом мечты»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7510" y="1102097"/>
            <a:ext cx="348508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6801" y="1871538"/>
            <a:ext cx="1772723" cy="30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7510" y="5004901"/>
            <a:ext cx="339266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2245" y="2556961"/>
            <a:ext cx="3133363" cy="1762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179" y="3933056"/>
            <a:ext cx="3816424" cy="2136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260" y="3959603"/>
            <a:ext cx="3605093" cy="21041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179" y="604462"/>
            <a:ext cx="7276174" cy="399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0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571</Words>
  <Application>Microsoft Office PowerPoint</Application>
  <PresentationFormat>Экран (4:3)</PresentationFormat>
  <Paragraphs>91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учитель</cp:lastModifiedBy>
  <cp:revision>82</cp:revision>
  <dcterms:created xsi:type="dcterms:W3CDTF">2014-11-22T17:16:34Z</dcterms:created>
  <dcterms:modified xsi:type="dcterms:W3CDTF">2019-04-04T08:32:06Z</dcterms:modified>
</cp:coreProperties>
</file>