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72" r:id="rId9"/>
    <p:sldId id="262" r:id="rId10"/>
    <p:sldId id="276" r:id="rId11"/>
    <p:sldId id="264" r:id="rId12"/>
    <p:sldId id="265" r:id="rId13"/>
    <p:sldId id="266" r:id="rId14"/>
    <p:sldId id="267" r:id="rId15"/>
    <p:sldId id="274" r:id="rId16"/>
    <p:sldId id="268" r:id="rId17"/>
    <p:sldId id="278" r:id="rId18"/>
    <p:sldId id="269" r:id="rId19"/>
    <p:sldId id="270" r:id="rId20"/>
    <p:sldId id="280" r:id="rId21"/>
    <p:sldId id="282" r:id="rId22"/>
    <p:sldId id="281" r:id="rId23"/>
    <p:sldId id="27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80F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7329-09F4-4B7E-8341-E3F99AB9DE5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ABBC-06DC-4CBE-A163-5BCF2EFA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5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ABBC-06DC-4CBE-A163-5BCF2EFA58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9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ABBC-06DC-4CBE-A163-5BCF2EFA58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2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4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7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3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0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2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3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2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4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2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D421-1DB1-45B7-8667-487242ED1286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29C91-E0D4-4FF0-A044-55DE20E87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2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gebvZiL_6_E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hyperlink" Target="https://www.instagram.com/chichikov.p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1"/>
          <a:stretch/>
        </p:blipFill>
        <p:spPr>
          <a:xfrm rot="5400000">
            <a:off x="3266386" y="-1760109"/>
            <a:ext cx="6006726" cy="10606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108" y="1246415"/>
            <a:ext cx="11403623" cy="85285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Презентация к уроку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721" y="4896682"/>
            <a:ext cx="9144000" cy="892576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Фирстова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Марианна Валерьевна, учитель литературы</a:t>
            </a:r>
          </a:p>
          <a:p>
            <a:pPr algn="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Юняшина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Владимировна, учитель литературы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35029" y="1887248"/>
            <a:ext cx="7164784" cy="1771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Учебный предмет: Литература</a:t>
            </a:r>
            <a:br>
              <a:rPr lang="ru-RU" sz="4000" dirty="0"/>
            </a:br>
            <a:r>
              <a:rPr lang="ru-RU" sz="4000" dirty="0"/>
              <a:t>Класс: 9</a:t>
            </a:r>
          </a:p>
          <a:p>
            <a:pPr algn="l"/>
            <a:r>
              <a:rPr lang="ru-RU" sz="4000" dirty="0"/>
              <a:t>Тема урока: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4400" y="2690355"/>
            <a:ext cx="56228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«Я - Чичиков. Герой времени»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48118" y="786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69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948260" y="6530107"/>
            <a:ext cx="2338321" cy="311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Нижний Тагил</a:t>
            </a:r>
          </a:p>
        </p:txBody>
      </p:sp>
    </p:spTree>
    <p:extLst>
      <p:ext uri="{BB962C8B-B14F-4D97-AF65-F5344CB8AC3E}">
        <p14:creationId xmlns:p14="http://schemas.microsoft.com/office/powerpoint/2010/main" val="30011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88" y="9352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эпиграфом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87" y="1074187"/>
            <a:ext cx="52651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слова </a:t>
            </a:r>
            <a:r>
              <a:rPr lang="ru-RU" sz="3600" b="1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Остапа </a:t>
            </a:r>
            <a:r>
              <a:rPr lang="ru-RU" sz="3600" b="1" i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Бендера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7" y="2357368"/>
            <a:ext cx="6033072" cy="4022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0080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6341830" y="452673"/>
            <a:ext cx="5641002" cy="2319565"/>
          </a:xfrm>
          <a:prstGeom prst="cloudCallout">
            <a:avLst>
              <a:gd name="adj1" fmla="val -76374"/>
              <a:gd name="adj2" fmla="val 114782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i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«Надо мыслить. Меня, например, кормят идеи»?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23707" y="3298554"/>
            <a:ext cx="52591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Остап знал «четыреста сравнительно честных способов отъема денег». </a:t>
            </a:r>
          </a:p>
        </p:txBody>
      </p:sp>
    </p:spTree>
    <p:extLst>
      <p:ext uri="{BB962C8B-B14F-4D97-AF65-F5344CB8AC3E}">
        <p14:creationId xmlns:p14="http://schemas.microsoft.com/office/powerpoint/2010/main" val="88216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" y="96901"/>
            <a:ext cx="10659256" cy="4116934"/>
          </a:xfrm>
        </p:spPr>
        <p:txBody>
          <a:bodyPr>
            <a:normAutofit/>
          </a:bodyPr>
          <a:lstStyle/>
          <a:p>
            <a:pPr lvl="0"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Придумать идею и выгодно её реализовать.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Хорошо, если бы затраты на неё ничего не стоили.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68" y="3438145"/>
            <a:ext cx="4681496" cy="3115324"/>
          </a:xfrm>
          <a:prstGeom prst="round2DiagRect">
            <a:avLst>
              <a:gd name="adj1" fmla="val 0"/>
              <a:gd name="adj2" fmla="val 22699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7" y="3438145"/>
            <a:ext cx="4681497" cy="3115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8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840224" y="654675"/>
            <a:ext cx="7205472" cy="348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Фрагмент спектакля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«Похождение», составленное по поэме Н. В. Гоголя «Мёртвые души».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Театр О.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Табакова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Чичиков в исполнении С. Безрукова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496" y="4919008"/>
            <a:ext cx="11704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  <a:t>Каковы истоки становления Чичикова-приобретателя?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0416" y="158496"/>
            <a:ext cx="7120128" cy="3823716"/>
            <a:chOff x="280416" y="158496"/>
            <a:chExt cx="7120128" cy="3823716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280416" y="158496"/>
              <a:ext cx="7120128" cy="15118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ru-RU" b="1" dirty="0">
                  <a:solidFill>
                    <a:srgbClr val="50080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Узнайте героя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https://img.icons8.com/bubbles/500/literatur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16" y="816864"/>
              <a:ext cx="3165348" cy="316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251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58495"/>
            <a:ext cx="11404317" cy="1714475"/>
          </a:xfrm>
        </p:spPr>
        <p:txBody>
          <a:bodyPr>
            <a:normAutofit fontScale="90000"/>
          </a:bodyPr>
          <a:lstStyle/>
          <a:p>
            <a:pPr marL="354013" lvl="0"/>
            <a:r>
              <a:rPr lang="ru-RU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Становление личности Чичикова. </a:t>
            </a:r>
            <a:br>
              <a:rPr lang="ru-RU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  <a:t>Защита мини-проекта: сочинение-автобиография Чичикова</a:t>
            </a:r>
            <a:endParaRPr lang="ru-RU" sz="400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8432" y="1975103"/>
            <a:ext cx="11404317" cy="465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7425" algn="just"/>
            <a:r>
              <a:rPr lang="ru-RU" sz="3600" dirty="0"/>
              <a:t> «</a:t>
            </a:r>
            <a:r>
              <a:rPr lang="ru-RU" sz="3600" i="1" dirty="0"/>
              <a:t>Я, Павел Иванович Чичиков родился в семье столбовых дворян. Ни друга, ни товарища в детстве не имел. Отец отправил меня в городское училище. При расставании слез не было пролито из родительских глаз; дана была полтина меди на расход и лакомства и умное наставление: «Смотри же, Павлуша, учись, не дури и не повесничай, а больше всего угождай учителям и начальникам…»</a:t>
            </a:r>
            <a:br>
              <a:rPr lang="ru-RU" sz="3600" i="1" dirty="0"/>
            </a:b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56359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71" y="451104"/>
            <a:ext cx="10569315" cy="277883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  <a:t>Реализация идеи покупки мёртвых душ.</a:t>
            </a:r>
            <a:br>
              <a:rPr lang="ru-RU" sz="4000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  <a:t>Защита мини-проекта «Путешествие Чичикова»</a:t>
            </a:r>
            <a:r>
              <a:rPr lang="ru-RU" sz="4000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  <a:t>Учащиеся представляют карту путешествия Чичикова по губернии с целью покупки мёртвых душ.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3282" y="3155391"/>
            <a:ext cx="2679895" cy="3573194"/>
          </a:xfrm>
          <a:prstGeom prst="round2DiagRect">
            <a:avLst>
              <a:gd name="adj1" fmla="val 2030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7404" y="3142077"/>
            <a:ext cx="2691308" cy="358841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3950" b="8572"/>
          <a:stretch/>
        </p:blipFill>
        <p:spPr>
          <a:xfrm rot="16200000">
            <a:off x="8589773" y="3043593"/>
            <a:ext cx="2759127" cy="3717559"/>
          </a:xfrm>
          <a:prstGeom prst="round2DiagRect">
            <a:avLst>
              <a:gd name="adj1" fmla="val 0"/>
              <a:gd name="adj2" fmla="val 23862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92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81759" y="2712876"/>
            <a:ext cx="2821041" cy="3761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6076" y="434221"/>
            <a:ext cx="793417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  <a:t>В своих работах девятиклассники отразили индивидуальные особенности помещиков: внешность, особенности характера; </a:t>
            </a:r>
          </a:p>
          <a:p>
            <a:pPr algn="just"/>
            <a:r>
              <a:rPr lang="ru-RU" sz="3200" i="1" dirty="0">
                <a:solidFill>
                  <a:srgbClr val="50080F"/>
                </a:solidFill>
                <a:latin typeface="Times New Roman" pitchFamily="18" charset="0"/>
                <a:cs typeface="Times New Roman" pitchFamily="18" charset="0"/>
              </a:rPr>
              <a:t>а также архитектуру усадьбы и различные детали.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3109" y="3287669"/>
            <a:ext cx="2726037" cy="3634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r="5292" b="6400"/>
          <a:stretch/>
        </p:blipFill>
        <p:spPr>
          <a:xfrm rot="16200000" flipV="1">
            <a:off x="1210482" y="3193286"/>
            <a:ext cx="2700997" cy="3826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25472" y="-123337"/>
            <a:ext cx="2185022" cy="291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7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66" y="911126"/>
            <a:ext cx="11021035" cy="159042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Казалось, всё удалось… </a:t>
            </a:r>
            <a:r>
              <a:rPr lang="en-US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мини-проекта </a:t>
            </a:r>
            <a:r>
              <a:rPr lang="ru-RU" b="1" dirty="0" smtClean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 Чичикова</a:t>
            </a:r>
            <a:r>
              <a:rPr lang="ru-RU" b="1" dirty="0" smtClean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9892" r="15152" b="5651"/>
          <a:stretch/>
        </p:blipFill>
        <p:spPr>
          <a:xfrm>
            <a:off x="858129" y="2841675"/>
            <a:ext cx="4930123" cy="3671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6" t="7112" r="15831" b="5778"/>
          <a:stretch/>
        </p:blipFill>
        <p:spPr>
          <a:xfrm>
            <a:off x="6536463" y="2896129"/>
            <a:ext cx="4768948" cy="3562759"/>
          </a:xfrm>
          <a:prstGeom prst="round2DiagRect">
            <a:avLst>
              <a:gd name="adj1" fmla="val 0"/>
              <a:gd name="adj2" fmla="val 16771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Продвижение в Инстаграм: как оформить шапку профиля в 2021 году.">
            <a:hlinkClick r:id="rId4" tooltip="вход на instagra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395" y="439141"/>
            <a:ext cx="2641277" cy="1760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3" t="6857" r="23411" b="3999"/>
          <a:stretch/>
        </p:blipFill>
        <p:spPr>
          <a:xfrm>
            <a:off x="5890438" y="269291"/>
            <a:ext cx="5973204" cy="6319418"/>
          </a:xfrm>
          <a:prstGeom prst="rect">
            <a:avLst/>
          </a:prstGeom>
          <a:ln w="28575">
            <a:solidFill>
              <a:srgbClr val="50080F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D975661-2D8D-4DC1-984B-F414A32D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35" y="269291"/>
            <a:ext cx="3178692" cy="3178692"/>
          </a:xfrm>
          <a:prstGeom prst="rect">
            <a:avLst/>
          </a:prstGeom>
          <a:noFill/>
          <a:ln w="28575">
            <a:solidFill>
              <a:srgbClr val="50080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F98853-F75B-424A-AD7C-5FF1A4E1562C}"/>
              </a:ext>
            </a:extLst>
          </p:cNvPr>
          <p:cNvSpPr txBox="1"/>
          <p:nvPr/>
        </p:nvSpPr>
        <p:spPr>
          <a:xfrm>
            <a:off x="328358" y="4306761"/>
            <a:ext cx="51580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мобильный телефон с камерой,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программу для сканирования кода,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Наведите объектив камеры на код,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информацию!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406" y="301752"/>
            <a:ext cx="11305849" cy="272210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Вернёмся к эпиграфу и с другой стороны посмотрим на идеи наших героев-авантюристов. </a:t>
            </a:r>
            <a:r>
              <a:rPr lang="en-US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привели идеи этих героев? </a:t>
            </a:r>
            <a:r>
              <a:rPr lang="en-US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богатству? К власти? К славе?</a:t>
            </a:r>
            <a:br>
              <a:rPr lang="ru-RU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5008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9" y="3556649"/>
            <a:ext cx="3128963" cy="3128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7" y="3550005"/>
            <a:ext cx="3010962" cy="3135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74" y="3550005"/>
            <a:ext cx="2231505" cy="312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143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18" y="896292"/>
            <a:ext cx="6455632" cy="4835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0080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64527" y="5026636"/>
            <a:ext cx="4313223" cy="20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-90535" y="597998"/>
            <a:ext cx="5289042" cy="5432080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>
            <a:solidFill>
              <a:srgbClr val="500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</a:t>
            </a:r>
            <a:r>
              <a:rPr lang="ru-RU" sz="2800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5008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Чичиков</a:t>
            </a:r>
            <a:r>
              <a:rPr lang="en-US" sz="2800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герой времени или вне времени?</a:t>
            </a:r>
            <a:endParaRPr lang="en-US" sz="2800" b="1" i="1" dirty="0">
              <a:solidFill>
                <a:srgbClr val="500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ли вы привести примеры современных авантюристов?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32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b/%D0%B2%D1%80%D1%83%D1%87%D0%B8%D1%82%D0%B5-%D1%81%D0%BE%D1%87%D0%B8%D0%BD%D0%B8%D1%82%D0%B5%D0%BB%D1%8C%D1%81%D1%82%D0%B2%D0%BE-%D1%81-%D0%BF%D0%B5%D1%80-%D0%BF%D0%B5%D1%80%D0%B0-14463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784">
            <a:off x="6108136" y="-940418"/>
            <a:ext cx="4063660" cy="42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396" y="2947240"/>
            <a:ext cx="9967719" cy="33473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систематизировать материал по образу Чичикова; 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 действия данного героя с безнравственными поступками современных героев - авантюристов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292" y="605988"/>
            <a:ext cx="4782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600" b="1" dirty="0">
                <a:ln w="12700">
                  <a:noFill/>
                  <a:prstDash val="solid"/>
                </a:ln>
                <a:solidFill>
                  <a:srgbClr val="50080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Цель урока:</a:t>
            </a:r>
            <a:r>
              <a:rPr lang="en-US" sz="6600" b="1" dirty="0">
                <a:ln w="12700">
                  <a:noFill/>
                  <a:prstDash val="solid"/>
                </a:ln>
                <a:solidFill>
                  <a:srgbClr val="50080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sz="6600" b="1" dirty="0">
              <a:ln w="12700">
                <a:noFill/>
                <a:prstDash val="solid"/>
              </a:ln>
              <a:solidFill>
                <a:srgbClr val="50080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82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6581553" y="711184"/>
            <a:ext cx="5178056" cy="4886450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психотерапевт, ведущий телепрограммы «Сеансы здоровья врача-психотерапевта Анатолия Кашпировского», </a:t>
            </a:r>
          </a:p>
          <a:p>
            <a:pPr algn="ctr"/>
            <a:r>
              <a:rPr lang="ru-RU" sz="2400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экстрасенс, который якобы удалённо лечил телезрителей, смотрящих его передачу.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89" y="756514"/>
            <a:ext cx="4381159" cy="4636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0080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9E0C0-919D-4649-A0C6-6A3B1F25B9DC}"/>
              </a:ext>
            </a:extLst>
          </p:cNvPr>
          <p:cNvSpPr txBox="1"/>
          <p:nvPr/>
        </p:nvSpPr>
        <p:spPr>
          <a:xfrm>
            <a:off x="545751" y="4782986"/>
            <a:ext cx="3874532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Анатолий Кашпировский</a:t>
            </a:r>
          </a:p>
        </p:txBody>
      </p:sp>
    </p:spTree>
    <p:extLst>
      <p:ext uri="{BB962C8B-B14F-4D97-AF65-F5344CB8AC3E}">
        <p14:creationId xmlns:p14="http://schemas.microsoft.com/office/powerpoint/2010/main" val="3056502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5677786" y="668812"/>
            <a:ext cx="6230677" cy="5200518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предприниматель, основатель финансовых пирамид, политический деятель. Известен как создатель АО «МММ», которая считается классической и крупнейшей финансовой пирамидой России по количеству пострадавших (10 -15 млн человек) и ущербу (по некоторым оценкам, 3 млрд рублей). В 2003 году был осуждён за мошенничество в крупных размерах.</a:t>
            </a:r>
            <a:endParaRPr lang="ru-RU" dirty="0">
              <a:solidFill>
                <a:srgbClr val="5008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114576-A150-42F1-A538-93C9EAB6F0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33253"/>
          <a:stretch/>
        </p:blipFill>
        <p:spPr>
          <a:xfrm>
            <a:off x="803543" y="711184"/>
            <a:ext cx="4562356" cy="511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0080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C1024-EE07-4D3E-B1AC-C48DE7471CC6}"/>
              </a:ext>
            </a:extLst>
          </p:cNvPr>
          <p:cNvSpPr txBox="1"/>
          <p:nvPr/>
        </p:nvSpPr>
        <p:spPr>
          <a:xfrm>
            <a:off x="283536" y="5135969"/>
            <a:ext cx="3122482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Сергей Мавроди</a:t>
            </a:r>
          </a:p>
        </p:txBody>
      </p:sp>
    </p:spTree>
    <p:extLst>
      <p:ext uri="{BB962C8B-B14F-4D97-AF65-F5344CB8AC3E}">
        <p14:creationId xmlns:p14="http://schemas.microsoft.com/office/powerpoint/2010/main" val="656754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5677786" y="711182"/>
            <a:ext cx="6422065" cy="5487597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оветский</a:t>
            </a:r>
            <a:r>
              <a:rPr lang="ru-RU" sz="2400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российский предприниматель, государственный и политический деятель, учёный-математик, физик, доктор технических наук, профессор. В отношении Березовского было заведено несколько уголовных дел. Березовский был объявлен Россией в розыск по линии Интерпола по обвинениям в мошенничестве, отмывании денег, попытке насильственного захвата власти.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D56172-6769-43F0-8F4A-DBE87A8E6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7"/>
          <a:stretch/>
        </p:blipFill>
        <p:spPr bwMode="auto">
          <a:xfrm>
            <a:off x="606056" y="675923"/>
            <a:ext cx="4827181" cy="5558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0080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9E0C0-919D-4649-A0C6-6A3B1F25B9DC}"/>
              </a:ext>
            </a:extLst>
          </p:cNvPr>
          <p:cNvSpPr txBox="1"/>
          <p:nvPr/>
        </p:nvSpPr>
        <p:spPr>
          <a:xfrm>
            <a:off x="177210" y="5525664"/>
            <a:ext cx="3122482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 Березовский</a:t>
            </a:r>
          </a:p>
        </p:txBody>
      </p:sp>
    </p:spTree>
    <p:extLst>
      <p:ext uri="{BB962C8B-B14F-4D97-AF65-F5344CB8AC3E}">
        <p14:creationId xmlns:p14="http://schemas.microsoft.com/office/powerpoint/2010/main" val="326232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242291"/>
            <a:ext cx="12431601" cy="85323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C8B10A-67CD-467F-B125-9CD677CC6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1"/>
          <a:stretch/>
        </p:blipFill>
        <p:spPr>
          <a:xfrm rot="5400000">
            <a:off x="2734342" y="-2908005"/>
            <a:ext cx="7889357" cy="12386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385" y="592541"/>
            <a:ext cx="6654945" cy="538584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b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авантюристы совершают </a:t>
            </a:r>
            <a:b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 ради собственной выгоды, </a:t>
            </a:r>
            <a:b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гнушаясь обманом людей. </a:t>
            </a:r>
            <a:b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Но, как правило, их  мошенническая деятельность заканчивается крахом.</a:t>
            </a:r>
            <a:r>
              <a:rPr lang="ru-RU" i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5008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1"/>
          <a:stretch/>
        </p:blipFill>
        <p:spPr>
          <a:xfrm rot="5400000">
            <a:off x="2903265" y="-2291080"/>
            <a:ext cx="6546282" cy="115587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429" y="2218176"/>
            <a:ext cx="11268221" cy="2156600"/>
          </a:xfrm>
        </p:spPr>
        <p:txBody>
          <a:bodyPr/>
          <a:lstStyle/>
          <a:p>
            <a:pPr marL="0" indent="0" algn="r">
              <a:buNone/>
            </a:pPr>
            <a:r>
              <a:rPr lang="ru-RU" sz="6600" b="1" dirty="0">
                <a:ln w="12700">
                  <a:solidFill>
                    <a:srgbClr val="0066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Надо мыслить. </a:t>
            </a:r>
          </a:p>
          <a:p>
            <a:pPr marL="0" indent="0" algn="r">
              <a:buNone/>
            </a:pPr>
            <a:r>
              <a:rPr lang="ru-RU" sz="6600" b="1" dirty="0">
                <a:ln w="12700">
                  <a:solidFill>
                    <a:srgbClr val="0066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Меня, например, кормят идеи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. 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3507" y="4659196"/>
            <a:ext cx="3316072" cy="85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Остап Бендер</a:t>
            </a:r>
          </a:p>
        </p:txBody>
      </p:sp>
    </p:spTree>
    <p:extLst>
      <p:ext uri="{BB962C8B-B14F-4D97-AF65-F5344CB8AC3E}">
        <p14:creationId xmlns:p14="http://schemas.microsoft.com/office/powerpoint/2010/main" val="208973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105343"/>
            <a:ext cx="11791950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человека можно назвать </a:t>
            </a:r>
            <a:r>
              <a:rPr lang="ru-RU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героем времени</a:t>
            </a:r>
            <a:r>
              <a:rPr lang="ru-RU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</a:t>
            </a:r>
            <a:endParaRPr lang="ru-RU" dirty="0">
              <a:solidFill>
                <a:srgbClr val="50080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6" y="2368976"/>
            <a:ext cx="2490566" cy="39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22" y="2368976"/>
            <a:ext cx="2526317" cy="3960000"/>
          </a:xfrm>
          <a:prstGeom prst="round2DiagRect">
            <a:avLst>
              <a:gd name="adj1" fmla="val 0"/>
              <a:gd name="adj2" fmla="val 12847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14409"/>
          <a:stretch/>
        </p:blipFill>
        <p:spPr>
          <a:xfrm>
            <a:off x="6320434" y="2368976"/>
            <a:ext cx="2519578" cy="39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2" y="2368976"/>
            <a:ext cx="2513618" cy="3960000"/>
          </a:xfrm>
          <a:prstGeom prst="round2DiagRect">
            <a:avLst>
              <a:gd name="adj1" fmla="val 0"/>
              <a:gd name="adj2" fmla="val 16491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85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_2\Desktop\бульба.jpg"/>
          <p:cNvPicPr>
            <a:picLocks noChangeAspect="1" noChangeArrowheads="1"/>
          </p:cNvPicPr>
          <p:nvPr/>
        </p:nvPicPr>
        <p:blipFill rotWithShape="1">
          <a:blip r:embed="rId2"/>
          <a:srcRect l="8001" r="17549"/>
          <a:stretch/>
        </p:blipFill>
        <p:spPr bwMode="auto">
          <a:xfrm>
            <a:off x="325924" y="475476"/>
            <a:ext cx="5821378" cy="6082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317" y="734343"/>
            <a:ext cx="5335146" cy="5824025"/>
          </a:xfrm>
        </p:spPr>
        <p:txBody>
          <a:bodyPr>
            <a:normAutofit fontScale="90000"/>
          </a:bodyPr>
          <a:lstStyle/>
          <a:p>
            <a:pPr lvl="0" indent="722313" algn="ctr"/>
            <a:r>
              <a:rPr lang="ru-RU" sz="4000" i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это </a:t>
            </a:r>
            <a:r>
              <a:rPr lang="ru-RU" sz="4000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4000" i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вобрал в себя все особенности и характерные черты своего поколения. Он ничем не выделяется, порой не имеет наград. Но если окружающие признают человека особенным, считают его поступки незаурядными – он уже </a:t>
            </a:r>
            <a:r>
              <a:rPr lang="ru-RU" sz="4000" b="1" i="1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герой. </a:t>
            </a:r>
            <a:endParaRPr lang="ru-RU" dirty="0">
              <a:solidFill>
                <a:srgbClr val="5008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517" y="184055"/>
            <a:ext cx="5848062" cy="6232623"/>
          </a:xfrm>
        </p:spPr>
        <p:txBody>
          <a:bodyPr>
            <a:normAutofit/>
          </a:bodyPr>
          <a:lstStyle/>
          <a:p>
            <a:pPr indent="533400" algn="ctr"/>
            <a:r>
              <a:rPr lang="ru-RU" sz="3600" i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можно отличить по мудрости, интеллигентности, скромности и надежности. Или наоборот, искатель счастья, приключений, проходимец, беспринципный человек- тоже герой. </a:t>
            </a:r>
            <a:br>
              <a:rPr lang="ru-RU" sz="3600" i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 времени. </a:t>
            </a:r>
            <a:br>
              <a:rPr lang="ru-RU" sz="3600" i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- авантюрист.</a:t>
            </a:r>
            <a:endParaRPr lang="ru-RU" sz="3600" dirty="0">
              <a:solidFill>
                <a:srgbClr val="5008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meme-arsenal.com/memes/ec0890376f5052d253d3bedc70c25d7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r="38806"/>
          <a:stretch/>
        </p:blipFill>
        <p:spPr bwMode="auto">
          <a:xfrm>
            <a:off x="408990" y="379127"/>
            <a:ext cx="5464220" cy="6107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402" y="1323476"/>
            <a:ext cx="11083091" cy="1039528"/>
          </a:xfrm>
        </p:spPr>
        <p:txBody>
          <a:bodyPr>
            <a:normAutofit fontScale="90000"/>
          </a:bodyPr>
          <a:lstStyle/>
          <a:p>
            <a:pPr marL="742950" lvl="0" indent="-742950" algn="just">
              <a:buFont typeface="+mj-lt"/>
              <a:buAutoNum type="arabicPeriod"/>
            </a:pPr>
            <a:r>
              <a:rPr lang="ru-RU" sz="3600" dirty="0">
                <a:solidFill>
                  <a:schemeClr val="accent6">
                    <a:lumMod val="25000"/>
                  </a:schemeClr>
                </a:solidFill>
              </a:rPr>
              <a:t>Устар. Искатель приключений. Иногда он представлял себя </a:t>
            </a:r>
            <a:r>
              <a:rPr lang="ru-RU" sz="3200" dirty="0">
                <a:solidFill>
                  <a:schemeClr val="accent6">
                    <a:lumMod val="25000"/>
                  </a:schemeClr>
                </a:solidFill>
              </a:rPr>
              <a:t>известным путешественником.</a:t>
            </a:r>
            <a:endParaRPr lang="ru-RU" sz="3100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3256" y="96253"/>
            <a:ext cx="11944950" cy="981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b="1" dirty="0">
                <a:solidFill>
                  <a:srgbClr val="50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героев - авантюристов вы можете назвать?</a:t>
            </a:r>
            <a:endParaRPr lang="ru-RU" sz="4000" b="1" i="1" dirty="0">
              <a:solidFill>
                <a:srgbClr val="50080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1402" y="3840480"/>
            <a:ext cx="11083090" cy="79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 startAt="2"/>
              <a:tabLst>
                <a:tab pos="87313" algn="l"/>
              </a:tabLst>
            </a:pPr>
            <a:r>
              <a:rPr lang="ru-RU" sz="3600" dirty="0">
                <a:solidFill>
                  <a:schemeClr val="accent6">
                    <a:lumMod val="25000"/>
                  </a:schemeClr>
                </a:solidFill>
              </a:rPr>
              <a:t>Тот, кто склонен к авантюризму; беспринципный делец.</a:t>
            </a:r>
            <a:endParaRPr lang="ru-RU" sz="3100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0681" y="2363004"/>
            <a:ext cx="11857525" cy="1025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собирал экспедицию из отважных, закаленных в перенесении трудов и опасностей авантюристов. </a:t>
            </a:r>
            <a:r>
              <a:rPr lang="ru-RU" sz="31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 А. Куприн, «Ночлег»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3256" y="4504625"/>
            <a:ext cx="11901236" cy="192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сам ужаснулся бы, увидев, в какую темную бездну годами влекли его низменные страсти политического авантюриста, никогда не думавшего о народе. </a:t>
            </a:r>
            <a:r>
              <a:rPr lang="ru-RU" sz="31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 А. </a:t>
            </a:r>
            <a:r>
              <a:rPr lang="ru-RU" sz="31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Закруткин</a:t>
            </a:r>
            <a:r>
              <a:rPr lang="ru-RU" sz="31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«Сотворение мира»</a:t>
            </a:r>
          </a:p>
        </p:txBody>
      </p:sp>
    </p:spTree>
    <p:extLst>
      <p:ext uri="{BB962C8B-B14F-4D97-AF65-F5344CB8AC3E}">
        <p14:creationId xmlns:p14="http://schemas.microsoft.com/office/powerpoint/2010/main" val="36525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8" y="288560"/>
            <a:ext cx="219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90" y="311565"/>
            <a:ext cx="416385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66" y="264238"/>
            <a:ext cx="1997688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258" y="2704408"/>
            <a:ext cx="2098541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Емельян Пугачёв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7908" y="2741995"/>
            <a:ext cx="3322097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 Александрович Хлестаков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1427" y="2704408"/>
            <a:ext cx="188811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Остап Бендер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6111"/>
          <a:stretch/>
        </p:blipFill>
        <p:spPr>
          <a:xfrm>
            <a:off x="569898" y="3638057"/>
            <a:ext cx="2145792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Ученик_2\Desktop\казанова.jpg"/>
          <p:cNvPicPr>
            <a:picLocks noChangeAspect="1" noChangeArrowheads="1"/>
          </p:cNvPicPr>
          <p:nvPr/>
        </p:nvPicPr>
        <p:blipFill rotWithShape="1">
          <a:blip r:embed="rId6"/>
          <a:srcRect r="8715"/>
          <a:stretch/>
        </p:blipFill>
        <p:spPr bwMode="auto">
          <a:xfrm>
            <a:off x="3968869" y="3638057"/>
            <a:ext cx="4261177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Ученик_2\Desktop\соня.png"/>
          <p:cNvPicPr>
            <a:picLocks noChangeAspect="1" noChangeArrowheads="1"/>
          </p:cNvPicPr>
          <p:nvPr/>
        </p:nvPicPr>
        <p:blipFill>
          <a:blip r:embed="rId7" cstate="print"/>
          <a:srcRect l="14900" t="7995" r="22633" b="10051"/>
          <a:stretch>
            <a:fillRect/>
          </a:stretch>
        </p:blipFill>
        <p:spPr bwMode="auto">
          <a:xfrm>
            <a:off x="9447468" y="3499104"/>
            <a:ext cx="2423414" cy="3018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-59829" y="5983687"/>
            <a:ext cx="271005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Павел Иванович Чичиков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1427" y="5995080"/>
            <a:ext cx="215858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Джакомо</a:t>
            </a:r>
            <a:r>
              <a:rPr lang="ru-RU" dirty="0">
                <a:solidFill>
                  <a:srgbClr val="500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Казанова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47051" y="5983687"/>
            <a:ext cx="2610101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Сонька Золотая ручка</a:t>
            </a:r>
          </a:p>
        </p:txBody>
      </p:sp>
    </p:spTree>
    <p:extLst>
      <p:ext uri="{BB962C8B-B14F-4D97-AF65-F5344CB8AC3E}">
        <p14:creationId xmlns:p14="http://schemas.microsoft.com/office/powerpoint/2010/main" val="28093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3138"/>
            <a:ext cx="5419023" cy="3698152"/>
          </a:xfrm>
        </p:spPr>
        <p:txBody>
          <a:bodyPr>
            <a:normAutofit/>
          </a:bodyPr>
          <a:lstStyle/>
          <a:p>
            <a:pPr lvl="0" algn="r"/>
            <a:r>
              <a:rPr lang="ru-RU" sz="54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Хлестаков, </a:t>
            </a:r>
            <a:br>
              <a:rPr lang="ru-RU" sz="54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Пугачев, </a:t>
            </a:r>
            <a:br>
              <a:rPr lang="ru-RU" sz="54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Казанова, </a:t>
            </a:r>
            <a:br>
              <a:rPr lang="ru-RU" sz="54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Остап Бендер</a:t>
            </a:r>
            <a:endParaRPr lang="ru-RU" sz="5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593305" y="1140594"/>
            <a:ext cx="4533499" cy="2571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авантюристы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342021" y="895150"/>
            <a:ext cx="1251284" cy="3062886"/>
          </a:xfrm>
          <a:prstGeom prst="rightBrace">
            <a:avLst>
              <a:gd name="adj1" fmla="val 4294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002" y="3986867"/>
            <a:ext cx="12114998" cy="2571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авантюра 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рискованное приключение 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главным делом жизни</a:t>
            </a:r>
          </a:p>
        </p:txBody>
      </p:sp>
    </p:spTree>
    <p:extLst>
      <p:ext uri="{BB962C8B-B14F-4D97-AF65-F5344CB8AC3E}">
        <p14:creationId xmlns:p14="http://schemas.microsoft.com/office/powerpoint/2010/main" val="2112460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746</TotalTime>
  <Words>644</Words>
  <Application>Microsoft Office PowerPoint</Application>
  <PresentationFormat>Широкоэкранный</PresentationFormat>
  <Paragraphs>66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Times New Roman</vt:lpstr>
      <vt:lpstr>Тема Office</vt:lpstr>
      <vt:lpstr>  Презентация к уроку</vt:lpstr>
      <vt:lpstr>Презентация PowerPoint</vt:lpstr>
      <vt:lpstr>Презентация PowerPoint</vt:lpstr>
      <vt:lpstr>Какого человека можно назвать героем времени?  Почему? </vt:lpstr>
      <vt:lpstr>Как правило, это человек, который вобрал в себя все особенности и характерные черты своего поколения. Он ничем не выделяется, порой не имеет наград. Но если окружающие признают человека особенным, считают его поступки незаурядными – он уже герой. </vt:lpstr>
      <vt:lpstr>Его можно отличить по мудрости, интеллигентности, скромности и надежности. Или наоборот, искатель счастья, приключений, проходимец, беспринципный человек- тоже герой.  Герой  времени.  Герой - авантюрист.</vt:lpstr>
      <vt:lpstr>Устар. Искатель приключений. Иногда он представлял себя известным путешественником.</vt:lpstr>
      <vt:lpstr>Презентация PowerPoint</vt:lpstr>
      <vt:lpstr>Хлестаков,  Пугачев,  Казанова,  Остап Бендер</vt:lpstr>
      <vt:lpstr>Работа с эпиграфом</vt:lpstr>
      <vt:lpstr>Придумать идею и выгодно её реализовать.  Хорошо, если бы затраты на неё ничего не стоили.  </vt:lpstr>
      <vt:lpstr>Презентация PowerPoint</vt:lpstr>
      <vt:lpstr>Становление личности Чичикова.  Защита мини-проекта: сочинение-автобиография Чичикова</vt:lpstr>
      <vt:lpstr>Реализация идеи покупки мёртвых душ.  Защита мини-проекта «Путешествие Чичикова».  Учащиеся представляют карту путешествия Чичикова по губернии с целью покупки мёртвых душ. </vt:lpstr>
      <vt:lpstr>Презентация PowerPoint</vt:lpstr>
      <vt:lpstr>  Казалось, всё удалось…  Защита мини-проекта  «Инстаграм Чичикова»    </vt:lpstr>
      <vt:lpstr>Презентация PowerPoint</vt:lpstr>
      <vt:lpstr>Вернёмся к эпиграфу и с другой стороны посмотрим на идеи наших героев-авантюристов.  К чему привели идеи этих героев?  К богатству? К власти? К славе? 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 авантюристы совершают  поступки ради собственной выгоды,  не гнушаясь обманом людей.  Но, как правило, их  мошенническая деятельность заканчивается крахом.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учебному предмету «Литература» в 9-ом классе на тему «Я-Чичиков. Герой времени»</dc:title>
  <dc:creator>Экзамен</dc:creator>
  <cp:lastModifiedBy>Пользователь</cp:lastModifiedBy>
  <cp:revision>41</cp:revision>
  <dcterms:created xsi:type="dcterms:W3CDTF">2022-02-23T11:50:59Z</dcterms:created>
  <dcterms:modified xsi:type="dcterms:W3CDTF">2022-03-24T03:15:07Z</dcterms:modified>
</cp:coreProperties>
</file>