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68" r:id="rId2"/>
    <p:sldId id="270" r:id="rId3"/>
    <p:sldId id="269" r:id="rId4"/>
    <p:sldId id="272" r:id="rId5"/>
    <p:sldId id="271" r:id="rId6"/>
    <p:sldId id="267" r:id="rId7"/>
    <p:sldId id="278" r:id="rId8"/>
    <p:sldId id="274" r:id="rId9"/>
    <p:sldId id="279" r:id="rId10"/>
    <p:sldId id="276" r:id="rId11"/>
    <p:sldId id="27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46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20"/>
        <p:guide pos="28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A278D-8E95-4841-9E14-F70291C09479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15797-B37A-4412-AA06-2D921FAB0B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F9B8-D0E4-46CC-BC13-64430BFD37D5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B7352-2B32-4F36-8657-64A89AC77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F9B8-D0E4-46CC-BC13-64430BFD37D5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B7352-2B32-4F36-8657-64A89AC77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F9B8-D0E4-46CC-BC13-64430BFD37D5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B7352-2B32-4F36-8657-64A89AC7755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F9B8-D0E4-46CC-BC13-64430BFD37D5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B7352-2B32-4F36-8657-64A89AC775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F9B8-D0E4-46CC-BC13-64430BFD37D5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B7352-2B32-4F36-8657-64A89AC77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F9B8-D0E4-46CC-BC13-64430BFD37D5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B7352-2B32-4F36-8657-64A89AC775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F9B8-D0E4-46CC-BC13-64430BFD37D5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B7352-2B32-4F36-8657-64A89AC77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F9B8-D0E4-46CC-BC13-64430BFD37D5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B7352-2B32-4F36-8657-64A89AC77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F9B8-D0E4-46CC-BC13-64430BFD37D5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B7352-2B32-4F36-8657-64A89AC775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F9B8-D0E4-46CC-BC13-64430BFD37D5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B7352-2B32-4F36-8657-64A89AC775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F9B8-D0E4-46CC-BC13-64430BFD37D5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B7352-2B32-4F36-8657-64A89AC775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298F9B8-D0E4-46CC-BC13-64430BFD37D5}" type="datetimeFigureOut">
              <a:rPr lang="ru-RU" smtClean="0"/>
              <a:pPr/>
              <a:t>07.05.2020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EDB7352-2B32-4F36-8657-64A89AC775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givnost.ru/zhivotnye-tajgi-opisanie-nazvaniya-i-osobennosti-zhivotnyx-tajgi/" TargetMode="External"/><Relationship Id="rId3" Type="http://schemas.openxmlformats.org/officeDocument/2006/relationships/hyperlink" Target="https://givotniymir.ru/zhivotnye-tajgi-opisanie-i-osobennosti-zhivotnyx-tajgi/" TargetMode="External"/><Relationship Id="rId7" Type="http://schemas.openxmlformats.org/officeDocument/2006/relationships/hyperlink" Target="https://animalreader.ru/zhivotnyiy-mir-taygi.html" TargetMode="External"/><Relationship Id="rId12" Type="http://schemas.openxmlformats.org/officeDocument/2006/relationships/hyperlink" Target="https://www.youtube.com/watch?v=JSQDbwR_I5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natworld.info/zhivotnye/zhivotnyj-mir-tajgi-mlekopitayushhie-ptitsy-nasekomye-gryzuny-hishhniki-i-travoyadnye-zhivotnye-obitayushhie-v-tajge" TargetMode="External"/><Relationship Id="rId11" Type="http://schemas.openxmlformats.org/officeDocument/2006/relationships/hyperlink" Target="https://yandex.ru/collections/user/bariba/zhivotnye-v-taige/?utm_source=images&amp;utm_medium=serp&amp;utm_campaign=3ko" TargetMode="External"/><Relationship Id="rId5" Type="http://schemas.openxmlformats.org/officeDocument/2006/relationships/hyperlink" Target="https://www.myplanet-ua.com/zhivotnyiy-mir-taygi/" TargetMode="External"/><Relationship Id="rId10" Type="http://schemas.openxmlformats.org/officeDocument/2006/relationships/hyperlink" Target="https://yandex.ru/collections/user/ladyinna-but2016/zhivotnye-taigi/?utm_source=images&amp;utm_medium=serp&amp;utm_campaign=3ko" TargetMode="External"/><Relationship Id="rId4" Type="http://schemas.openxmlformats.org/officeDocument/2006/relationships/hyperlink" Target="http://volnomuvolya.com/zhivotnyye_taygi_obitateli_severnykh_lesov.html" TargetMode="External"/><Relationship Id="rId9" Type="http://schemas.openxmlformats.org/officeDocument/2006/relationships/hyperlink" Target="https://yandex.ru/images/search?text=%D0%B6%D0%B8%D0%B2%D0%BE%D1%82%D0%BD%D1%8B%D0%B5%20%D1%81%D0%B8%D0%B1%D0%B8%D1%80%D1%81%D0%BA%D0%BE%D0%B9%20%D1%82%D0%B0%D0%B9%D0%B3%D0%B8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ebmandry.com/rastitelnyj-mir-tajgi-kakie-rasteniya-rastut-v-tajge-foto-video-kartinki-taezhnoj-rastitelnosti/" TargetMode="External"/><Relationship Id="rId3" Type="http://schemas.openxmlformats.org/officeDocument/2006/relationships/hyperlink" Target="https://&#1089;&#1077;&#1079;&#1086;&#1085;&#1099;-&#1075;&#1086;&#1076;&#1072;.&#1088;&#1092;/%D1%80%D0%B0%D1%81%D1%82%D0%B5%D0%BD%D0%B8%D1%8F%20%D1%82%D0%B0%D0%B9%D0%B3%D0%B8.html" TargetMode="External"/><Relationship Id="rId7" Type="http://schemas.openxmlformats.org/officeDocument/2006/relationships/hyperlink" Target="https://zveri.guru/rasteniya/rasteniya-taygi-predstaviteli-rastitelnogo-mira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yandex.ru/collections/user/voronina-weronika/rastitelnyi-mir-taigi/?utm_source=images&amp;utm_medium=serp&amp;utm_campaign=3ko" TargetMode="External"/><Relationship Id="rId5" Type="http://schemas.openxmlformats.org/officeDocument/2006/relationships/hyperlink" Target="https://yandex.ru/images/search?text=%D1%80%D0%B0%D1%81%D1%82%D0%B5%D0%BD%D0%B8%D1%8F%20%D1%81%D0%B8%D0%B1%D0%B8%D1%80%D1%81%D0%BA%D0%BE%D0%B9%20%D1%82%D0%B0%D0%B9%D0%B3%D0%B8&amp;stype=image&amp;lr=63&amp;source=wiz" TargetMode="External"/><Relationship Id="rId4" Type="http://schemas.openxmlformats.org/officeDocument/2006/relationships/hyperlink" Target="http://volnomuvolya.com/tayezhnyy_les_rasteniya_taygi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59146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-20320" y="-43815"/>
            <a:ext cx="9185275" cy="6945630"/>
          </a:xfrm>
          <a:prstGeom prst="rect">
            <a:avLst/>
          </a:prstGeom>
        </p:spPr>
      </p:pic>
      <p:pic>
        <p:nvPicPr>
          <p:cNvPr id="5" name="Content Placeholder 4" descr="s1200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168275" y="1749425"/>
            <a:ext cx="4398645" cy="293243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6" descr="4609925_c7744a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3765" y="3593465"/>
            <a:ext cx="4331970" cy="314769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Picture 7" descr="12969211855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0" y="470535"/>
            <a:ext cx="4331335" cy="288607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Text Box 8"/>
          <p:cNvSpPr txBox="1"/>
          <p:nvPr/>
        </p:nvSpPr>
        <p:spPr>
          <a:xfrm>
            <a:off x="49530" y="4987925"/>
            <a:ext cx="40182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ru-RU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Автор и разработчик веб-</a:t>
            </a:r>
            <a:r>
              <a:rPr lang="ru-RU" b="1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квеста</a:t>
            </a:r>
            <a:r>
              <a:rPr lang="ru-RU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endParaRPr lang="ru-RU" b="1" i="0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</a:pPr>
            <a:r>
              <a:rPr lang="ru-RU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учитель начальных классов МБОУ “Железногорская СОШ № 2”</a:t>
            </a:r>
          </a:p>
          <a:p>
            <a:pPr algn="just">
              <a:spcBef>
                <a:spcPts val="0"/>
              </a:spcBef>
            </a:pPr>
            <a:r>
              <a:rPr lang="ru-RU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Канчий Светлана Валерьевна</a:t>
            </a:r>
            <a:endParaRPr lang="ru-RU" b="1" i="0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</a:pPr>
            <a:r>
              <a:rPr lang="ru-RU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по предмету "Окружающий мир", </a:t>
            </a:r>
          </a:p>
          <a:p>
            <a:pPr algn="just">
              <a:spcBef>
                <a:spcPts val="0"/>
              </a:spcBef>
            </a:pPr>
            <a:r>
              <a:rPr lang="ru-RU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для учащихся </a:t>
            </a:r>
            <a:r>
              <a:rPr lang="ru-RU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2-3 </a:t>
            </a:r>
            <a:r>
              <a:rPr lang="ru-RU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классов.</a:t>
            </a:r>
            <a:endParaRPr lang="ru-RU" altLang="en-US" b="1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282575" y="112395"/>
            <a:ext cx="316992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ru-RU" altLang="en-US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charset="0"/>
              </a:rPr>
              <a:t>ВЕБ-КВЕСТ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427355" y="819150"/>
            <a:ext cx="8335010" cy="31381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ru-RU" altLang="en-US" sz="5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“</a:t>
            </a:r>
            <a:r>
              <a:rPr lang="ru-RU" altLang="en-US" sz="6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Путешествие в мир </a:t>
            </a:r>
          </a:p>
          <a:p>
            <a:pPr algn="ctr"/>
            <a:r>
              <a:rPr lang="ru-RU" altLang="en-US" sz="6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природы </a:t>
            </a:r>
          </a:p>
          <a:p>
            <a:pPr algn="ctr"/>
            <a:r>
              <a:rPr lang="ru-RU" altLang="en-US" sz="6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       Сибирской тайги”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474980"/>
            <a:ext cx="7772400" cy="881380"/>
          </a:xfrm>
        </p:spPr>
        <p:txBody>
          <a:bodyPr/>
          <a:lstStyle/>
          <a:p>
            <a:r>
              <a:rPr lang="ru-RU" altLang="en-US">
                <a:solidFill>
                  <a:srgbClr val="FF0000"/>
                </a:solidFill>
                <a:latin typeface="Comic Sans MS" panose="030F0702030302020204" charset="0"/>
              </a:rPr>
              <a:t>Веб-квест</a:t>
            </a:r>
          </a:p>
        </p:txBody>
      </p:sp>
      <p:pic>
        <p:nvPicPr>
          <p:cNvPr id="2" name="Picture 1" descr="591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9845" y="-8890"/>
            <a:ext cx="9438005" cy="729805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938145" y="201930"/>
            <a:ext cx="3267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 b="1">
                <a:solidFill>
                  <a:srgbClr val="FF0000"/>
                </a:solidFill>
                <a:latin typeface="Comic Sans MS" panose="030F0702030302020204" charset="0"/>
              </a:rPr>
              <a:t>Критерии оценки</a:t>
            </a:r>
            <a:r>
              <a:rPr lang="ru-RU" altLang="en-US"/>
              <a:t> </a:t>
            </a:r>
          </a:p>
        </p:txBody>
      </p:sp>
      <p:pic>
        <p:nvPicPr>
          <p:cNvPr id="8" name="Content Placeholder 7" descr="hindamismudel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5095" y="873760"/>
            <a:ext cx="9095105" cy="559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474980"/>
            <a:ext cx="7772400" cy="881380"/>
          </a:xfrm>
        </p:spPr>
        <p:txBody>
          <a:bodyPr/>
          <a:lstStyle/>
          <a:p>
            <a:r>
              <a:rPr lang="ru-RU" altLang="en-US">
                <a:solidFill>
                  <a:srgbClr val="FF0000"/>
                </a:solidFill>
                <a:latin typeface="Comic Sans MS" panose="030F0702030302020204" charset="0"/>
              </a:rPr>
              <a:t>Веб-квест</a:t>
            </a:r>
          </a:p>
        </p:txBody>
      </p:sp>
      <p:pic>
        <p:nvPicPr>
          <p:cNvPr id="2" name="Picture 1" descr="591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9845" y="-8890"/>
            <a:ext cx="9438005" cy="7298055"/>
          </a:xfrm>
          <a:prstGeom prst="rect">
            <a:avLst/>
          </a:prstGeom>
        </p:spPr>
      </p:pic>
      <p:pic>
        <p:nvPicPr>
          <p:cNvPr id="3" name="Picture 2" descr="iAVE2QR7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2575" y="243205"/>
            <a:ext cx="8813165" cy="6610350"/>
          </a:xfrm>
          <a:prstGeom prst="rect">
            <a:avLst/>
          </a:prstGeom>
        </p:spPr>
      </p:pic>
      <p:pic>
        <p:nvPicPr>
          <p:cNvPr id="4" name="Picture 3" descr="1626714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9845" y="-8890"/>
            <a:ext cx="3170555" cy="3204210"/>
          </a:xfrm>
          <a:prstGeom prst="rect">
            <a:avLst/>
          </a:prstGeom>
        </p:spPr>
      </p:pic>
      <p:pic>
        <p:nvPicPr>
          <p:cNvPr id="5" name="Picture 4" descr="1626714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6237605" y="7620"/>
            <a:ext cx="3170555" cy="3204210"/>
          </a:xfrm>
          <a:prstGeom prst="rect">
            <a:avLst/>
          </a:prstGeom>
        </p:spPr>
      </p:pic>
      <p:pic>
        <p:nvPicPr>
          <p:cNvPr id="6" name="Picture 5" descr="1626714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6237605" y="3890645"/>
            <a:ext cx="3170555" cy="3204210"/>
          </a:xfrm>
          <a:prstGeom prst="rect">
            <a:avLst/>
          </a:prstGeom>
        </p:spPr>
      </p:pic>
      <p:pic>
        <p:nvPicPr>
          <p:cNvPr id="8" name="Picture 7" descr="1626714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-46990" y="3873500"/>
            <a:ext cx="3170555" cy="320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59146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-38100" y="-74930"/>
            <a:ext cx="9201150" cy="735965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144270" y="338455"/>
            <a:ext cx="78854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anose="02020603050405020304" pitchFamily="18" charset="0"/>
              </a:rPr>
              <a:t>Цель нашего веб – квеста: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Расширить представления детей о животном и растительном мире сибирской тайги.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anose="02020603050405020304" pitchFamily="18" charset="0"/>
              </a:rPr>
              <a:t>Задачи: 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1. Продолжить знакомство с животными тайги.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2. Продолжить знакомство с растениями тайги.</a:t>
            </a:r>
          </a:p>
        </p:txBody>
      </p:sp>
      <p:pic>
        <p:nvPicPr>
          <p:cNvPr id="9" name="Content Placeholder 8" descr="16267144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-38100" y="-74930"/>
            <a:ext cx="2473325" cy="2500630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457200" y="3014980"/>
            <a:ext cx="843978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en-US" sz="2000" b="1">
                <a:latin typeface="Times New Roman" panose="02020603050405020304" pitchFamily="18" charset="0"/>
                <a:sym typeface="+mn-ea"/>
              </a:rPr>
              <a:t>Продлится наше путешествие в течение 2 недель.</a:t>
            </a:r>
            <a:r>
              <a:rPr lang="en-US" sz="2000" b="1">
                <a:latin typeface="Times New Roman" panose="02020603050405020304" pitchFamily="18" charset="0"/>
                <a:sym typeface="+mn-ea"/>
              </a:rPr>
              <a:t> В течение этого времени вы будете учиться: работать в группах, находить информацию в сети Интернет, создавать альбомы из </a:t>
            </a:r>
            <a:r>
              <a:rPr lang="ru-RU" altLang="en-US" sz="2000" b="1">
                <a:latin typeface="Times New Roman" panose="02020603050405020304" pitchFamily="18" charset="0"/>
                <a:sym typeface="+mn-ea"/>
              </a:rPr>
              <a:t>фото и </a:t>
            </a:r>
            <a:r>
              <a:rPr lang="en-US" sz="2000" b="1">
                <a:latin typeface="Times New Roman" panose="02020603050405020304" pitchFamily="18" charset="0"/>
                <a:sym typeface="+mn-ea"/>
              </a:rPr>
              <a:t>картинок животных и растений тайги</a:t>
            </a:r>
            <a:r>
              <a:rPr lang="ru-RU" altLang="en-US" sz="2000" b="1">
                <a:latin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r>
              <a:rPr lang="en-US" sz="2000" b="1">
                <a:latin typeface="Times New Roman" panose="02020603050405020304" pitchFamily="18" charset="0"/>
                <a:sym typeface="+mn-ea"/>
              </a:rPr>
              <a:t>Наше путешествие будет проходить в виде увлекательной игры - веб-квеста. </a:t>
            </a:r>
            <a:endParaRPr lang="en-US" sz="2000" b="1">
              <a:latin typeface="Times New Roman" panose="02020603050405020304" pitchFamily="18" charset="0"/>
            </a:endParaRPr>
          </a:p>
          <a:p>
            <a:pPr algn="just"/>
            <a:r>
              <a:rPr lang="en-US" sz="2000" b="1">
                <a:latin typeface="Times New Roman" panose="02020603050405020304" pitchFamily="18" charset="0"/>
                <a:sym typeface="+mn-ea"/>
              </a:rPr>
              <a:t>Для того, чтобы было работать интереснее, вам нужно разбиться на группы, выбрав роли, от лица которых вы будете выполнять задания.</a:t>
            </a:r>
            <a:endParaRPr lang="en-US" sz="2000" b="1">
              <a:latin typeface="Times New Roman" panose="02020603050405020304" pitchFamily="18" charset="0"/>
            </a:endParaRPr>
          </a:p>
          <a:p>
            <a:pPr algn="ctr"/>
            <a:endParaRPr lang="en-US" sz="3200">
              <a:solidFill>
                <a:srgbClr val="C00000"/>
              </a:solidFill>
              <a:latin typeface="Times New Roman" panose="02020603050405020304" pitchFamily="18" charset="0"/>
              <a:sym typeface="+mn-ea"/>
            </a:endParaRPr>
          </a:p>
          <a:p>
            <a:pPr algn="ctr"/>
            <a:r>
              <a:rPr lang="en-US" sz="3200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Итак, вы готовы отправиться в путешествие? </a:t>
            </a:r>
          </a:p>
          <a:p>
            <a:pPr algn="ctr"/>
            <a:r>
              <a:rPr lang="en-US" sz="3200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Тогда вперёд!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   </a:t>
            </a:r>
            <a:endParaRPr lang="en-US" sz="2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59146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540" y="-8255"/>
            <a:ext cx="9173210" cy="6946265"/>
          </a:xfrm>
          <a:prstGeom prst="rect">
            <a:avLst/>
          </a:prstGeom>
        </p:spPr>
      </p:pic>
      <p:pic>
        <p:nvPicPr>
          <p:cNvPr id="3" name="Content Placeholder 2" descr="474412346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125730" y="102870"/>
            <a:ext cx="4337050" cy="289115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3" name="Text Box 12"/>
          <p:cNvSpPr txBox="1"/>
          <p:nvPr/>
        </p:nvSpPr>
        <p:spPr>
          <a:xfrm>
            <a:off x="41275" y="2994025"/>
            <a:ext cx="4057015" cy="3815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>
                <a:solidFill>
                  <a:srgbClr val="002060"/>
                </a:solidFill>
                <a:latin typeface="Comic Sans MS" panose="030F0702030302020204" charset="0"/>
              </a:rPr>
              <a:t>Здравствуй, лес, </a:t>
            </a:r>
          </a:p>
          <a:p>
            <a:pPr algn="ctr"/>
            <a:r>
              <a:rPr lang="en-US" sz="2200" b="1">
                <a:solidFill>
                  <a:srgbClr val="002060"/>
                </a:solidFill>
                <a:latin typeface="Comic Sans MS" panose="030F0702030302020204" charset="0"/>
              </a:rPr>
              <a:t>дремучий лес,</a:t>
            </a:r>
          </a:p>
          <a:p>
            <a:pPr algn="ctr"/>
            <a:r>
              <a:rPr lang="en-US" sz="2200" b="1">
                <a:solidFill>
                  <a:srgbClr val="002060"/>
                </a:solidFill>
                <a:latin typeface="Comic Sans MS" panose="030F0702030302020204" charset="0"/>
              </a:rPr>
              <a:t>Полный сказок и чудес!</a:t>
            </a:r>
          </a:p>
          <a:p>
            <a:pPr algn="ctr"/>
            <a:r>
              <a:rPr lang="en-US" sz="2200" b="1">
                <a:solidFill>
                  <a:srgbClr val="002060"/>
                </a:solidFill>
                <a:latin typeface="Comic Sans MS" panose="030F0702030302020204" charset="0"/>
              </a:rPr>
              <a:t>Ты о чем шумишь листвою</a:t>
            </a:r>
          </a:p>
          <a:p>
            <a:pPr algn="ctr"/>
            <a:r>
              <a:rPr lang="en-US" sz="2200" b="1">
                <a:solidFill>
                  <a:srgbClr val="002060"/>
                </a:solidFill>
                <a:latin typeface="Comic Sans MS" panose="030F0702030302020204" charset="0"/>
              </a:rPr>
              <a:t>Ночью темной, грозовою?</a:t>
            </a:r>
          </a:p>
          <a:p>
            <a:pPr algn="ctr"/>
            <a:r>
              <a:rPr lang="en-US" sz="2200" b="1">
                <a:solidFill>
                  <a:srgbClr val="002060"/>
                </a:solidFill>
                <a:latin typeface="Comic Sans MS" panose="030F0702030302020204" charset="0"/>
              </a:rPr>
              <a:t>Что там шепчешь на заре,</a:t>
            </a:r>
          </a:p>
          <a:p>
            <a:pPr algn="ctr"/>
            <a:r>
              <a:rPr lang="en-US" sz="2200" b="1">
                <a:solidFill>
                  <a:srgbClr val="002060"/>
                </a:solidFill>
                <a:latin typeface="Comic Sans MS" panose="030F0702030302020204" charset="0"/>
              </a:rPr>
              <a:t>Весь в росе как в серебре?</a:t>
            </a:r>
          </a:p>
          <a:p>
            <a:pPr algn="ctr"/>
            <a:r>
              <a:rPr lang="en-US" sz="2200" b="1">
                <a:solidFill>
                  <a:srgbClr val="002060"/>
                </a:solidFill>
                <a:latin typeface="Comic Sans MS" panose="030F0702030302020204" charset="0"/>
              </a:rPr>
              <a:t>Кто в глуши твоей таится?</a:t>
            </a:r>
          </a:p>
          <a:p>
            <a:pPr algn="ctr"/>
            <a:r>
              <a:rPr lang="en-US" sz="2200" b="1">
                <a:solidFill>
                  <a:srgbClr val="002060"/>
                </a:solidFill>
                <a:latin typeface="Comic Sans MS" panose="030F0702030302020204" charset="0"/>
              </a:rPr>
              <a:t>Что за зверь? Какая птица?</a:t>
            </a:r>
          </a:p>
          <a:p>
            <a:pPr algn="ctr"/>
            <a:r>
              <a:rPr lang="en-US" sz="2200" b="1">
                <a:solidFill>
                  <a:srgbClr val="002060"/>
                </a:solidFill>
                <a:latin typeface="Comic Sans MS" panose="030F0702030302020204" charset="0"/>
              </a:rPr>
              <a:t>Все открой, не утаи:</a:t>
            </a:r>
          </a:p>
          <a:p>
            <a:pPr algn="ctr"/>
            <a:r>
              <a:rPr lang="en-US" sz="2200" b="1">
                <a:solidFill>
                  <a:srgbClr val="002060"/>
                </a:solidFill>
                <a:latin typeface="Comic Sans MS" panose="030F0702030302020204" charset="0"/>
              </a:rPr>
              <a:t>Ты же видишь — мы свои!</a:t>
            </a:r>
          </a:p>
        </p:txBody>
      </p:sp>
      <p:pic>
        <p:nvPicPr>
          <p:cNvPr id="14" name="Picture 13" descr="14634719461655184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5175" y="103505"/>
            <a:ext cx="4312920" cy="28905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5" name="Picture 14" descr="i8H9X1G1U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62780" y="3211195"/>
            <a:ext cx="4537075" cy="338074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59146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-38100" y="-74930"/>
            <a:ext cx="9201150" cy="735965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447675" y="1461135"/>
            <a:ext cx="822960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sz="2800" b="1">
                <a:solidFill>
                  <a:srgbClr val="C00000"/>
                </a:solidFill>
                <a:latin typeface="Times New Roman" panose="02020603050405020304" pitchFamily="18" charset="0"/>
              </a:rPr>
              <a:t>Для прохождения веб-квеста вам необходимо: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1. Выбрать себе роль;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2. Разбиться на группы;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3. Внимательно познакомиться с заданиями, выбранной вами роли.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4. Распределить роли в группе;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5. Группам выполнить предложенные задания и оформить результат своей работы в виде - фотоальбома.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6. Подготовиться к защите своих работ.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7. По окончании проекта оценить свою работу и работы товарищей.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9" name="Content Placeholder 8" descr="16267144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-38100" y="-74930"/>
            <a:ext cx="2473325" cy="25006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59146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-18415" y="-6985"/>
            <a:ext cx="9199880" cy="7358380"/>
          </a:xfrm>
          <a:prstGeom prst="rect">
            <a:avLst/>
          </a:prstGeom>
        </p:spPr>
      </p:pic>
      <p:pic>
        <p:nvPicPr>
          <p:cNvPr id="2" name="Content Placeholder 1" descr="img5[1]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130810" y="3289300"/>
            <a:ext cx="4029075" cy="302196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 descr="0015-009-ZHivotnye-tajgi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46905" y="3289935"/>
            <a:ext cx="4401820" cy="302133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Text Box 6"/>
          <p:cNvSpPr txBox="1"/>
          <p:nvPr/>
        </p:nvSpPr>
        <p:spPr>
          <a:xfrm>
            <a:off x="2948940" y="467995"/>
            <a:ext cx="28613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4000" b="1">
                <a:solidFill>
                  <a:srgbClr val="002060"/>
                </a:solidFill>
                <a:latin typeface="Comic Sans MS" panose="030F0702030302020204" charset="0"/>
              </a:rPr>
              <a:t>Роли игры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236855" y="2107565"/>
            <a:ext cx="40290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800" b="1" dirty="0">
                <a:solidFill>
                  <a:srgbClr val="FF0000"/>
                </a:solidFill>
                <a:latin typeface="Comic Sans MS" panose="030F0702030302020204" charset="0"/>
              </a:rPr>
              <a:t>Любители флоры - </a:t>
            </a:r>
          </a:p>
          <a:p>
            <a:pPr algn="ctr"/>
            <a:r>
              <a:rPr lang="ru-RU" altLang="en-US" sz="2800" b="1" dirty="0">
                <a:solidFill>
                  <a:srgbClr val="FF0000"/>
                </a:solidFill>
                <a:latin typeface="Comic Sans MS" panose="030F0702030302020204" charset="0"/>
              </a:rPr>
              <a:t>ботаники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4725035" y="2107565"/>
            <a:ext cx="384556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800" b="1">
                <a:solidFill>
                  <a:srgbClr val="FF0000"/>
                </a:solidFill>
                <a:latin typeface="Comic Sans MS" panose="030F0702030302020204" charset="0"/>
              </a:rPr>
              <a:t>Любители фауны - </a:t>
            </a:r>
          </a:p>
          <a:p>
            <a:pPr algn="ctr"/>
            <a:r>
              <a:rPr lang="ru-RU" altLang="en-US" sz="2800" b="1">
                <a:solidFill>
                  <a:srgbClr val="FF0000"/>
                </a:solidFill>
                <a:latin typeface="Comic Sans MS" panose="030F0702030302020204" charset="0"/>
              </a:rPr>
              <a:t>зоологи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474980"/>
            <a:ext cx="7772400" cy="881380"/>
          </a:xfrm>
        </p:spPr>
        <p:txBody>
          <a:bodyPr/>
          <a:lstStyle/>
          <a:p>
            <a:r>
              <a:rPr lang="ru-RU" altLang="en-US">
                <a:solidFill>
                  <a:srgbClr val="FF0000"/>
                </a:solidFill>
                <a:latin typeface="Comic Sans MS" panose="030F0702030302020204" charset="0"/>
              </a:rPr>
              <a:t>Веб-квест</a:t>
            </a:r>
          </a:p>
        </p:txBody>
      </p:sp>
      <p:pic>
        <p:nvPicPr>
          <p:cNvPr id="2" name="Picture 1" descr="591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3180" y="-8890"/>
            <a:ext cx="9438005" cy="7298055"/>
          </a:xfrm>
          <a:prstGeom prst="rect">
            <a:avLst/>
          </a:prstGeom>
        </p:spPr>
      </p:pic>
      <p:pic>
        <p:nvPicPr>
          <p:cNvPr id="3" name="Рисунок 5" descr="https://ds03.infourok.ru/uploads/ex/0cbe/000661d5-6f01efc3/hello_html_3f63691f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1000108"/>
            <a:ext cx="2357454" cy="314327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5" name="Text Box 4"/>
          <p:cNvSpPr txBox="1"/>
          <p:nvPr/>
        </p:nvSpPr>
        <p:spPr>
          <a:xfrm>
            <a:off x="3098800" y="238125"/>
            <a:ext cx="5850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800" b="1">
                <a:solidFill>
                  <a:srgbClr val="FF0000"/>
                </a:solidFill>
                <a:latin typeface="Comic Sans MS" panose="030F0702030302020204" charset="0"/>
              </a:rPr>
              <a:t>Любители флоры - зоологи</a:t>
            </a:r>
          </a:p>
        </p:txBody>
      </p:sp>
      <p:sp>
        <p:nvSpPr>
          <p:cNvPr id="9" name="Текст 2"/>
          <p:cNvSpPr>
            <a:spLocks noGrp="1"/>
          </p:cNvSpPr>
          <p:nvPr>
            <p:ph type="body" sz="half" idx="2"/>
          </p:nvPr>
        </p:nvSpPr>
        <p:spPr>
          <a:xfrm>
            <a:off x="3098800" y="641350"/>
            <a:ext cx="6111240" cy="4257040"/>
          </a:xfrm>
        </p:spPr>
        <p:txBody>
          <a:bodyPr>
            <a:no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900" b="1" i="1" u="sng" dirty="0">
                <a:solidFill>
                  <a:schemeClr val="tx1"/>
                </a:solidFill>
                <a:latin typeface="Comic Sans MS" panose="030F0702030302020204" charset="0"/>
                <a:ea typeface="Calibri" panose="020F0502020204030204"/>
                <a:cs typeface="Times New Roman" panose="02020603050405020304" pitchFamily="18" charset="0"/>
              </a:rPr>
              <a:t>Задания: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900" b="1" u="sng" dirty="0">
                <a:solidFill>
                  <a:srgbClr val="002060"/>
                </a:solidFill>
                <a:latin typeface="Comic Sans MS" panose="030F0702030302020204" charset="0"/>
                <a:ea typeface="Calibri" panose="020F0502020204030204"/>
                <a:cs typeface="Times New Roman" panose="02020603050405020304" pitchFamily="18" charset="0"/>
              </a:rPr>
              <a:t>Собери материал о животном мире Сибирской тайги</a:t>
            </a:r>
          </a:p>
          <a:p>
            <a:pPr marL="0" indent="0" algn="just">
              <a:lnSpc>
                <a:spcPct val="100000"/>
              </a:lnSpc>
              <a:spcAft>
                <a:spcPts val="100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Comic Sans MS" panose="030F0702030302020204" charset="0"/>
                <a:ea typeface="Calibri" panose="020F0502020204030204"/>
                <a:cs typeface="Times New Roman" panose="02020603050405020304" pitchFamily="18" charset="0"/>
              </a:rPr>
              <a:t>1. Какие животные наиболее часто встречаются в Сибирской тайге</a:t>
            </a:r>
          </a:p>
          <a:p>
            <a:pPr marL="0" indent="0" algn="just">
              <a:lnSpc>
                <a:spcPct val="100000"/>
              </a:lnSpc>
              <a:spcAft>
                <a:spcPts val="100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Comic Sans MS" panose="030F0702030302020204" charset="0"/>
                <a:ea typeface="Calibri" panose="020F0502020204030204"/>
                <a:cs typeface="Times New Roman" panose="02020603050405020304" pitchFamily="18" charset="0"/>
              </a:rPr>
              <a:t>2. Найдите фотографии животных Сибирской тайги.</a:t>
            </a:r>
          </a:p>
          <a:p>
            <a:pPr marL="0" indent="0" algn="just">
              <a:lnSpc>
                <a:spcPct val="100000"/>
              </a:lnSpc>
              <a:spcAft>
                <a:spcPts val="100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Comic Sans MS" panose="030F0702030302020204" charset="0"/>
                <a:ea typeface="Calibri" panose="020F0502020204030204"/>
                <a:cs typeface="Times New Roman" panose="02020603050405020304" pitchFamily="18" charset="0"/>
              </a:rPr>
              <a:t>3. Напишите краткую характеристику животного.</a:t>
            </a:r>
          </a:p>
          <a:p>
            <a:pPr marL="0" indent="0" algn="just">
              <a:lnSpc>
                <a:spcPct val="100000"/>
              </a:lnSpc>
              <a:spcAft>
                <a:spcPts val="100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Comic Sans MS" panose="030F0702030302020204" charset="0"/>
                <a:ea typeface="Calibri" panose="020F0502020204030204"/>
                <a:cs typeface="Times New Roman" panose="02020603050405020304" pitchFamily="18" charset="0"/>
              </a:rPr>
              <a:t>4. Оформите работу в виде фотоальбома.</a:t>
            </a:r>
          </a:p>
        </p:txBody>
      </p:sp>
      <p:pic>
        <p:nvPicPr>
          <p:cNvPr id="10" name="Picture 9" descr="i9YTP6Q0Y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" y="4586605"/>
            <a:ext cx="3249295" cy="243776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Picture 10" descr="iJH3G41TT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0385" y="4712970"/>
            <a:ext cx="4108450" cy="231140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474980"/>
            <a:ext cx="7772400" cy="881380"/>
          </a:xfrm>
        </p:spPr>
        <p:txBody>
          <a:bodyPr/>
          <a:lstStyle/>
          <a:p>
            <a:r>
              <a:rPr lang="ru-RU" altLang="en-US">
                <a:solidFill>
                  <a:srgbClr val="FF0000"/>
                </a:solidFill>
                <a:latin typeface="Comic Sans MS" panose="030F0702030302020204" charset="0"/>
              </a:rPr>
              <a:t>Веб-квест</a:t>
            </a:r>
          </a:p>
        </p:txBody>
      </p:sp>
      <p:pic>
        <p:nvPicPr>
          <p:cNvPr id="2" name="Picture 1" descr="591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38005" cy="729805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28596" y="285728"/>
            <a:ext cx="8572560" cy="911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  <a:sym typeface="+mn-ea"/>
              </a:rPr>
              <a:t>Для этого изучите интернет ресурсы: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  <a:sym typeface="+mn-ea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  <a:sym typeface="+mn-ea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  <a:sym typeface="+mn-ea"/>
              </a:rPr>
              <a:t>(зоологи)</a:t>
            </a:r>
            <a:endParaRPr lang="ru-RU" altLang="en-US" sz="2400" b="1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1285860"/>
            <a:ext cx="864396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ru-RU" dirty="0" smtClean="0"/>
              <a:t>Животные Сибирской тайги</a:t>
            </a:r>
          </a:p>
          <a:p>
            <a:pPr marL="342900" indent="-342900" algn="ctr"/>
            <a:r>
              <a:rPr lang="en-US" dirty="0" smtClean="0">
                <a:hlinkClick r:id="rId3"/>
              </a:rPr>
              <a:t>https://givotniymir.ru/zhivotnye-tajgi-opisanie-i-osobennosti-zhivotnyx-tajgi/</a:t>
            </a:r>
            <a:endParaRPr lang="ru-RU" dirty="0" smtClean="0"/>
          </a:p>
          <a:p>
            <a:pPr marL="342900" indent="-342900" algn="ctr"/>
            <a:r>
              <a:rPr lang="en-US" dirty="0" smtClean="0">
                <a:hlinkClick r:id="rId4"/>
              </a:rPr>
              <a:t>http://volnomuvolya.com/zhivotnyye_taygi_obitateli_severnykh_lesov.html</a:t>
            </a:r>
            <a:r>
              <a:rPr lang="ru-RU" dirty="0" smtClean="0"/>
              <a:t>  </a:t>
            </a:r>
          </a:p>
          <a:p>
            <a:pPr marL="342900" indent="-342900" algn="ctr"/>
            <a:r>
              <a:rPr lang="en-US" dirty="0" smtClean="0">
                <a:hlinkClick r:id="rId5"/>
              </a:rPr>
              <a:t>https://www.myplanet-ua.com/zhivotnyiy-mir-taygi/</a:t>
            </a:r>
            <a:endParaRPr lang="ru-RU" dirty="0" smtClean="0"/>
          </a:p>
          <a:p>
            <a:pPr marL="342900" indent="-342900" algn="ctr"/>
            <a:r>
              <a:rPr lang="en-US" dirty="0" smtClean="0">
                <a:hlinkClick r:id="rId6"/>
              </a:rPr>
              <a:t>https://natworld.info/zhivotnye/zhivotnyj-mir-tajgi-mlekopitayushhie-ptitsy-nasekomye-gryzuny-hishhniki-i-travoyadnye-zhivotnye-obitayushhie-v-tajge</a:t>
            </a:r>
            <a:endParaRPr lang="ru-RU" dirty="0" smtClean="0"/>
          </a:p>
          <a:p>
            <a:pPr marL="342900" indent="-342900" algn="ctr"/>
            <a:r>
              <a:rPr lang="en-US" dirty="0" smtClean="0">
                <a:hlinkClick r:id="rId7"/>
              </a:rPr>
              <a:t>https://animalreader.ru/zhivotnyiy-mir-taygi.html</a:t>
            </a:r>
            <a:endParaRPr lang="ru-RU" dirty="0" smtClean="0"/>
          </a:p>
          <a:p>
            <a:pPr marL="342900" indent="-342900" algn="ctr"/>
            <a:r>
              <a:rPr lang="en-US" dirty="0" smtClean="0">
                <a:hlinkClick r:id="rId8"/>
              </a:rPr>
              <a:t>https://givnost.ru/zhivotnye-tajgi-opisanie-nazvaniya-i-osobennosti-zhivotnyx-tajgi/</a:t>
            </a:r>
            <a:endParaRPr lang="ru-RU" dirty="0" smtClean="0"/>
          </a:p>
          <a:p>
            <a:pPr marL="342900" indent="-342900" algn="ctr"/>
            <a:r>
              <a:rPr lang="en-US" dirty="0" smtClean="0">
                <a:hlinkClick r:id="rId9"/>
              </a:rPr>
              <a:t>https://yandex.ru/images/search?text=%D0%B6%D0%B8%D0%B2%D0%BE%D1%82%D0%BD%D1%8B%D0%B5%20%D1%81%D0%B8%D0%B1%D0%B8%D1%80%D1%81%D0%BA%D0%BE%D0%B9%20%D1%82%D0%B0%D0%B9%D0%B3%D0%B8</a:t>
            </a:r>
            <a:endParaRPr lang="ru-RU" dirty="0" smtClean="0"/>
          </a:p>
          <a:p>
            <a:pPr marL="342900" indent="-342900" algn="ctr"/>
            <a:r>
              <a:rPr lang="en-US" dirty="0" smtClean="0">
                <a:hlinkClick r:id="rId10"/>
              </a:rPr>
              <a:t>https://yandex.ru/collections/user/ladyinna-but2016/zhivotnye-taigi/?utm_source=images&amp;utm_medium=serp&amp;utm_campaign=3ko</a:t>
            </a:r>
            <a:endParaRPr lang="ru-RU" dirty="0" smtClean="0"/>
          </a:p>
          <a:p>
            <a:pPr marL="342900" indent="-342900" algn="ctr"/>
            <a:r>
              <a:rPr lang="en-US" dirty="0" smtClean="0">
                <a:hlinkClick r:id="rId11"/>
              </a:rPr>
              <a:t>https://yandex.ru/collections/user/bariba/zhivotnye-v-taige/?utm_source=images&amp;utm_medium=serp&amp;utm_campaign=3ko</a:t>
            </a:r>
            <a:endParaRPr lang="ru-RU" dirty="0" smtClean="0"/>
          </a:p>
          <a:p>
            <a:pPr marL="342900" indent="-342900" algn="ctr"/>
            <a:r>
              <a:rPr lang="en-US" dirty="0" smtClean="0">
                <a:hlinkClick r:id="rId12"/>
              </a:rPr>
              <a:t>https://www.youtube.com/watch?v=JSQDbwR_I50</a:t>
            </a:r>
            <a:endParaRPr lang="ru-RU" dirty="0" smtClean="0"/>
          </a:p>
          <a:p>
            <a:pPr marL="342900" indent="-342900" algn="ctr"/>
            <a:endParaRPr lang="ru-RU" dirty="0" smtClean="0"/>
          </a:p>
          <a:p>
            <a:pPr marL="342900" indent="-342900" algn="ctr"/>
            <a:r>
              <a:rPr lang="ru-RU" dirty="0" smtClean="0"/>
              <a:t> </a:t>
            </a:r>
          </a:p>
          <a:p>
            <a:pPr marL="342900" indent="-342900" algn="ctr"/>
            <a:endParaRPr lang="ru-RU" dirty="0" smtClean="0"/>
          </a:p>
          <a:p>
            <a:pPr marL="342900" indent="-342900" algn="ctr"/>
            <a:endParaRPr lang="ru-RU" dirty="0" smtClean="0"/>
          </a:p>
          <a:p>
            <a:pPr marL="342900" indent="-342900"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474980"/>
            <a:ext cx="7772400" cy="881380"/>
          </a:xfrm>
        </p:spPr>
        <p:txBody>
          <a:bodyPr/>
          <a:lstStyle/>
          <a:p>
            <a:r>
              <a:rPr lang="ru-RU" altLang="en-US">
                <a:solidFill>
                  <a:srgbClr val="FF0000"/>
                </a:solidFill>
                <a:latin typeface="Comic Sans MS" panose="030F0702030302020204" charset="0"/>
              </a:rPr>
              <a:t>Веб-квест</a:t>
            </a:r>
          </a:p>
        </p:txBody>
      </p:sp>
      <p:pic>
        <p:nvPicPr>
          <p:cNvPr id="2" name="Picture 1" descr="591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9845" y="-8890"/>
            <a:ext cx="9438005" cy="7298055"/>
          </a:xfrm>
          <a:prstGeom prst="rect">
            <a:avLst/>
          </a:prstGeom>
        </p:spPr>
      </p:pic>
      <p:sp>
        <p:nvSpPr>
          <p:cNvPr id="11" name="Text Box 10"/>
          <p:cNvSpPr txBox="1"/>
          <p:nvPr/>
        </p:nvSpPr>
        <p:spPr>
          <a:xfrm>
            <a:off x="3414395" y="215265"/>
            <a:ext cx="5544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 b="1">
                <a:solidFill>
                  <a:srgbClr val="FF0000"/>
                </a:solidFill>
                <a:latin typeface="Comic Sans MS" panose="030F0702030302020204" charset="0"/>
              </a:rPr>
              <a:t>Любители фауны - ботаники</a:t>
            </a:r>
          </a:p>
        </p:txBody>
      </p:sp>
      <p:pic>
        <p:nvPicPr>
          <p:cNvPr id="5" name="Рисунок 4" descr="http://2.bp.blogspot.com/-6iM59z7eFwg/UmjO3N5PsqI/AAAAAAAAIdE/QcB8IojqYgE/s1600/%D0%B8%D1%81%D1%81%D0%BB%D0%B5%D0%B4%D0%BE%D0%B2%D0%B0%D1%82%D0%B5%D0%BB%D1%8C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857232"/>
            <a:ext cx="2512683" cy="318676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211830" y="737235"/>
            <a:ext cx="5857875" cy="3681730"/>
          </a:xfrm>
        </p:spPr>
        <p:txBody>
          <a:bodyPr>
            <a:noAutofit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u="sng" dirty="0">
                <a:solidFill>
                  <a:schemeClr val="tx1"/>
                </a:solidFill>
                <a:latin typeface="Comic Sans MS" panose="030F0702030302020204" charset="0"/>
                <a:ea typeface="Calibri" panose="020F0502020204030204"/>
                <a:cs typeface="Times New Roman" panose="02020603050405020304" pitchFamily="18" charset="0"/>
              </a:rPr>
              <a:t>Задания: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u="sng" dirty="0">
                <a:solidFill>
                  <a:srgbClr val="002060"/>
                </a:solidFill>
                <a:latin typeface="Comic Sans MS" panose="030F0702030302020204" charset="0"/>
                <a:ea typeface="Calibri" panose="020F0502020204030204"/>
                <a:cs typeface="Times New Roman" panose="02020603050405020304" pitchFamily="18" charset="0"/>
              </a:rPr>
              <a:t>Собери материал о растительном мире Сибирской тайги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Comic Sans MS" panose="030F0702030302020204" charset="0"/>
                <a:ea typeface="Calibri" panose="020F0502020204030204"/>
                <a:cs typeface="Times New Roman" panose="02020603050405020304" pitchFamily="18" charset="0"/>
              </a:rPr>
              <a:t>1. Какие растения растут в Сибирской тайге?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Comic Sans MS" panose="030F0702030302020204" charset="0"/>
                <a:ea typeface="Calibri" panose="020F0502020204030204"/>
                <a:cs typeface="Times New Roman" panose="02020603050405020304" pitchFamily="18" charset="0"/>
              </a:rPr>
              <a:t>2. Найдите фотографии растений Сибирской тайги.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Comic Sans MS" panose="030F0702030302020204" charset="0"/>
                <a:ea typeface="Calibri" panose="020F0502020204030204"/>
                <a:cs typeface="Times New Roman" panose="02020603050405020304" pitchFamily="18" charset="0"/>
              </a:rPr>
              <a:t>3.Напишите краткую характеристику растения. 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Comic Sans MS" panose="030F0702030302020204" charset="0"/>
                <a:ea typeface="Calibri" panose="020F0502020204030204"/>
                <a:cs typeface="Times New Roman" panose="02020603050405020304" pitchFamily="18" charset="0"/>
              </a:rPr>
              <a:t>4. Оформите работу в виде фотоальбома.</a:t>
            </a:r>
          </a:p>
        </p:txBody>
      </p:sp>
      <p:pic>
        <p:nvPicPr>
          <p:cNvPr id="4" name="Picture 3" descr="47441234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8000" y="4297045"/>
            <a:ext cx="4010660" cy="267398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Picture 5" descr="2727786_ori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14570" y="4544060"/>
            <a:ext cx="3643630" cy="242697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474980"/>
            <a:ext cx="7772400" cy="881380"/>
          </a:xfrm>
        </p:spPr>
        <p:txBody>
          <a:bodyPr/>
          <a:lstStyle/>
          <a:p>
            <a:r>
              <a:rPr lang="ru-RU" altLang="en-US">
                <a:solidFill>
                  <a:srgbClr val="FF0000"/>
                </a:solidFill>
                <a:latin typeface="Comic Sans MS" panose="030F0702030302020204" charset="0"/>
              </a:rPr>
              <a:t>Веб-квест</a:t>
            </a:r>
          </a:p>
        </p:txBody>
      </p:sp>
      <p:pic>
        <p:nvPicPr>
          <p:cNvPr id="2" name="Picture 1" descr="591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438005" cy="702187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85852" y="500042"/>
            <a:ext cx="7215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Для этого изучите интернет ресурсы: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(ботаник)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42910" y="1071546"/>
            <a:ext cx="850109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Растения Сибирской тайги</a:t>
            </a:r>
          </a:p>
          <a:p>
            <a:pPr algn="ctr"/>
            <a:r>
              <a:rPr lang="en-US" sz="2000" b="1" dirty="0" smtClean="0">
                <a:hlinkClick r:id="rId3"/>
              </a:rPr>
              <a:t>https://xn----8sbiecm6bhdx8i.xn--p1ai/%D1%80%D0%B0%D1%81%D1%82%D0%B5%D0%BD%D0%B8%D1%8F%20%D1%82%D0%B0%D0%B9%D0%B3%D0%B8.html</a:t>
            </a:r>
            <a:endParaRPr lang="ru-RU" sz="2000" b="1" dirty="0" smtClean="0"/>
          </a:p>
          <a:p>
            <a:pPr algn="ctr"/>
            <a:r>
              <a:rPr lang="en-US" sz="2000" b="1" dirty="0" smtClean="0">
                <a:hlinkClick r:id="rId4"/>
              </a:rPr>
              <a:t>http://volnomuvolya.com/tayezhnyy_les_rasteniya_taygi.html</a:t>
            </a:r>
            <a:endParaRPr lang="ru-RU" sz="2000" b="1" dirty="0" smtClean="0"/>
          </a:p>
          <a:p>
            <a:pPr algn="ctr"/>
            <a:r>
              <a:rPr lang="en-US" sz="2000" b="1" dirty="0" smtClean="0">
                <a:hlinkClick r:id="rId5"/>
              </a:rPr>
              <a:t>https://yandex.ru/images/search?text=%D1%80%D0%B0%D1%81%D1%82%D0%B5%D0%BD%D0%B8%D1%8F%20%D1%81%D0%B8%D0%B1%D0%B8%D1%80%D1%81%D0%BA%D0%BE%D0%B9%20%D1%82%D0%B0%D0%B9%D0%B3%D0%B8&amp;stype=image&amp;lr=63&amp;source=wiz</a:t>
            </a:r>
            <a:endParaRPr lang="ru-RU" sz="2000" b="1" dirty="0" smtClean="0"/>
          </a:p>
          <a:p>
            <a:pPr algn="ctr"/>
            <a:r>
              <a:rPr lang="en-US" sz="2000" b="1" dirty="0" smtClean="0">
                <a:hlinkClick r:id="rId6"/>
              </a:rPr>
              <a:t>https://yandex.ru/collections/user/voronina-weronika/rastitelnyi-mir-taigi/?utm_source=images&amp;utm_medium=serp&amp;utm_campaign=3ko</a:t>
            </a:r>
            <a:endParaRPr lang="ru-RU" sz="2000" b="1" dirty="0" smtClean="0"/>
          </a:p>
          <a:p>
            <a:pPr algn="ctr"/>
            <a:r>
              <a:rPr lang="en-US" sz="2000" b="1" dirty="0" smtClean="0">
                <a:hlinkClick r:id="rId7"/>
              </a:rPr>
              <a:t>https://zveri.guru/rasteniya/rasteniya-taygi-predstaviteli-rastitelnogo-mira.html</a:t>
            </a:r>
            <a:endParaRPr lang="ru-RU" sz="2000" b="1" dirty="0" smtClean="0"/>
          </a:p>
          <a:p>
            <a:pPr algn="ctr"/>
            <a:r>
              <a:rPr lang="en-US" sz="2000" b="1" dirty="0" smtClean="0">
                <a:hlinkClick r:id="rId8"/>
              </a:rPr>
              <a:t>http://webmandry.com/rastitelnyj-mir-tajgi-kakie-rasteniya-rastut-v-tajge-foto-video-kartinki-taezhnoj-rastitelnosti/</a:t>
            </a:r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63</TotalTime>
  <Words>476</Words>
  <Application>Microsoft Office PowerPoint</Application>
  <PresentationFormat>Экран (4:3)</PresentationFormat>
  <Paragraphs>89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Слайд 1</vt:lpstr>
      <vt:lpstr>Слайд 2</vt:lpstr>
      <vt:lpstr>Слайд 3</vt:lpstr>
      <vt:lpstr>Слайд 4</vt:lpstr>
      <vt:lpstr>Слайд 5</vt:lpstr>
      <vt:lpstr>Веб-квест</vt:lpstr>
      <vt:lpstr>Веб-квест</vt:lpstr>
      <vt:lpstr>Веб-квест</vt:lpstr>
      <vt:lpstr>Веб-квест</vt:lpstr>
      <vt:lpstr>Веб-квест</vt:lpstr>
      <vt:lpstr>Веб-квест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Веб-квест  «Путешествие в мир природы Ленинградской области»</dc:title>
  <dc:creator>user</dc:creator>
  <cp:lastModifiedBy>User</cp:lastModifiedBy>
  <cp:revision>24</cp:revision>
  <dcterms:created xsi:type="dcterms:W3CDTF">2017-08-03T14:17:00Z</dcterms:created>
  <dcterms:modified xsi:type="dcterms:W3CDTF">2020-05-07T05:08:41Z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1033-10.2.0.5978</vt:lpwstr>
  </property>
</Properties>
</file>