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5" r:id="rId3"/>
    <p:sldId id="276" r:id="rId4"/>
    <p:sldId id="265" r:id="rId5"/>
    <p:sldId id="279" r:id="rId6"/>
    <p:sldId id="268" r:id="rId7"/>
    <p:sldId id="269" r:id="rId8"/>
    <p:sldId id="261" r:id="rId9"/>
    <p:sldId id="271" r:id="rId10"/>
    <p:sldId id="280" r:id="rId11"/>
    <p:sldId id="281" r:id="rId12"/>
    <p:sldId id="284" r:id="rId13"/>
    <p:sldId id="282" r:id="rId14"/>
    <p:sldId id="283" r:id="rId15"/>
    <p:sldId id="285" r:id="rId16"/>
    <p:sldId id="286" r:id="rId17"/>
    <p:sldId id="287" r:id="rId18"/>
    <p:sldId id="297" r:id="rId19"/>
    <p:sldId id="288" r:id="rId20"/>
    <p:sldId id="289" r:id="rId21"/>
    <p:sldId id="277" r:id="rId22"/>
    <p:sldId id="293" r:id="rId23"/>
    <p:sldId id="292" r:id="rId24"/>
    <p:sldId id="294" r:id="rId25"/>
    <p:sldId id="295" r:id="rId26"/>
    <p:sldId id="296" r:id="rId27"/>
    <p:sldId id="278" r:id="rId2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6" d="100"/>
          <a:sy n="76" d="100"/>
        </p:scale>
        <p:origin x="-1206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12.01.2020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2019_12_24_RIA16x91920x10803_lbwwhqpa.lcl.mp4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eo.ru/files/news/news_pics/23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5587" y="4221088"/>
            <a:ext cx="698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«Плохую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власть выбирают лучшие люди, которые не ходят на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выборы»</a:t>
            </a:r>
          </a:p>
          <a:p>
            <a:pPr algn="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У. </a:t>
            </a: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Черчиль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87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2907"/>
            <a:ext cx="5653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соответствие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727088"/>
              </p:ext>
            </p:extLst>
          </p:nvPr>
        </p:nvGraphicFramePr>
        <p:xfrm>
          <a:off x="395536" y="791692"/>
          <a:ext cx="8280920" cy="52159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84452"/>
                <a:gridCol w="4196468"/>
              </a:tblGrid>
              <a:tr h="799396">
                <a:tc>
                  <a:txBody>
                    <a:bodyPr/>
                    <a:lstStyle/>
                    <a:p>
                      <a:pPr marL="360680" marR="434340" indent="-3606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Должностное лицо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680" marR="434340" indent="-3606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наделения полномочий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251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Президент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избрание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9396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 Председатель Правительства РФ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назначение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251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Министр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9396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Глава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субъекта РФ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15798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Депутат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Государственной Думы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042800"/>
              </p:ext>
            </p:extLst>
          </p:nvPr>
        </p:nvGraphicFramePr>
        <p:xfrm>
          <a:off x="2699792" y="5805264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86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2907"/>
            <a:ext cx="5653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соответствие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463131"/>
              </p:ext>
            </p:extLst>
          </p:nvPr>
        </p:nvGraphicFramePr>
        <p:xfrm>
          <a:off x="683568" y="801136"/>
          <a:ext cx="7776864" cy="5184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2387"/>
                <a:gridCol w="3324477"/>
              </a:tblGrid>
              <a:tr h="795780">
                <a:tc>
                  <a:txBody>
                    <a:bodyPr/>
                    <a:lstStyle/>
                    <a:p>
                      <a:pPr marL="360680" marR="434340" indent="-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Полномочия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680" marR="434340" indent="-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Правоохранительный орган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борьба с уличной преступностью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Суд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05676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 контроль за соблюдением законности всеми участниками общественной жизни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Прокуратура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вынесение решения или приговора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Полиция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надзор за соблюдением прав и свобод человека и гражданина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 разрешение правовых споров между фирмами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234953"/>
              </p:ext>
            </p:extLst>
          </p:nvPr>
        </p:nvGraphicFramePr>
        <p:xfrm>
          <a:off x="2915816" y="6021288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98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2907"/>
            <a:ext cx="5653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соответствие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090676"/>
              </p:ext>
            </p:extLst>
          </p:nvPr>
        </p:nvGraphicFramePr>
        <p:xfrm>
          <a:off x="683568" y="801136"/>
          <a:ext cx="7776864" cy="5184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2387"/>
                <a:gridCol w="3324477"/>
              </a:tblGrid>
              <a:tr h="795780">
                <a:tc>
                  <a:txBody>
                    <a:bodyPr/>
                    <a:lstStyle/>
                    <a:p>
                      <a:pPr marL="360680" marR="434340" indent="-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Полномочия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680" marR="434340" indent="-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Правоохранительный орган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борьба с уличной преступностью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Суд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05676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 контроль за соблюдением законности всеми участниками общественной жизни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Прокуратура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вынесение решения или приговора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Полиция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надзор за соблюдением прав и свобод человека и гражданина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 разрешение правовых споров между фирмами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043431"/>
              </p:ext>
            </p:extLst>
          </p:nvPr>
        </p:nvGraphicFramePr>
        <p:xfrm>
          <a:off x="2915816" y="6090685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41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2907"/>
            <a:ext cx="5653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соответствие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180935"/>
              </p:ext>
            </p:extLst>
          </p:nvPr>
        </p:nvGraphicFramePr>
        <p:xfrm>
          <a:off x="683568" y="801136"/>
          <a:ext cx="7776864" cy="54403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2387"/>
                <a:gridCol w="3324477"/>
              </a:tblGrid>
              <a:tr h="795780">
                <a:tc>
                  <a:txBody>
                    <a:bodyPr/>
                    <a:lstStyle/>
                    <a:p>
                      <a:pPr marL="360680" marR="434340" indent="-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Полномочия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680" marR="434340" indent="-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Правоохранительный орган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А)утверждение изменения границ между субъектами РФ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Государственная Дума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05676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Б)управление федеральной собственностью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Совет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Федерации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В)проведение единой финансовой, кредитной и денежной политики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Правительство 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Г)обеспечение и исполнение государственного бюджета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Д) объявляет амнистию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709074"/>
              </p:ext>
            </p:extLst>
          </p:nvPr>
        </p:nvGraphicFramePr>
        <p:xfrm>
          <a:off x="2843808" y="6100129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725243"/>
              </p:ext>
            </p:extLst>
          </p:nvPr>
        </p:nvGraphicFramePr>
        <p:xfrm>
          <a:off x="683568" y="769238"/>
          <a:ext cx="7776864" cy="54403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2387"/>
                <a:gridCol w="3324477"/>
              </a:tblGrid>
              <a:tr h="795780">
                <a:tc>
                  <a:txBody>
                    <a:bodyPr/>
                    <a:lstStyle/>
                    <a:p>
                      <a:pPr marL="360680" marR="434340" indent="-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Полномочия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680" marR="434340" indent="-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Правоохранительный орган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А)утверждение изменения границ между субъектами РФ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Государственная Дума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05676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Б)управление федеральной собственностью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Совет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Федерации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В)проведение единой финансовой, кредитной и денежной политики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Правительство 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Г)обеспечение и исполнение государственного бюджета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Д) объявляет амнистию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937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2907"/>
            <a:ext cx="5653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соответствие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8041"/>
              </p:ext>
            </p:extLst>
          </p:nvPr>
        </p:nvGraphicFramePr>
        <p:xfrm>
          <a:off x="683568" y="801136"/>
          <a:ext cx="7776864" cy="54403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2387"/>
                <a:gridCol w="3324477"/>
              </a:tblGrid>
              <a:tr h="795780">
                <a:tc>
                  <a:txBody>
                    <a:bodyPr/>
                    <a:lstStyle/>
                    <a:p>
                      <a:pPr marL="360680" marR="434340" indent="-3606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Полномочия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680" marR="434340" indent="-3606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Правоохранительный орган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А)утверждение изменения границ между субъектами РФ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Государственная Дума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05676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Б)управление федеральной собственностью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Совет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Федерации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В)проведение единой финансовой, кредитной и денежной политики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Правительство 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Г)обеспечение и исполнение государственного бюджета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5780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Д) объявляет амнистию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859303"/>
              </p:ext>
            </p:extLst>
          </p:nvPr>
        </p:nvGraphicFramePr>
        <p:xfrm>
          <a:off x="2915816" y="5805264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3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Верны следующие суждения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 Разделение властей предполагает выделение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законодательной, исполнительной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ветвей власти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 Парламент является органом исполнительной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1)верно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2)верно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3)верны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суждения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4)оба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суждения неверны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043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Верны следующие суждения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 Разделение властей предполагает выделение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законодательной, исполнительной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судебной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ветвей власти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 Парламент является органом исполнительной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власти.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1)верно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2)верно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3)верны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оба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суждения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4)оба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суждения неверны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08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Верны следующие суждения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России действует принцип разделения властей.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Президент РФ является главой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1)верно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2)верно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3)верны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оба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суждения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4)оба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суждения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неверны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34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Верны следующие суждения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России действует принцип разделения властей.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Президент РФ является главой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1)верно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2)верно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3)верны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оба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суждения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4)оба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суждения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неверны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03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РФ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6406003" cy="395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5733256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Владимир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В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ладимирович Путин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66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80728"/>
            <a:ext cx="7772400" cy="5070425"/>
          </a:xfr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органов </a:t>
            </a:r>
            <a:r>
              <a:rPr lang="ru-RU" sz="6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власти в Российской Федерации</a:t>
            </a:r>
            <a:r>
              <a:rPr lang="ru-RU" sz="6000" dirty="0">
                <a:solidFill>
                  <a:schemeClr val="tx2"/>
                </a:solidFill>
                <a:latin typeface="Roboto"/>
              </a:rPr>
              <a:t/>
            </a:r>
            <a:br>
              <a:rPr lang="ru-RU" sz="6000" dirty="0">
                <a:solidFill>
                  <a:schemeClr val="tx2"/>
                </a:solidFill>
                <a:latin typeface="Roboto"/>
              </a:rPr>
            </a:br>
            <a:endParaRPr lang="ru-RU" sz="2400" b="0" i="0" dirty="0">
              <a:solidFill>
                <a:srgbClr val="FF0000"/>
              </a:solidFill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власти.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2755384"/>
              </p:ext>
            </p:extLst>
          </p:nvPr>
        </p:nvGraphicFramePr>
        <p:xfrm>
          <a:off x="457200" y="1600200"/>
          <a:ext cx="82296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Полномочия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государственных органов власти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Полномочия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муниципальных органов власти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07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399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82339"/>
              </p:ext>
            </p:extLst>
          </p:nvPr>
        </p:nvGraphicFramePr>
        <p:xfrm>
          <a:off x="707237" y="1209500"/>
          <a:ext cx="8136904" cy="49059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ведения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Субъекты</a:t>
                      </a: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государственной власти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7640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Установление основ правового рынка</a:t>
                      </a:r>
                      <a:endParaRPr lang="ru-RU" sz="20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Совместно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центр и субъекты РФ</a:t>
                      </a:r>
                      <a:endParaRPr lang="ru-RU" sz="2400" b="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444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 Разграничение государственной собственности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Только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федеральный центр</a:t>
                      </a:r>
                      <a:endParaRPr lang="ru-RU" sz="2400" b="0" cap="none" spc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53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Таможенное регулирование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 Установление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общих принципов налогообложения и сборов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072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Федеральные фонды регионального развития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82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399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187907"/>
              </p:ext>
            </p:extLst>
          </p:nvPr>
        </p:nvGraphicFramePr>
        <p:xfrm>
          <a:off x="707237" y="1209500"/>
          <a:ext cx="8136904" cy="49059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ведения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Субъекты</a:t>
                      </a: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государственной власти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7640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Установление основ правового рынка</a:t>
                      </a:r>
                      <a:endParaRPr lang="ru-RU" sz="20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Совместно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центр и субъекты РФ</a:t>
                      </a:r>
                      <a:endParaRPr lang="ru-RU" sz="2400" b="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444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 Разграничение государственной собственности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Только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федеральный центр</a:t>
                      </a:r>
                      <a:endParaRPr lang="ru-RU" sz="2400" b="0" cap="none" spc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53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Таможенное регулирование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 Установление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общих принципов налогообложения и сборов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072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Федеральные фонды регионального развития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742507"/>
              </p:ext>
            </p:extLst>
          </p:nvPr>
        </p:nvGraphicFramePr>
        <p:xfrm>
          <a:off x="3635896" y="5733256"/>
          <a:ext cx="5112567" cy="93610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023880"/>
                <a:gridCol w="1020464"/>
                <a:gridCol w="1020464"/>
                <a:gridCol w="1017902"/>
                <a:gridCol w="1029857"/>
              </a:tblGrid>
              <a:tr h="456000"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2400" u="none" strike="noStrike" spc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80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84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399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777395"/>
              </p:ext>
            </p:extLst>
          </p:nvPr>
        </p:nvGraphicFramePr>
        <p:xfrm>
          <a:off x="707237" y="1209500"/>
          <a:ext cx="8136904" cy="46011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ведения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Субъекты</a:t>
                      </a: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государственной власти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7640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Ядерная энергетика</a:t>
                      </a:r>
                      <a:endParaRPr lang="ru-RU" sz="20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Совместно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центр и субъекты РФ</a:t>
                      </a:r>
                      <a:endParaRPr lang="ru-RU" sz="2400" b="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444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Защита государственных границ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Только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федеральный центр</a:t>
                      </a:r>
                      <a:endParaRPr lang="ru-RU" sz="2400" b="0" cap="none" spc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53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режим пограничных зон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Осуществление мер по ликвидации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стихийных действий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072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Вопросы войны и мира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49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399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943340"/>
              </p:ext>
            </p:extLst>
          </p:nvPr>
        </p:nvGraphicFramePr>
        <p:xfrm>
          <a:off x="707237" y="1209500"/>
          <a:ext cx="8136904" cy="46011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ведения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Субъекты</a:t>
                      </a: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государственной власти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7640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Ядерная энергетика</a:t>
                      </a:r>
                      <a:endParaRPr lang="ru-RU" sz="20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Совместно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центр и субъекты РФ</a:t>
                      </a:r>
                      <a:endParaRPr lang="ru-RU" sz="2400" b="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444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Защита государственных границ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Только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федеральный центр</a:t>
                      </a:r>
                      <a:endParaRPr lang="ru-RU" sz="2400" b="0" cap="none" spc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53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режим пограничных зон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Осуществление мер по ликвидации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стихийных действий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072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Вопросы войны и мира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839957"/>
              </p:ext>
            </p:extLst>
          </p:nvPr>
        </p:nvGraphicFramePr>
        <p:xfrm>
          <a:off x="3635896" y="5733256"/>
          <a:ext cx="5112567" cy="93610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023880"/>
                <a:gridCol w="1020464"/>
                <a:gridCol w="1020464"/>
                <a:gridCol w="1017902"/>
                <a:gridCol w="1029857"/>
              </a:tblGrid>
              <a:tr h="456000"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2400" u="none" strike="noStrike" spc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80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071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399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755417"/>
              </p:ext>
            </p:extLst>
          </p:nvPr>
        </p:nvGraphicFramePr>
        <p:xfrm>
          <a:off x="707237" y="1209500"/>
          <a:ext cx="8136904" cy="4523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ведения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Субъекты</a:t>
                      </a: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государственной власти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7640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Регулирование прав национальных меньшинств</a:t>
                      </a:r>
                      <a:endParaRPr lang="ru-RU" sz="20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Совместно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федеральный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центр и субъекты РФ</a:t>
                      </a:r>
                      <a:endParaRPr lang="ru-RU" sz="2400" b="0" cap="none" spc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444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Защита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 и свобод гражданина</a:t>
                      </a:r>
                      <a:endParaRPr lang="ru-RU" sz="2000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Только</a:t>
                      </a:r>
                      <a:r>
                        <a:rPr lang="ru-RU" sz="2400" b="0" cap="none" spc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федеральный центр</a:t>
                      </a:r>
                      <a:endParaRPr lang="ru-RU" sz="2400" b="0" cap="none" spc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1253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Федеральные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фонды регионального развития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Природопользование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072">
                <a:tc>
                  <a:txBody>
                    <a:bodyPr/>
                    <a:lstStyle/>
                    <a:p>
                      <a:r>
                        <a:rPr lang="ru-RU" sz="20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</a:t>
                      </a:r>
                      <a:r>
                        <a:rPr lang="ru-RU" sz="2000" b="0" cap="none" spc="0" baseline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Федеративное устройство и территория РФ</a:t>
                      </a:r>
                      <a:endParaRPr lang="ru-RU" sz="20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002060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241638"/>
              </p:ext>
            </p:extLst>
          </p:nvPr>
        </p:nvGraphicFramePr>
        <p:xfrm>
          <a:off x="3635896" y="5733256"/>
          <a:ext cx="5112567" cy="93610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023880"/>
                <a:gridCol w="1020464"/>
                <a:gridCol w="1020464"/>
                <a:gridCol w="1017902"/>
                <a:gridCol w="1029857"/>
              </a:tblGrid>
              <a:tr h="456000"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05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09600" indent="-228600"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2400" u="none" strike="noStrike" spc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80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61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Домашние задание.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§13 ( вопрос 4 стр. 109). Написать мини- сочинение на тему рубрики «Говорят мудрые</a:t>
            </a:r>
            <a:r>
              <a:rPr lang="ru-RU" dirty="0" smtClean="0"/>
              <a:t>».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36912"/>
            <a:ext cx="3960440" cy="398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80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509120"/>
            <a:ext cx="8136904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dirty="0"/>
              <a:t>Органы государственной власти РФ </a:t>
            </a:r>
            <a:r>
              <a:rPr lang="ru-RU" sz="3200" dirty="0"/>
              <a:t>– это организации и учреждения, обладающие государственной властью и реализующие её.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599" y="548680"/>
            <a:ext cx="5995849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716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по группам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19256" cy="540060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Группа-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определяет пути формирования законодательной власти, полномочия парламента.(глава 5 Конституции РФ)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Группа-</a:t>
            </a:r>
            <a:r>
              <a:rPr lang="ru-RU" sz="2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определяет пути формирования исполнительной власти, полномочия  правительства. ( глава 6 Конституции РФ)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Группа-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пути формирования судебной власти, полномочия  судебной системы. ( глава 7 Конституции РФ)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роль президента и его полномочия.(глава 4 РФ)</a:t>
            </a: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39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04664"/>
            <a:ext cx="5688632" cy="26776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Володин Вячеслав Викторович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государственный и политический деятель, Председатель Государственной Думы Федерального Собрания Российской Федерации VII созыва.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t="11428" b="1905"/>
          <a:stretch/>
        </p:blipFill>
        <p:spPr>
          <a:xfrm>
            <a:off x="6228184" y="105245"/>
            <a:ext cx="2630066" cy="34812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3659426"/>
            <a:ext cx="3710186" cy="29681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024" y="3586514"/>
            <a:ext cx="48440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Совета Федерации Федерального собрания Российской Федерации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650" y="540239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Валентина Ивановна Матвиенко</a:t>
            </a:r>
          </a:p>
          <a:p>
            <a:r>
              <a:rPr lang="ru-RU" sz="2400" b="1" dirty="0"/>
              <a:t>с 21 сентября 2011 года</a:t>
            </a:r>
          </a:p>
        </p:txBody>
      </p:sp>
    </p:spTree>
    <p:extLst>
      <p:ext uri="{BB962C8B-B14F-4D97-AF65-F5344CB8AC3E}">
        <p14:creationId xmlns:p14="http://schemas.microsoft.com/office/powerpoint/2010/main" val="223804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315" y="3429000"/>
            <a:ext cx="2448272" cy="327150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31840" y="3791087"/>
            <a:ext cx="5760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Анатольевич Медведев</a:t>
            </a:r>
          </a:p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 занимает с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мая 2012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632"/>
            <a:ext cx="81369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Правительства Российской Федерации, в соответствии со статьёй 24-й Федерального конституционного закона «О Правительстве Российской Федерации», возглавляет Правительство Российской Федерации, определяет его основные направления деятельности и организует его работу.</a:t>
            </a:r>
          </a:p>
        </p:txBody>
      </p:sp>
    </p:spTree>
    <p:extLst>
      <p:ext uri="{BB962C8B-B14F-4D97-AF65-F5344CB8AC3E}">
        <p14:creationId xmlns:p14="http://schemas.microsoft.com/office/powerpoint/2010/main" val="43445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34" y="26891"/>
            <a:ext cx="9127966" cy="11430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000" b="1" i="1" dirty="0" smtClean="0">
                <a:latin typeface="Roboto"/>
              </a:rPr>
              <a:t>Судебная </a:t>
            </a:r>
            <a:r>
              <a:rPr lang="ru-RU" sz="2000" b="1" i="1" dirty="0">
                <a:latin typeface="Roboto"/>
              </a:rPr>
              <a:t>власть</a:t>
            </a:r>
            <a:r>
              <a:rPr lang="ru-RU" sz="2000" dirty="0">
                <a:latin typeface="Roboto"/>
              </a:rPr>
              <a:t> — обусловленный разделением властей вид государственной власти, связанный с осуществлением правосудия посредством конституционного, гражданского, административного и уголовного судопроизводства.</a:t>
            </a:r>
            <a:r>
              <a:rPr lang="ru-RU" sz="1600" dirty="0">
                <a:solidFill>
                  <a:srgbClr val="404040"/>
                </a:solidFill>
                <a:latin typeface="Roboto"/>
              </a:rPr>
              <a:t/>
            </a:r>
            <a:br>
              <a:rPr lang="ru-RU" sz="1600" dirty="0">
                <a:solidFill>
                  <a:srgbClr val="404040"/>
                </a:solidFill>
                <a:latin typeface="Roboto"/>
              </a:rPr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78092"/>
            <a:ext cx="8229600" cy="126327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1900" b="1" dirty="0">
                <a:solidFill>
                  <a:srgbClr val="C00000"/>
                </a:solidFill>
                <a:latin typeface="Roboto"/>
              </a:rPr>
              <a:t>Изменения:</a:t>
            </a:r>
            <a:r>
              <a:rPr lang="ru-RU" sz="1900" dirty="0">
                <a:solidFill>
                  <a:srgbClr val="C00000"/>
                </a:solidFill>
                <a:latin typeface="Roboto"/>
              </a:rPr>
              <a:t> 21 ноября 2013 года Госдума приняла законопроект об объединении Высшего арбитражного суда РФ (ВАС РФ) с Верховным судом РФ.</a:t>
            </a:r>
          </a:p>
          <a:p>
            <a:pPr marL="0" indent="0">
              <a:buNone/>
            </a:pPr>
            <a:r>
              <a:rPr lang="ru-RU" sz="1900" dirty="0">
                <a:solidFill>
                  <a:srgbClr val="C00000"/>
                </a:solidFill>
                <a:latin typeface="Roboto"/>
              </a:rPr>
              <a:t>6 февраля 2014 года Президент России Владимир Путин подписал закон об объединении судов.</a:t>
            </a:r>
          </a:p>
          <a:p>
            <a:pPr marL="0" indent="0">
              <a:buNone/>
            </a:pPr>
            <a:r>
              <a:rPr lang="ru-RU" sz="1900" dirty="0">
                <a:solidFill>
                  <a:srgbClr val="C00000"/>
                </a:solidFill>
                <a:latin typeface="Roboto"/>
              </a:rPr>
              <a:t>6 августа 2014 года суд был упразднен.</a:t>
            </a:r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" y="1052736"/>
            <a:ext cx="9028454" cy="4425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13908" y="5925064"/>
            <a:ext cx="583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!!!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5855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2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12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16401"/>
          <a:stretch/>
        </p:blipFill>
        <p:spPr>
          <a:xfrm>
            <a:off x="107504" y="404664"/>
            <a:ext cx="4560570" cy="57332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88024" y="116632"/>
            <a:ext cx="424847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Российской Федерации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высшая государственная должность Российской Федерации, а также лицо, избранное на эту должность.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12020" y="1412776"/>
            <a:ext cx="4224476" cy="206210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мая 2012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должность Президента РФ занимает В. В. Путин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18856" y="3584406"/>
            <a:ext cx="4217640" cy="31393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Присяга Президента 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(статья 82 Конституции РФ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«Клянусь при осуществлении полномочий Президента Российской Федерации уважать и охранять права и свободы человека и гражданина, соблюдать и защищать Конституцию Российской Федерации, защищать суверенитет и независимость, безопасность и целостность государства, верно служить народу».</a:t>
            </a:r>
          </a:p>
        </p:txBody>
      </p:sp>
    </p:spTree>
    <p:extLst>
      <p:ext uri="{BB962C8B-B14F-4D97-AF65-F5344CB8AC3E}">
        <p14:creationId xmlns:p14="http://schemas.microsoft.com/office/powerpoint/2010/main" val="3097675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2907"/>
            <a:ext cx="5653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соответствие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661782"/>
              </p:ext>
            </p:extLst>
          </p:nvPr>
        </p:nvGraphicFramePr>
        <p:xfrm>
          <a:off x="395536" y="791692"/>
          <a:ext cx="8280920" cy="52159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84452"/>
                <a:gridCol w="4196468"/>
              </a:tblGrid>
              <a:tr h="799396">
                <a:tc>
                  <a:txBody>
                    <a:bodyPr/>
                    <a:lstStyle/>
                    <a:p>
                      <a:pPr marL="360680" marR="434340" indent="-3606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Должностное лицо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0680" marR="434340" indent="-36068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наделения полномочий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251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Президент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избрание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9396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 Председатель Правительства РФ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назначение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9251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Министр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99396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Глава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субъекта РФ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2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15798">
                <a:tc>
                  <a:txBody>
                    <a:bodyPr/>
                    <a:lstStyle/>
                    <a:p>
                      <a:pPr marR="434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Депутат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Государственной Думы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376328"/>
              </p:ext>
            </p:extLst>
          </p:nvPr>
        </p:nvGraphicFramePr>
        <p:xfrm>
          <a:off x="2699792" y="5805264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</TotalTime>
  <Words>1007</Words>
  <Application>Microsoft Office PowerPoint</Application>
  <PresentationFormat>Экран (4:3)</PresentationFormat>
  <Paragraphs>277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Специальное оформление</vt:lpstr>
      <vt:lpstr>Презентация PowerPoint</vt:lpstr>
      <vt:lpstr>Взаимодействие органов государственной власти в Российской Федерации </vt:lpstr>
      <vt:lpstr>Презентация PowerPoint</vt:lpstr>
      <vt:lpstr>Задания по группам</vt:lpstr>
      <vt:lpstr>Презентация PowerPoint</vt:lpstr>
      <vt:lpstr>Презентация PowerPoint</vt:lpstr>
      <vt:lpstr>Судебная власть — обусловленный разделением властей вид государственной власти, связанный с осуществлением правосудия посредством конституционного, гражданского, административного и уголовного судопроизводства.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Верны следующие суждения</vt:lpstr>
      <vt:lpstr>Верны следующие суждения</vt:lpstr>
      <vt:lpstr>Верны следующие суждения</vt:lpstr>
      <vt:lpstr>Верны следующие суждения</vt:lpstr>
      <vt:lpstr>Президент РФ</vt:lpstr>
      <vt:lpstr>Функции власти.</vt:lpstr>
      <vt:lpstr>Установите соответствие</vt:lpstr>
      <vt:lpstr>Установите соответствие</vt:lpstr>
      <vt:lpstr>Установите соответствие</vt:lpstr>
      <vt:lpstr>Установите соответствие</vt:lpstr>
      <vt:lpstr>Установите соответствие</vt:lpstr>
      <vt:lpstr>Домашние задание.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User</cp:lastModifiedBy>
  <cp:revision>71</cp:revision>
  <dcterms:created xsi:type="dcterms:W3CDTF">2009-01-08T12:15:48Z</dcterms:created>
  <dcterms:modified xsi:type="dcterms:W3CDTF">2020-01-12T14:43:06Z</dcterms:modified>
</cp:coreProperties>
</file>