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81" r:id="rId11"/>
    <p:sldId id="282" r:id="rId12"/>
    <p:sldId id="269" r:id="rId13"/>
    <p:sldId id="283" r:id="rId14"/>
    <p:sldId id="265" r:id="rId15"/>
    <p:sldId id="270" r:id="rId16"/>
    <p:sldId id="284" r:id="rId17"/>
    <p:sldId id="266" r:id="rId18"/>
    <p:sldId id="285" r:id="rId19"/>
    <p:sldId id="271" r:id="rId20"/>
    <p:sldId id="286" r:id="rId21"/>
    <p:sldId id="287" r:id="rId22"/>
    <p:sldId id="291" r:id="rId23"/>
    <p:sldId id="292" r:id="rId24"/>
    <p:sldId id="293" r:id="rId25"/>
    <p:sldId id="272" r:id="rId26"/>
    <p:sldId id="275" r:id="rId27"/>
    <p:sldId id="276" r:id="rId28"/>
    <p:sldId id="277" r:id="rId29"/>
    <p:sldId id="278" r:id="rId30"/>
    <p:sldId id="279" r:id="rId31"/>
    <p:sldId id="28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92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ABAC-6316-4B12-8BDA-9137F853BB6D}" type="datetimeFigureOut">
              <a:rPr lang="ru-RU"/>
              <a:pPr>
                <a:defRPr/>
              </a:pPr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0724-EDDB-4D32-847C-AA770E6AEF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248D-C0A2-4662-AD23-B0818538035E}" type="datetimeFigureOut">
              <a:rPr lang="ru-RU"/>
              <a:pPr>
                <a:defRPr/>
              </a:pPr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4DE5-DEDD-4A4F-8D98-7CCB8559D5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4FFC0-4859-482D-A296-A9447A2AE4D1}" type="datetimeFigureOut">
              <a:rPr lang="ru-RU"/>
              <a:pPr>
                <a:defRPr/>
              </a:pPr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E9C9-9723-4511-8E8C-6E648FB6DC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E40ED-D7D1-4185-8171-CE4534916729}" type="datetimeFigureOut">
              <a:rPr lang="ru-RU"/>
              <a:pPr>
                <a:defRPr/>
              </a:pPr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97BFD-2870-47AB-AB5D-01857B3B35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35A7-0301-44A9-8721-5E6E87B100BA}" type="datetimeFigureOut">
              <a:rPr lang="ru-RU"/>
              <a:pPr>
                <a:defRPr/>
              </a:pPr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A7527-9BD1-4CC9-AED4-A5C9D6F80D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0D0F-E364-413C-A50C-A33D5B173FA4}" type="datetimeFigureOut">
              <a:rPr lang="ru-RU"/>
              <a:pPr>
                <a:defRPr/>
              </a:pPr>
              <a:t>25.02.2018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6BCE9-E403-4B42-B426-380F104F3B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A06E-C125-4960-A680-ECC1742AC8B1}" type="datetimeFigureOut">
              <a:rPr lang="ru-RU"/>
              <a:pPr>
                <a:defRPr/>
              </a:pPr>
              <a:t>25.02.2018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81D0-D1F4-47BC-B2F3-5E451A8F6A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83884-9589-4FE5-A07B-7D921813F004}" type="datetimeFigureOut">
              <a:rPr lang="ru-RU"/>
              <a:pPr>
                <a:defRPr/>
              </a:pPr>
              <a:t>25.02.2018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F51B-E5FD-4CE1-9055-EF9ACA11BB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C285A-B436-44DE-89BD-29538CA5C7CE}" type="datetimeFigureOut">
              <a:rPr lang="ru-RU"/>
              <a:pPr>
                <a:defRPr/>
              </a:pPr>
              <a:t>25.02.2018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786BB-E266-4005-8EA5-FC9C310D7A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7C65-48A7-468B-8BED-486D0B1A02A6}" type="datetimeFigureOut">
              <a:rPr lang="ru-RU"/>
              <a:pPr>
                <a:defRPr/>
              </a:pPr>
              <a:t>25.02.2018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454B0-6CDE-4F80-AF68-C96BBB7790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D319-EE91-4C3F-B3FC-CA49A81B4125}" type="datetimeFigureOut">
              <a:rPr lang="ru-RU"/>
              <a:pPr>
                <a:defRPr/>
              </a:pPr>
              <a:t>25.02.2018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CCBC-0329-48ED-9EC2-C964839B60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38282D-92F3-4D64-A446-EF72B7024F26}" type="datetimeFigureOut">
              <a:rPr lang="ru-RU"/>
              <a:pPr>
                <a:defRPr/>
              </a:pPr>
              <a:t>25.02.2018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E0025A-A560-4B18-8403-E35FD3883F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master.ru/topic/1706479-rezba-po-derevu-osnovnye-vidy" TargetMode="External"/><Relationship Id="rId2" Type="http://schemas.openxmlformats.org/officeDocument/2006/relationships/hyperlink" Target="http://fb.ru/article/303782/vidyi-rezbyi-po-derevu-osnovnyie-harakteristi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" TargetMode="External"/><Relationship Id="rId5" Type="http://schemas.openxmlformats.org/officeDocument/2006/relationships/hyperlink" Target="http://www.rezbawood.ru/skulpturn_rezba.html" TargetMode="External"/><Relationship Id="rId4" Type="http://schemas.openxmlformats.org/officeDocument/2006/relationships/hyperlink" Target="http://giga-s.com/publ/rezba_po_derevu/vidy_rezby_po_derevu/3-1-0-12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772400" cy="2664296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Декоративно-прикладное </a:t>
            </a:r>
            <a:r>
              <a:rPr lang="ru-RU" sz="3200" b="1" dirty="0" smtClean="0"/>
              <a:t>искусство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«Виды резьбы по дереву»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к уроку по учебному предмету «Технологи» в 7 классе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725144"/>
            <a:ext cx="4424536" cy="1752600"/>
          </a:xfrm>
        </p:spPr>
        <p:txBody>
          <a:bodyPr rtlCol="0">
            <a:norm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Чумакин Евгений  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Владимирович.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технологии МБОУ «Гимназия №1» г. Ноябрьск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3" name="Picture 5" descr="http://buysell.com.ua/upload/upload/normal/16-01/zaporozhe-prodam_izgotovim_ikony_kartiny_iz_naturalnogo_dereva_1022137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4F0"/>
              </a:clrFrom>
              <a:clrTo>
                <a:srgbClr val="EAE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861048"/>
            <a:ext cx="3806632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Виды плоскорельефной резьбы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373616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Резьба с заоваленными контурами. </a:t>
            </a:r>
          </a:p>
          <a:p>
            <a:pPr>
              <a:buNone/>
              <a:tabLst>
                <a:tab pos="531813" algn="l"/>
              </a:tabLst>
            </a:pPr>
            <a:r>
              <a:rPr lang="ru-RU" sz="2400" dirty="0" smtClean="0"/>
              <a:t>Со стороны орнамента контурная линия (канавка) закругляется более круто, а со стороны фона – более полого.</a:t>
            </a:r>
          </a:p>
          <a:p>
            <a:pPr>
              <a:buNone/>
            </a:pPr>
            <a:endParaRPr lang="ru-RU" sz="2800" b="1" dirty="0"/>
          </a:p>
        </p:txBody>
      </p:sp>
      <p:pic>
        <p:nvPicPr>
          <p:cNvPr id="37896" name="Picture 8" descr="http://rezchiku.ru/books/item/f00/s00/z0000008/pic/000111.jpg"/>
          <p:cNvPicPr>
            <a:picLocks noChangeAspect="1" noChangeArrowheads="1"/>
          </p:cNvPicPr>
          <p:nvPr/>
        </p:nvPicPr>
        <p:blipFill>
          <a:blip r:embed="rId2" cstate="print"/>
          <a:srcRect l="6834" t="24585" r="8883" b="59025"/>
          <a:stretch>
            <a:fillRect/>
          </a:stretch>
        </p:blipFill>
        <p:spPr bwMode="auto">
          <a:xfrm>
            <a:off x="5940152" y="1412776"/>
            <a:ext cx="2960329" cy="720080"/>
          </a:xfrm>
          <a:prstGeom prst="rect">
            <a:avLst/>
          </a:prstGeom>
          <a:noFill/>
        </p:spPr>
      </p:pic>
      <p:sp>
        <p:nvSpPr>
          <p:cNvPr id="37900" name="AutoShape 12" descr="http://www.comgun.ru/uploads/posts/2010-05/1274009325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902" name="Picture 14" descr="http://www.comgun.ru/uploads/posts/2010-05/1274009325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2957945" cy="3036904"/>
          </a:xfrm>
          <a:prstGeom prst="rect">
            <a:avLst/>
          </a:prstGeom>
          <a:noFill/>
        </p:spPr>
      </p:pic>
      <p:pic>
        <p:nvPicPr>
          <p:cNvPr id="37904" name="Picture 16" descr="http://dmee.ru/tw_files2/urls_1/40/d-39530/39530_html_6b65d15b.jpg"/>
          <p:cNvPicPr>
            <a:picLocks noChangeAspect="1" noChangeArrowheads="1"/>
          </p:cNvPicPr>
          <p:nvPr/>
        </p:nvPicPr>
        <p:blipFill>
          <a:blip r:embed="rId4" cstate="print"/>
          <a:srcRect l="3086" t="4154" r="7430" b="8617"/>
          <a:stretch>
            <a:fillRect/>
          </a:stretch>
        </p:blipFill>
        <p:spPr bwMode="auto">
          <a:xfrm>
            <a:off x="4716016" y="3861048"/>
            <a:ext cx="3096344" cy="2242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3600" b="1" dirty="0" smtClean="0"/>
              <a:t>Виды плоскорельефной резьбы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Заоваленная резьба с подушечным фоном</a:t>
            </a:r>
            <a:r>
              <a:rPr lang="ru-RU" sz="2400" dirty="0" smtClean="0"/>
              <a:t> — то же самое, что и заоваленная резьба, но фон ее нигде не остается плоским, иногда он несколько ниже уровня плоскости орнамента.</a:t>
            </a:r>
            <a:endParaRPr lang="ru-RU" sz="2400" dirty="0"/>
          </a:p>
        </p:txBody>
      </p:sp>
      <p:pic>
        <p:nvPicPr>
          <p:cNvPr id="50178" name="Picture 2" descr="https://im0-tub-ru.yandex.net/i?id=f9e5e9512e8208e6d6ba0e56cf3fa0b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4547603" cy="3408041"/>
          </a:xfrm>
          <a:prstGeom prst="rect">
            <a:avLst/>
          </a:prstGeom>
          <a:noFill/>
        </p:spPr>
      </p:pic>
      <p:pic>
        <p:nvPicPr>
          <p:cNvPr id="50180" name="Picture 4" descr="https://im0-tub-ru.yandex.net/i?id=95dd64fb05d4ee1a543d8e6f28f7220a&amp;n=13"/>
          <p:cNvPicPr>
            <a:picLocks noChangeAspect="1" noChangeArrowheads="1"/>
          </p:cNvPicPr>
          <p:nvPr/>
        </p:nvPicPr>
        <p:blipFill>
          <a:blip r:embed="rId3" cstate="print"/>
          <a:srcRect l="60661" t="54212" r="10265" b="36089"/>
          <a:stretch>
            <a:fillRect/>
          </a:stretch>
        </p:blipFill>
        <p:spPr bwMode="auto">
          <a:xfrm>
            <a:off x="5364088" y="2852936"/>
            <a:ext cx="2808312" cy="702078"/>
          </a:xfrm>
          <a:prstGeom prst="rect">
            <a:avLst/>
          </a:prstGeom>
          <a:noFill/>
        </p:spPr>
      </p:pic>
      <p:pic>
        <p:nvPicPr>
          <p:cNvPr id="50182" name="Picture 6" descr="https://i.ytimg.com/vi/gTZ2beQ3EsQ/m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1" y="4005064"/>
            <a:ext cx="3688071" cy="2074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Виды заоваленной резьбы с подушечным фоном</a:t>
            </a:r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628800"/>
            <a:ext cx="8496300" cy="44973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Кудринская</a:t>
            </a:r>
            <a:r>
              <a:rPr lang="ru-RU" sz="2400" dirty="0" smtClean="0"/>
              <a:t> </a:t>
            </a:r>
            <a:r>
              <a:rPr lang="ru-RU" sz="2400" dirty="0" smtClean="0"/>
              <a:t>резьба </a:t>
            </a:r>
            <a:r>
              <a:rPr lang="ru-RU" sz="2400" dirty="0" smtClean="0"/>
              <a:t>относится к плоскорельефным видам </a:t>
            </a:r>
            <a:r>
              <a:rPr lang="ru-RU" sz="2400" dirty="0" smtClean="0"/>
              <a:t>резьбы.  Зародилась </a:t>
            </a:r>
            <a:r>
              <a:rPr lang="ru-RU" sz="2400" dirty="0" smtClean="0"/>
              <a:t>в деревне Кудрино усадьбы </a:t>
            </a:r>
            <a:r>
              <a:rPr lang="ru-RU" sz="2400" dirty="0" smtClean="0"/>
              <a:t>Абрамцево. </a:t>
            </a:r>
            <a:r>
              <a:rPr lang="ru-RU" sz="2400" dirty="0" smtClean="0"/>
              <a:t>Характерна особенным узором, который невозможно спутать ни с каким другим.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15364" name="Picture 2" descr="http://kelohouse.ru/images/sokrovishe3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1008"/>
            <a:ext cx="2807791" cy="280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img1.liveinternet.ru/images/attach/c/6/91/912/91912589_relefnaya_rezba__dekorativnaya_tare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01114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3600" b="1" dirty="0" smtClean="0"/>
              <a:t>Виды плоскорельефной резьбы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400" b="1" dirty="0" smtClean="0"/>
              <a:t>Заоваленная резьба с подобранным фоном</a:t>
            </a:r>
            <a:r>
              <a:rPr lang="ru-RU" sz="2400" dirty="0" smtClean="0"/>
              <a:t>.   </a:t>
            </a:r>
            <a:r>
              <a:rPr lang="ru-RU" sz="2400" dirty="0" smtClean="0"/>
              <a:t>Контуры орнамента такой резьбы заовалены, а фон выбран (углублен) до плоскости так, что орнамент кажется наложенным на плоскость.</a:t>
            </a:r>
          </a:p>
          <a:p>
            <a:endParaRPr lang="ru-RU" dirty="0"/>
          </a:p>
        </p:txBody>
      </p:sp>
      <p:pic>
        <p:nvPicPr>
          <p:cNvPr id="51202" name="Picture 2" descr="http://podelki-sr.ru/images/reschiku_po_derevu/140.jpg"/>
          <p:cNvPicPr>
            <a:picLocks noChangeAspect="1" noChangeArrowheads="1"/>
          </p:cNvPicPr>
          <p:nvPr/>
        </p:nvPicPr>
        <p:blipFill>
          <a:blip r:embed="rId2" cstate="print"/>
          <a:srcRect l="15327" t="66239" r="18987" b="19361"/>
          <a:stretch>
            <a:fillRect/>
          </a:stretch>
        </p:blipFill>
        <p:spPr bwMode="auto">
          <a:xfrm>
            <a:off x="6156176" y="2636912"/>
            <a:ext cx="2376264" cy="648072"/>
          </a:xfrm>
          <a:prstGeom prst="rect">
            <a:avLst/>
          </a:prstGeom>
          <a:noFill/>
        </p:spPr>
      </p:pic>
      <p:pic>
        <p:nvPicPr>
          <p:cNvPr id="51204" name="Picture 4" descr="http://asv0825.ru/bondar/248.jpg"/>
          <p:cNvPicPr>
            <a:picLocks noChangeAspect="1" noChangeArrowheads="1"/>
          </p:cNvPicPr>
          <p:nvPr/>
        </p:nvPicPr>
        <p:blipFill>
          <a:blip r:embed="rId3" cstate="print"/>
          <a:srcRect b="70276"/>
          <a:stretch>
            <a:fillRect/>
          </a:stretch>
        </p:blipFill>
        <p:spPr bwMode="auto">
          <a:xfrm>
            <a:off x="4572000" y="4077072"/>
            <a:ext cx="3960440" cy="1833092"/>
          </a:xfrm>
          <a:prstGeom prst="rect">
            <a:avLst/>
          </a:prstGeom>
          <a:noFill/>
        </p:spPr>
      </p:pic>
      <p:pic>
        <p:nvPicPr>
          <p:cNvPr id="51206" name="Picture 6" descr="http://asv0825.ru/bondar/248.jpg"/>
          <p:cNvPicPr>
            <a:picLocks noChangeAspect="1" noChangeArrowheads="1"/>
          </p:cNvPicPr>
          <p:nvPr/>
        </p:nvPicPr>
        <p:blipFill>
          <a:blip r:embed="rId3" cstate="print"/>
          <a:srcRect t="30715"/>
          <a:stretch>
            <a:fillRect/>
          </a:stretch>
        </p:blipFill>
        <p:spPr bwMode="auto">
          <a:xfrm>
            <a:off x="611560" y="3257265"/>
            <a:ext cx="3024336" cy="3262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Вид заоваленной резьбы с подобранным фоном</a:t>
            </a:r>
            <a:r>
              <a:rPr lang="ru-RU" sz="3200" dirty="0" smtClean="0"/>
              <a:t>. </a:t>
            </a:r>
            <a:endParaRPr lang="ru-RU" sz="3200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Глухая</a:t>
            </a:r>
            <a:r>
              <a:rPr lang="ru-RU" sz="2400" dirty="0" smtClean="0"/>
              <a:t> - </a:t>
            </a:r>
            <a:r>
              <a:rPr lang="ru-RU" sz="2400" dirty="0" smtClean="0"/>
              <a:t>фон </a:t>
            </a:r>
            <a:r>
              <a:rPr lang="ru-RU" sz="2400" dirty="0" smtClean="0"/>
              <a:t>выбирается, а вот насколько глубоко по отношению к рисунку, определяет подвиды этой резьбы .</a:t>
            </a:r>
          </a:p>
        </p:txBody>
      </p:sp>
      <p:pic>
        <p:nvPicPr>
          <p:cNvPr id="11268" name="Picture 2" descr="https://img-fotki.yandex.ru/get/4508/126161824.9c/0_123f04_fbcd6dc0_L.jpg"/>
          <p:cNvPicPr>
            <a:picLocks noChangeAspect="1" noChangeArrowheads="1"/>
          </p:cNvPicPr>
          <p:nvPr/>
        </p:nvPicPr>
        <p:blipFill>
          <a:blip r:embed="rId2" cstate="print"/>
          <a:srcRect l="1512" t="14482" r="1721" b="18896"/>
          <a:stretch>
            <a:fillRect/>
          </a:stretch>
        </p:blipFill>
        <p:spPr bwMode="auto">
          <a:xfrm>
            <a:off x="2411760" y="2564904"/>
            <a:ext cx="46085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img0.liveinternet.ru/images/attach/c/0/119/845/119845596_4920201_p_e0tnvgi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37112"/>
            <a:ext cx="398938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4509120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Городецкая резьба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Вид заоваленной резьбы с подобранным фоном</a:t>
            </a:r>
            <a:r>
              <a:rPr lang="ru-RU" sz="3200" dirty="0" smtClean="0"/>
              <a:t>. </a:t>
            </a:r>
            <a:endParaRPr lang="ru-RU" sz="3200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-82550" eaLnBrk="1" hangingPunct="1">
              <a:buFont typeface="Arial" charset="0"/>
              <a:buNone/>
            </a:pPr>
            <a:r>
              <a:rPr lang="ru-RU" b="1" dirty="0" smtClean="0"/>
              <a:t> </a:t>
            </a:r>
            <a:r>
              <a:rPr lang="ru-RU" sz="2800" b="1" dirty="0" smtClean="0"/>
              <a:t>Ислими </a:t>
            </a:r>
            <a:r>
              <a:rPr lang="ru-RU" sz="2800" dirty="0" smtClean="0"/>
              <a:t>- особая резьба, характеризуется глубокой выборкой и чеканкой фона. Распространена главным образом в Средней Азии.</a:t>
            </a:r>
          </a:p>
        </p:txBody>
      </p:sp>
      <p:pic>
        <p:nvPicPr>
          <p:cNvPr id="16388" name="Picture 2" descr="http://www.skiatsu.ru/foto/rezba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716338"/>
            <a:ext cx="3744912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geophoto.ru/large/trn210108989l.jpg"/>
          <p:cNvPicPr>
            <a:picLocks noChangeAspect="1" noChangeArrowheads="1"/>
          </p:cNvPicPr>
          <p:nvPr/>
        </p:nvPicPr>
        <p:blipFill>
          <a:blip r:embed="rId3" cstate="print"/>
          <a:srcRect l="12764" t="2754" r="17528" b="9116"/>
          <a:stretch>
            <a:fillRect/>
          </a:stretch>
        </p:blipFill>
        <p:spPr bwMode="auto">
          <a:xfrm>
            <a:off x="5003800" y="3716338"/>
            <a:ext cx="29559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4942"/>
          </a:xfrm>
        </p:spPr>
        <p:txBody>
          <a:bodyPr/>
          <a:lstStyle/>
          <a:p>
            <a:r>
              <a:rPr lang="ru-RU" sz="3600" b="1" dirty="0" smtClean="0"/>
              <a:t>Рельефная резьба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Рельефной </a:t>
            </a:r>
            <a:r>
              <a:rPr lang="ru-RU" sz="2400" dirty="0" smtClean="0"/>
              <a:t>называется резьба, где изображение является выпуклым по отношению к фону и полностью художественно обработано в пределах глубины фона. </a:t>
            </a:r>
            <a:r>
              <a:rPr lang="ru-RU" sz="2400" dirty="0" smtClean="0"/>
              <a:t>Рельефная </a:t>
            </a:r>
            <a:r>
              <a:rPr lang="ru-RU" sz="2400" dirty="0" smtClean="0"/>
              <a:t>резьба подразделяется на барельеф и горельеф.</a:t>
            </a:r>
            <a:endParaRPr lang="ru-RU" sz="2400" dirty="0"/>
          </a:p>
        </p:txBody>
      </p:sp>
      <p:pic>
        <p:nvPicPr>
          <p:cNvPr id="52226" name="Picture 2" descr="http://wooly-wood.ru/images/article/reliefnaya-rezba-680-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645024"/>
            <a:ext cx="6477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Виды рельефной резьбы</a:t>
            </a: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2736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/>
              <a:t>Барельефная резьба</a:t>
            </a:r>
            <a:r>
              <a:rPr lang="ru-RU" sz="2400" dirty="0" smtClean="0"/>
              <a:t> — низкий рельеф, в котором выпуклое изображение выступает над поверхностью фона не более чем на половину своего объема</a:t>
            </a:r>
            <a:endParaRPr lang="ru-RU" sz="2400" dirty="0"/>
          </a:p>
        </p:txBody>
      </p:sp>
      <p:pic>
        <p:nvPicPr>
          <p:cNvPr id="12295" name="Picture 7" descr="http://www.rezbaderevo.ru/sites/default/files/product_photos/tri_raboty_na_fone.jpg"/>
          <p:cNvPicPr>
            <a:picLocks noChangeAspect="1" noChangeArrowheads="1"/>
          </p:cNvPicPr>
          <p:nvPr/>
        </p:nvPicPr>
        <p:blipFill>
          <a:blip r:embed="rId2" cstate="print"/>
          <a:srcRect l="5901" t="5062" r="5901" b="5501"/>
          <a:stretch>
            <a:fillRect/>
          </a:stretch>
        </p:blipFill>
        <p:spPr bwMode="auto">
          <a:xfrm>
            <a:off x="899592" y="2924944"/>
            <a:ext cx="6984776" cy="3305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3600" b="1" dirty="0" smtClean="0"/>
              <a:t>Виды рельефной резьбы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Горельефна резьба</a:t>
            </a:r>
            <a:r>
              <a:rPr lang="ru-RU" sz="2400" dirty="0" smtClean="0"/>
              <a:t> — высокий рельеф, в котором выпуклое изображение выступает над поверхностью фона более чем на половину своего </a:t>
            </a:r>
            <a:r>
              <a:rPr lang="ru-RU" sz="2400" dirty="0" smtClean="0"/>
              <a:t>объема.</a:t>
            </a:r>
            <a:endParaRPr lang="ru-RU" sz="2400" dirty="0"/>
          </a:p>
        </p:txBody>
      </p:sp>
      <p:pic>
        <p:nvPicPr>
          <p:cNvPr id="4" name="Picture 6" descr="http://m-der.ru/uploadedFiles/images/katalog/xod/rezba/rrel/r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1003" y="3212976"/>
            <a:ext cx="2357347" cy="313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http://itd3.mycdn.me/image?id=804831693793&amp;t=20&amp;plc=WEB&amp;tkn=*AQDdgG3iqstcwIs9WMYjFU23v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976"/>
            <a:ext cx="4752528" cy="316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6976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Виды рельефной резьбы</a:t>
            </a:r>
            <a:endParaRPr lang="ru-RU" sz="3600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23850" y="1412875"/>
            <a:ext cx="8496300" cy="47132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dirty="0" smtClean="0"/>
              <a:t>Татьянка </a:t>
            </a:r>
            <a:r>
              <a:rPr lang="ru-RU" sz="2400" dirty="0" smtClean="0"/>
              <a:t>- относительно свежий вид резьбы, изобретенный в конце 20 века нашим соотечественником. Название свое резьба получила в честь супруги автора. Резьба относительно проста и очень насыщена растительными элементами. </a:t>
            </a:r>
          </a:p>
        </p:txBody>
      </p:sp>
      <p:pic>
        <p:nvPicPr>
          <p:cNvPr id="17412" name="Picture 2" descr="http://pic-se.ru/images/1126320_rezba-taty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573463"/>
            <a:ext cx="4244975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s://s3-eu-west-1.amazonaws.com/files.surfory.com/uploads/2015/6/19/5440c5981f395d14208b456f/1280x/5583b1551f395d831e8b45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573463"/>
            <a:ext cx="3706812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Виды художественной обработки древесины</a:t>
            </a:r>
            <a:endParaRPr lang="ru-RU" sz="3600" b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2400" dirty="0" smtClean="0"/>
              <a:t>К основным видам художественной обработки древесины можно отнести:</a:t>
            </a:r>
          </a:p>
          <a:p>
            <a:pPr eaLnBrk="1" hangingPunct="1"/>
            <a:r>
              <a:rPr lang="ru-RU" sz="2400" dirty="0" smtClean="0"/>
              <a:t>резьбу</a:t>
            </a:r>
          </a:p>
          <a:p>
            <a:pPr eaLnBrk="1" hangingPunct="1"/>
            <a:r>
              <a:rPr lang="ru-RU" sz="2400" dirty="0" smtClean="0"/>
              <a:t>мозаику</a:t>
            </a:r>
          </a:p>
          <a:p>
            <a:pPr eaLnBrk="1" hangingPunct="1"/>
            <a:r>
              <a:rPr lang="ru-RU" sz="2400" dirty="0" smtClean="0"/>
              <a:t>точение</a:t>
            </a:r>
          </a:p>
          <a:p>
            <a:pPr eaLnBrk="1" hangingPunct="1"/>
            <a:r>
              <a:rPr lang="ru-RU" sz="2400" dirty="0" smtClean="0"/>
              <a:t>выжигание</a:t>
            </a:r>
          </a:p>
          <a:p>
            <a:pPr eaLnBrk="1" hangingPunct="1"/>
            <a:r>
              <a:rPr lang="ru-RU" sz="2400" dirty="0" smtClean="0"/>
              <a:t>тиснение.</a:t>
            </a:r>
          </a:p>
        </p:txBody>
      </p:sp>
      <p:pic>
        <p:nvPicPr>
          <p:cNvPr id="3077" name="Picture 5" descr="http://s018.radikal.ru/i510/1203/43/c2076c249f69.jpg"/>
          <p:cNvPicPr>
            <a:picLocks noChangeAspect="1" noChangeArrowheads="1"/>
          </p:cNvPicPr>
          <p:nvPr/>
        </p:nvPicPr>
        <p:blipFill>
          <a:blip r:embed="rId2" cstate="print"/>
          <a:srcRect l="10395" t="11513" r="64090"/>
          <a:stretch>
            <a:fillRect/>
          </a:stretch>
        </p:blipFill>
        <p:spPr bwMode="auto">
          <a:xfrm>
            <a:off x="2555776" y="2492896"/>
            <a:ext cx="1512168" cy="3874269"/>
          </a:xfrm>
          <a:prstGeom prst="rect">
            <a:avLst/>
          </a:prstGeom>
          <a:noFill/>
        </p:spPr>
      </p:pic>
      <p:pic>
        <p:nvPicPr>
          <p:cNvPr id="3079" name="Picture 7" descr="https://avatars.mds.yandex.net/get-pdb/251121/3f9809ed-1cb1-4ebf-b025-cb57c526b07f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92896"/>
            <a:ext cx="2510019" cy="2043156"/>
          </a:xfrm>
          <a:prstGeom prst="rect">
            <a:avLst/>
          </a:prstGeom>
          <a:noFill/>
        </p:spPr>
      </p:pic>
      <p:pic>
        <p:nvPicPr>
          <p:cNvPr id="3083" name="Picture 11" descr="https://im0-tub-ru.yandex.net/i?id=4a833c879522312c1fd0856495d1fe4d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420888"/>
            <a:ext cx="1109189" cy="2039889"/>
          </a:xfrm>
          <a:prstGeom prst="rect">
            <a:avLst/>
          </a:prstGeom>
          <a:noFill/>
        </p:spPr>
      </p:pic>
      <p:pic>
        <p:nvPicPr>
          <p:cNvPr id="3085" name="Picture 13" descr="http://hobbyblog.org/wp-content/uploads/2015/11/viganie_po_derevy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653136"/>
            <a:ext cx="2952328" cy="1727573"/>
          </a:xfrm>
          <a:prstGeom prst="rect">
            <a:avLst/>
          </a:prstGeom>
          <a:noFill/>
        </p:spPr>
      </p:pic>
      <p:pic>
        <p:nvPicPr>
          <p:cNvPr id="3087" name="Picture 15" descr="http://www.stanki.kz/images/units/889/85.gif"/>
          <p:cNvPicPr>
            <a:picLocks noChangeAspect="1" noChangeArrowheads="1"/>
          </p:cNvPicPr>
          <p:nvPr/>
        </p:nvPicPr>
        <p:blipFill>
          <a:blip r:embed="rId6" cstate="print"/>
          <a:srcRect l="24275" r="47982"/>
          <a:stretch>
            <a:fillRect/>
          </a:stretch>
        </p:blipFill>
        <p:spPr bwMode="auto">
          <a:xfrm>
            <a:off x="7164288" y="4653136"/>
            <a:ext cx="1692280" cy="1804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3600" b="1" dirty="0" smtClean="0"/>
              <a:t>Виды рельефной резьбы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Китайская резьба Донгянг </a:t>
            </a:r>
            <a:r>
              <a:rPr lang="ru-RU" sz="2400" dirty="0" smtClean="0"/>
              <a:t>(Dongyang), является одной из самых сложных и изысканных форм рельефной резьбы в мире.</a:t>
            </a:r>
            <a:endParaRPr lang="ru-RU" sz="2400" dirty="0"/>
          </a:p>
        </p:txBody>
      </p:sp>
      <p:pic>
        <p:nvPicPr>
          <p:cNvPr id="54274" name="Picture 2" descr="http://doramakun.ru/thumbs/users/32463/7/14/228-700.jpg"/>
          <p:cNvPicPr>
            <a:picLocks noChangeAspect="1" noChangeArrowheads="1"/>
          </p:cNvPicPr>
          <p:nvPr/>
        </p:nvPicPr>
        <p:blipFill>
          <a:blip r:embed="rId2" cstate="print"/>
          <a:srcRect l="20520" t="10035"/>
          <a:stretch>
            <a:fillRect/>
          </a:stretch>
        </p:blipFill>
        <p:spPr bwMode="auto">
          <a:xfrm>
            <a:off x="467545" y="3356993"/>
            <a:ext cx="4032447" cy="2947284"/>
          </a:xfrm>
          <a:prstGeom prst="rect">
            <a:avLst/>
          </a:prstGeom>
          <a:noFill/>
        </p:spPr>
      </p:pic>
      <p:pic>
        <p:nvPicPr>
          <p:cNvPr id="54276" name="Picture 4" descr="Kitayskaya-rezba-po-derevu.-Rabota-trinadtsat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888432" cy="2919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sz="3600" b="1" dirty="0" smtClean="0"/>
              <a:t>Сквозная резьба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Один </a:t>
            </a:r>
            <a:r>
              <a:rPr lang="ru-RU" sz="2400" dirty="0" smtClean="0"/>
              <a:t>из способов резьбы, когда с полотна полностью удаляется фон. </a:t>
            </a:r>
            <a:r>
              <a:rPr lang="ru-RU" sz="2400" dirty="0" smtClean="0"/>
              <a:t>Сквозная резьба подразделяется на </a:t>
            </a:r>
            <a:r>
              <a:rPr lang="ru-RU" sz="2400" i="1" dirty="0" smtClean="0"/>
              <a:t>собственно сквозную</a:t>
            </a:r>
            <a:r>
              <a:rPr lang="ru-RU" sz="2400" dirty="0" smtClean="0"/>
              <a:t> и </a:t>
            </a:r>
            <a:r>
              <a:rPr lang="ru-RU" sz="2400" i="1" dirty="0" smtClean="0"/>
              <a:t>накладную</a:t>
            </a:r>
            <a:r>
              <a:rPr lang="ru-RU" sz="2400" dirty="0" smtClean="0"/>
              <a:t>, имеет два подвида: </a:t>
            </a:r>
            <a:r>
              <a:rPr lang="ru-RU" sz="2400" b="1" dirty="0" smtClean="0"/>
              <a:t>прорезная</a:t>
            </a:r>
            <a:r>
              <a:rPr lang="ru-RU" sz="2400" dirty="0" smtClean="0"/>
              <a:t> и </a:t>
            </a:r>
            <a:r>
              <a:rPr lang="ru-RU" sz="2400" b="1" dirty="0" smtClean="0"/>
              <a:t>пропильная</a:t>
            </a:r>
            <a:r>
              <a:rPr lang="ru-RU" sz="2400" dirty="0" smtClean="0"/>
              <a:t> резьба.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6322" name="AutoShape 2" descr="художественная резь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324" name="AutoShape 4" descr="художественная резь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326" name="AutoShape 6" descr="художественная резь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328" name="AutoShape 8" descr="художественная резь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330" name="AutoShape 10" descr="художественная резь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332" name="AutoShape 12" descr="художественная резь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6334" name="Picture 14" descr="http://fb.ru/misc/i/gallery/45860/1694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5372100" cy="288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Виды сквозной резьбы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Прорезная резьба</a:t>
            </a:r>
            <a:r>
              <a:rPr lang="ru-RU" sz="2400" dirty="0" smtClean="0"/>
              <a:t> — сквозные участки прорезаются стамесками и резцами.</a:t>
            </a:r>
          </a:p>
          <a:p>
            <a:endParaRPr lang="ru-RU" dirty="0"/>
          </a:p>
        </p:txBody>
      </p:sp>
      <p:pic>
        <p:nvPicPr>
          <p:cNvPr id="4" name="Picture 6" descr="http://www.neizvestniy-geniy.ru/images/works/photo/2012/03/563476_1.jpg"/>
          <p:cNvPicPr>
            <a:picLocks noChangeAspect="1" noChangeArrowheads="1"/>
          </p:cNvPicPr>
          <p:nvPr/>
        </p:nvPicPr>
        <p:blipFill>
          <a:blip r:embed="rId2" cstate="print"/>
          <a:srcRect t="2350" b="133"/>
          <a:stretch>
            <a:fillRect/>
          </a:stretch>
        </p:blipFill>
        <p:spPr bwMode="auto">
          <a:xfrm>
            <a:off x="1043608" y="3140968"/>
            <a:ext cx="30956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://www.stavros.ru/img/proreznaya-rezba-po-derevu/proreznaya-rezba-po-derevu.jpg"/>
          <p:cNvPicPr>
            <a:picLocks noChangeAspect="1" noChangeArrowheads="1"/>
          </p:cNvPicPr>
          <p:nvPr/>
        </p:nvPicPr>
        <p:blipFill>
          <a:blip r:embed="rId3" cstate="print"/>
          <a:srcRect l="2182" t="2182" r="1112" b="1825"/>
          <a:stretch>
            <a:fillRect/>
          </a:stretch>
        </p:blipFill>
        <p:spPr bwMode="auto">
          <a:xfrm>
            <a:off x="4499992" y="3068960"/>
            <a:ext cx="439248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3600" b="1" dirty="0" smtClean="0"/>
              <a:t>Виды сквозной резьбы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Пропильная резьба - </a:t>
            </a:r>
            <a:r>
              <a:rPr lang="ru-RU" sz="2400" dirty="0" smtClean="0"/>
              <a:t>с полотна полностью удаляется фон выкружной пилой или лобзиком.</a:t>
            </a:r>
          </a:p>
          <a:p>
            <a:endParaRPr lang="ru-RU" dirty="0"/>
          </a:p>
        </p:txBody>
      </p:sp>
      <p:pic>
        <p:nvPicPr>
          <p:cNvPr id="57346" name="Picture 2" descr="http://www.alexstaff.ru/img/propilnaya_rezba_po_derevu_ornamentum.jpg"/>
          <p:cNvPicPr>
            <a:picLocks noChangeAspect="1" noChangeArrowheads="1"/>
          </p:cNvPicPr>
          <p:nvPr/>
        </p:nvPicPr>
        <p:blipFill>
          <a:blip r:embed="rId2" cstate="print"/>
          <a:srcRect l="4819"/>
          <a:stretch>
            <a:fillRect/>
          </a:stretch>
        </p:blipFill>
        <p:spPr bwMode="auto">
          <a:xfrm>
            <a:off x="289310" y="2924944"/>
            <a:ext cx="4069228" cy="2664296"/>
          </a:xfrm>
          <a:prstGeom prst="rect">
            <a:avLst/>
          </a:prstGeom>
          <a:noFill/>
        </p:spPr>
      </p:pic>
      <p:pic>
        <p:nvPicPr>
          <p:cNvPr id="5" name="Picture 2" descr="http://st2.stpulscen.ru/images/product/111/423/436_big.jpg"/>
          <p:cNvPicPr>
            <a:picLocks noChangeAspect="1" noChangeArrowheads="1"/>
          </p:cNvPicPr>
          <p:nvPr/>
        </p:nvPicPr>
        <p:blipFill>
          <a:blip r:embed="rId3" cstate="print"/>
          <a:srcRect l="1884" t="12038" r="3999" b="2957"/>
          <a:stretch>
            <a:fillRect/>
          </a:stretch>
        </p:blipFill>
        <p:spPr bwMode="auto">
          <a:xfrm>
            <a:off x="4499992" y="2924944"/>
            <a:ext cx="4422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3600" b="1" dirty="0" smtClean="0"/>
              <a:t>Виды сквозной резьбы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Прорезную или пропильную резьбу с рельефным орнаментом называют </a:t>
            </a:r>
            <a:r>
              <a:rPr lang="ru-RU" sz="2400" b="1" dirty="0" smtClean="0"/>
              <a:t>ажурной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42" name="Picture 2" descr="http://mebelmdf.com.ua/images/uslugi/3D_frezerovka_(rez_ba)/020_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3874796" cy="3487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19733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Виды пропильной резьбы</a:t>
            </a:r>
            <a:endParaRPr lang="ru-RU" sz="3600" dirty="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Сквозная </a:t>
            </a:r>
            <a:r>
              <a:rPr lang="ru-RU" sz="2800" b="1" dirty="0" smtClean="0"/>
              <a:t>резьба</a:t>
            </a:r>
            <a:r>
              <a:rPr lang="ru-RU" sz="2800" dirty="0" smtClean="0"/>
              <a:t> - участки фона пропиливаются пилой или лобзиком.</a:t>
            </a:r>
            <a:endParaRPr lang="ru-RU" dirty="0" smtClean="0"/>
          </a:p>
        </p:txBody>
      </p:sp>
      <p:pic>
        <p:nvPicPr>
          <p:cNvPr id="19460" name="Picture 2" descr="http://st2.stpulscen.ru/images/product/111/423/436_big.jpg"/>
          <p:cNvPicPr>
            <a:picLocks noChangeAspect="1" noChangeArrowheads="1"/>
          </p:cNvPicPr>
          <p:nvPr/>
        </p:nvPicPr>
        <p:blipFill>
          <a:blip r:embed="rId2" cstate="print"/>
          <a:srcRect l="1884" t="12038" r="3999" b="2957"/>
          <a:stretch>
            <a:fillRect/>
          </a:stretch>
        </p:blipFill>
        <p:spPr bwMode="auto">
          <a:xfrm>
            <a:off x="250825" y="2997200"/>
            <a:ext cx="4422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rubankom.com/wp-content/uploads/ornamentalnyy-uz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997200"/>
            <a:ext cx="405447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Скульптурная резьба (объемная)</a:t>
            </a:r>
            <a:endParaRPr lang="ru-RU" sz="3600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2400" dirty="0" smtClean="0"/>
              <a:t>Скульптурная резьба не имеет четких подвидов, а выделяются лишь направления, обусловленные культурными или историческими </a:t>
            </a:r>
            <a:r>
              <a:rPr lang="ru-RU" sz="2400" dirty="0" smtClean="0"/>
              <a:t>предпосылками</a:t>
            </a:r>
            <a:r>
              <a:rPr lang="ru-RU" sz="2400" dirty="0" smtClean="0"/>
              <a:t>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1509" name="Picture 5" descr="http://tvorchestvovpodarok.ru/wp-content/uploads/2016/05/3-17.jpg"/>
          <p:cNvPicPr>
            <a:picLocks noChangeAspect="1" noChangeArrowheads="1"/>
          </p:cNvPicPr>
          <p:nvPr/>
        </p:nvPicPr>
        <p:blipFill>
          <a:blip r:embed="rId2" cstate="print"/>
          <a:srcRect t="14445" b="5301"/>
          <a:stretch>
            <a:fillRect/>
          </a:stretch>
        </p:blipFill>
        <p:spPr bwMode="auto">
          <a:xfrm>
            <a:off x="1403648" y="3140968"/>
            <a:ext cx="5904656" cy="3188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Виды скульптурной резьбы</a:t>
            </a:r>
            <a:endParaRPr lang="ru-RU" sz="3600" dirty="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Богородская резьба </a:t>
            </a:r>
            <a:r>
              <a:rPr lang="ru-RU" sz="2800" dirty="0" smtClean="0"/>
              <a:t>(главным образом богородская игрушка), 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22532" name="Picture 2" descr="http://bogorodskoe-hpy.narod.ru/myzej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97200"/>
            <a:ext cx="37449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bogorodskoe-hpy.narod.ru/myzej/6.jpg"/>
          <p:cNvPicPr>
            <a:picLocks noChangeAspect="1" noChangeArrowheads="1"/>
          </p:cNvPicPr>
          <p:nvPr/>
        </p:nvPicPr>
        <p:blipFill>
          <a:blip r:embed="rId3" cstate="print"/>
          <a:srcRect t="4390" r="3297" b="7051"/>
          <a:stretch>
            <a:fillRect/>
          </a:stretch>
        </p:blipFill>
        <p:spPr bwMode="auto">
          <a:xfrm>
            <a:off x="4500563" y="2997200"/>
            <a:ext cx="40433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Виды скульптурной резьбы</a:t>
            </a:r>
            <a:endParaRPr lang="ru-RU" sz="3600" dirty="0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Миниатюра</a:t>
            </a:r>
            <a:r>
              <a:rPr lang="ru-RU" sz="2800" dirty="0" smtClean="0"/>
              <a:t>  (небольшие декоративные скульптуры, например нэцкэ и  окимоно).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3556" name="Picture 2" descr="http://www.rezbaderevo.ru/sites/default/files/foto/w_3631_2.jpg"/>
          <p:cNvPicPr>
            <a:picLocks noChangeAspect="1" noChangeArrowheads="1"/>
          </p:cNvPicPr>
          <p:nvPr/>
        </p:nvPicPr>
        <p:blipFill>
          <a:blip r:embed="rId2" cstate="print"/>
          <a:srcRect b="9380"/>
          <a:stretch>
            <a:fillRect/>
          </a:stretch>
        </p:blipFill>
        <p:spPr bwMode="auto">
          <a:xfrm>
            <a:off x="684213" y="2924175"/>
            <a:ext cx="23812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www.rezbaderevo.ru/sites/default/files/styles/galleryformatter_slide/public/foto/w_366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924175"/>
            <a:ext cx="218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www.rezbaderevo.ru/sites/default/files/foto/w_3597_1.JPG"/>
          <p:cNvPicPr>
            <a:picLocks noChangeAspect="1" noChangeArrowheads="1"/>
          </p:cNvPicPr>
          <p:nvPr/>
        </p:nvPicPr>
        <p:blipFill>
          <a:blip r:embed="rId4" cstate="print"/>
          <a:srcRect l="4688" t="6250" r="6250" b="4688"/>
          <a:stretch>
            <a:fillRect/>
          </a:stretch>
        </p:blipFill>
        <p:spPr bwMode="auto">
          <a:xfrm>
            <a:off x="5795963" y="2924175"/>
            <a:ext cx="2160587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577" y="274638"/>
            <a:ext cx="7931224" cy="1143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Виды скульптурной резьбы</a:t>
            </a: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8038" y="1844675"/>
            <a:ext cx="5338762" cy="42814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Лесная резьба </a:t>
            </a:r>
            <a:r>
              <a:rPr lang="ru-RU" sz="2800" dirty="0" smtClean="0"/>
              <a:t>(резьба</a:t>
            </a:r>
            <a:r>
              <a:rPr lang="ru-RU" sz="2800" dirty="0" smtClean="0"/>
              <a:t> на стоящих высохших деревьях - как правило вырезаются лица и фигуры людей, сказочных персонажей и такое дерево остается стоять в лесу</a:t>
            </a:r>
            <a:r>
              <a:rPr lang="ru-RU" sz="2800" dirty="0" smtClean="0"/>
              <a:t>).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3794" name="Picture 2" descr="https://s-media-cache-ak0.pinimg.com/474x/9b/43/25/9b4325a1c25d4ce30bcb40570228ad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0306"/>
            <a:ext cx="2808312" cy="517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ru.fishki.net/picsw/032012/02/post/derevo/derevo-0004.jpg"/>
          <p:cNvPicPr>
            <a:picLocks noChangeAspect="1" noChangeArrowheads="1"/>
          </p:cNvPicPr>
          <p:nvPr/>
        </p:nvPicPr>
        <p:blipFill>
          <a:blip r:embed="rId3" cstate="print"/>
          <a:srcRect l="25336" r="27036"/>
          <a:stretch>
            <a:fillRect/>
          </a:stretch>
        </p:blipFill>
        <p:spPr bwMode="auto">
          <a:xfrm>
            <a:off x="323528" y="1382216"/>
            <a:ext cx="1800200" cy="51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Декоративно-прикладное искусство</a:t>
            </a:r>
            <a:endParaRPr lang="ru-RU" sz="36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b="1" dirty="0" smtClean="0"/>
              <a:t>Декоративно-прикладное искусство</a:t>
            </a:r>
            <a:r>
              <a:rPr lang="ru-RU" sz="2400" dirty="0" smtClean="0"/>
              <a:t>— широкий раздел искусства, который охватывает различные отрасли творческой деятельности, направленной на создание художественных изделий для оформления быта и интерьера.</a:t>
            </a:r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05064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Резьба по дереву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 является одним из видов декоративно-прикладного искусства.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https://ratatum.com/wp-content/uploads/2017/07/Rezba_po_derevu_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573016"/>
            <a:ext cx="4172299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758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Виды скульптурной резьбы</a:t>
            </a:r>
            <a:endParaRPr lang="ru-RU" sz="3600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68313" y="1600200"/>
            <a:ext cx="82804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Тотемная резьба </a:t>
            </a:r>
            <a:r>
              <a:rPr lang="ru-RU" sz="2800" dirty="0" smtClean="0"/>
              <a:t>- тотемные столбы древних </a:t>
            </a:r>
            <a:r>
              <a:rPr lang="ru-RU" sz="2800" dirty="0" smtClean="0"/>
              <a:t>руссичей</a:t>
            </a:r>
            <a:r>
              <a:rPr lang="ru-RU" sz="2800" dirty="0" smtClean="0"/>
              <a:t>, индейцев Северной Америки.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25604" name="Picture 2" descr="https://yandex.ru/collections/picture/cards/58f3b616432acd7f8a175032/"/>
          <p:cNvPicPr>
            <a:picLocks noChangeAspect="1" noChangeArrowheads="1"/>
          </p:cNvPicPr>
          <p:nvPr/>
        </p:nvPicPr>
        <p:blipFill>
          <a:blip r:embed="rId2" cstate="print"/>
          <a:srcRect l="17830" r="16199"/>
          <a:stretch>
            <a:fillRect/>
          </a:stretch>
        </p:blipFill>
        <p:spPr bwMode="auto">
          <a:xfrm>
            <a:off x="1403350" y="2924175"/>
            <a:ext cx="3960813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http://www.reznoe.ru/upload/portfolio/1301/1301_7057_939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852738"/>
            <a:ext cx="13462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Информационные ресурсы.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hlinkClick r:id="rId2"/>
              </a:rPr>
              <a:t>http://fb.ru/article/303782/vidyi-rezbyi-po-derevu-osnovnyie-harakteristiki</a:t>
            </a:r>
            <a:endParaRPr lang="ru-RU" sz="2400" dirty="0" smtClean="0"/>
          </a:p>
          <a:p>
            <a:r>
              <a:rPr lang="ru-RU" sz="2400" dirty="0" smtClean="0">
                <a:hlinkClick r:id="rId3"/>
              </a:rPr>
              <a:t>https://www.livemaster.ru/topic/1706479-rezba-po-derevu-osnovnye-vidy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http://giga-s.com/publ/rezba_po_derevu/vidy_rezby_po_derevu/3-1-0-120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http://www.rezbawood.ru/skulpturn_rezba.html</a:t>
            </a:r>
            <a:endParaRPr lang="ru-RU" sz="2400" dirty="0" smtClean="0"/>
          </a:p>
          <a:p>
            <a:r>
              <a:rPr lang="en-US" sz="2400" dirty="0" smtClean="0">
                <a:hlinkClick r:id="rId6"/>
              </a:rPr>
              <a:t>https://yandex.ru/images/search?text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Плосковыемчатая резьба</a:t>
            </a: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Характерная особенность - плоский основной фон, в который врезаны элементы, т.е. все элементы резьбы находятся ниже уровня фона.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124" name="Picture 4" descr="http://ic.pics.livejournal.com/zyurii/69350122/18477/18477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284538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468313" y="3933825"/>
            <a:ext cx="2735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Ножи для резьбы по дереву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Виды плосковыемчатой резьбы</a:t>
            </a:r>
            <a:endParaRPr lang="ru-RU" sz="3600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Контурная резьба</a:t>
            </a:r>
            <a:r>
              <a:rPr lang="ru-RU" sz="2800" dirty="0" smtClean="0"/>
              <a:t> — очевидно, самая простая резьба, давшая начало всем остальным видам.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6148" name="AutoShape 6" descr="https://www.rutvet.ru/sites/default/files/photos/80625adfa8879b3feda5d8b297942f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6149" name="AutoShape 8" descr="https://www.rutvet.ru/sites/default/files/photos/80625adfa8879b3feda5d8b297942f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6150" name="AutoShape 10" descr="https://www.rutvet.ru/sites/default/files/photos/80625adfa8879b3feda5d8b297942f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6151" name="AutoShape 12" descr="https://www.rutvet.ru/sites/default/files/photos/80625adfa8879b3feda5d8b297942f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6152" name="AutoShape 14" descr="https://www.rutvet.ru/sites/default/files/photos/80625adfa8879b3feda5d8b297942f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onstantia" pitchFamily="18" charset="0"/>
            </a:endParaRPr>
          </a:p>
        </p:txBody>
      </p:sp>
      <p:pic>
        <p:nvPicPr>
          <p:cNvPr id="6153" name="Picture 15" descr="C:\Users\евгений\Downloads\80625adfa8879b3feda5d8b297942f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14613"/>
            <a:ext cx="54721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4" descr="контурная резьба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636838"/>
            <a:ext cx="36909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Виды плосковыемчатой резьбы</a:t>
            </a:r>
            <a:endParaRPr lang="ru-RU" sz="3600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47132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dirty="0" smtClean="0"/>
              <a:t>Чернолаковая</a:t>
            </a:r>
            <a:r>
              <a:rPr lang="ru-RU" sz="2400" b="1" dirty="0" smtClean="0"/>
              <a:t> резьба </a:t>
            </a:r>
            <a:r>
              <a:rPr lang="ru-RU" sz="2400" dirty="0" smtClean="0"/>
              <a:t>(</a:t>
            </a:r>
            <a:r>
              <a:rPr lang="ru-RU" sz="2400" dirty="0" smtClean="0"/>
              <a:t>резьба</a:t>
            </a:r>
            <a:r>
              <a:rPr lang="ru-RU" sz="2400" dirty="0" smtClean="0"/>
              <a:t> по черному лаку) - заготовка покрывается черным лаком или краской, а затем на нем прорезаются линии. Таким образом и создается узор. </a:t>
            </a:r>
            <a:endParaRPr lang="ru-RU" dirty="0" smtClean="0"/>
          </a:p>
        </p:txBody>
      </p:sp>
      <p:pic>
        <p:nvPicPr>
          <p:cNvPr id="7172" name="Picture 2" descr="https://cs5.livemaster.ru/storage/d0/68/6ec3df82e6a44902bd7a310428le--kartiny-panno-panno-sok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997200"/>
            <a:ext cx="3887787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mtdata.ru/u18/photo6292/20092275751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000375"/>
            <a:ext cx="403225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Виды плосковыемчатой резьбы</a:t>
            </a: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Скобчатая</a:t>
            </a:r>
            <a:r>
              <a:rPr lang="ru-RU" sz="2400" dirty="0" smtClean="0"/>
              <a:t> (ногтевидная) резьба - подвид контурной. Узор создается различными вариантами сочетания разных по направлению и размерам скобок - полукруглых насечек на плоском фоне.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8196" name="Picture 2" descr="http://faska.ucoz.ru/x_a1c7524a.jpg"/>
          <p:cNvPicPr>
            <a:picLocks noChangeAspect="1" noChangeArrowheads="1"/>
          </p:cNvPicPr>
          <p:nvPr/>
        </p:nvPicPr>
        <p:blipFill>
          <a:blip r:embed="rId2" cstate="print"/>
          <a:srcRect t="4568" b="4054"/>
          <a:stretch>
            <a:fillRect/>
          </a:stretch>
        </p:blipFill>
        <p:spPr bwMode="auto">
          <a:xfrm>
            <a:off x="6084888" y="3789363"/>
            <a:ext cx="2735262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http://www.joyride-studio.com/chipcarving.com/gallery/images/img031.jpg"/>
          <p:cNvPicPr>
            <a:picLocks noChangeAspect="1" noChangeArrowheads="1"/>
          </p:cNvPicPr>
          <p:nvPr/>
        </p:nvPicPr>
        <p:blipFill>
          <a:blip r:embed="rId3" cstate="print"/>
          <a:srcRect l="13428" t="3452" r="12720" b="6796"/>
          <a:stretch>
            <a:fillRect/>
          </a:stretch>
        </p:blipFill>
        <p:spPr bwMode="auto">
          <a:xfrm>
            <a:off x="323850" y="3789363"/>
            <a:ext cx="273526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http://mtdata.ru/u4/photo8B78/20861954071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789363"/>
            <a:ext cx="264953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Виды плосковыемчатой резьбы</a:t>
            </a:r>
            <a:endParaRPr lang="ru-RU" sz="3600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Геометрическая </a:t>
            </a:r>
            <a:r>
              <a:rPr lang="ru-RU" sz="2400" b="1" dirty="0" smtClean="0"/>
              <a:t>резьба.</a:t>
            </a:r>
            <a:r>
              <a:rPr lang="ru-RU" sz="2400" dirty="0" smtClean="0"/>
              <a:t>                                          Основные </a:t>
            </a:r>
            <a:r>
              <a:rPr lang="ru-RU" sz="2400" dirty="0" smtClean="0"/>
              <a:t>элементы - геометрические фигуры </a:t>
            </a:r>
            <a:r>
              <a:rPr lang="ru-RU" sz="2400" dirty="0" smtClean="0"/>
              <a:t>получаемые при сочетании </a:t>
            </a:r>
            <a:r>
              <a:rPr lang="ru-RU" sz="2400" dirty="0" smtClean="0"/>
              <a:t>сколышков и пирамид</a:t>
            </a:r>
            <a:r>
              <a:rPr lang="ru-RU" sz="2800" dirty="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9220" name="Picture 2" descr="http://kustari.net/userfiles/0_83af7_25f9d7a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3429000"/>
            <a:ext cx="437197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http://koffkindom.ru/wp-content/uploads/2016/05/%D0%93%D0%B5%D0%BE%D0%BC%D0%B5%D1%82%D1%80%D0%B8%D1%87%D0%B5%D1%81%D0%BA%D0%B0%D1%8F-%D1%80%D0%B5%D0%B7%D1%8C%D0%B1%D0%B0-%D1%88%D0%BA%D0%B0%D1%82%D1%83%D0%BB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429000"/>
            <a:ext cx="402431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Плоскорельефная </a:t>
            </a:r>
            <a:r>
              <a:rPr lang="ru-RU" sz="3600" b="1" dirty="0" smtClean="0"/>
              <a:t>резьба</a:t>
            </a:r>
            <a:endParaRPr lang="ru-RU" sz="3600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4259263" cy="3600425"/>
          </a:xfrm>
        </p:spPr>
        <p:txBody>
          <a:bodyPr/>
          <a:lstStyle/>
          <a:p>
            <a:pPr marL="93663" indent="0" eaLnBrk="1" hangingPunct="1">
              <a:buNone/>
            </a:pPr>
            <a:r>
              <a:rPr lang="ru-RU" sz="2400" dirty="0" smtClean="0"/>
              <a:t>Название получила оттого, что фигуры изображения, оставаясь в основном плоскими, не только обрисованы выемкой по контуру, но и обработаны по краям, что создает иллюзию рельефа.</a:t>
            </a:r>
          </a:p>
        </p:txBody>
      </p:sp>
      <p:pic>
        <p:nvPicPr>
          <p:cNvPr id="10244" name="Picture 2" descr="https://ds04.infourok.ru/uploads/ex/1006/00020bd5-b9a791ba/img16.jpg"/>
          <p:cNvPicPr>
            <a:picLocks noChangeAspect="1" noChangeArrowheads="1"/>
          </p:cNvPicPr>
          <p:nvPr/>
        </p:nvPicPr>
        <p:blipFill>
          <a:blip r:embed="rId2" cstate="print"/>
          <a:srcRect l="35337" t="2100" r="1958"/>
          <a:stretch>
            <a:fillRect/>
          </a:stretch>
        </p:blipFill>
        <p:spPr bwMode="auto">
          <a:xfrm>
            <a:off x="4644008" y="1700213"/>
            <a:ext cx="4176142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615</Words>
  <Application>Microsoft Office PowerPoint</Application>
  <PresentationFormat>Экран (4:3)</PresentationFormat>
  <Paragraphs>79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Constantia</vt:lpstr>
      <vt:lpstr>Calibri</vt:lpstr>
      <vt:lpstr>Тема Office</vt:lpstr>
      <vt:lpstr>Декоративно-прикладное искусство «Виды резьбы по дереву»  Презентация к уроку по учебному предмету «Технологи» в 7 классе</vt:lpstr>
      <vt:lpstr>Виды художественной обработки древесины</vt:lpstr>
      <vt:lpstr>Декоративно-прикладное искусство</vt:lpstr>
      <vt:lpstr>Плосковыемчатая резьба</vt:lpstr>
      <vt:lpstr>Виды плосковыемчатой резьбы</vt:lpstr>
      <vt:lpstr>Виды плосковыемчатой резьбы</vt:lpstr>
      <vt:lpstr>Виды плосковыемчатой резьбы</vt:lpstr>
      <vt:lpstr>Виды плосковыемчатой резьбы</vt:lpstr>
      <vt:lpstr>Плоскорельефная резьба</vt:lpstr>
      <vt:lpstr>Виды плоскорельефной резьбы</vt:lpstr>
      <vt:lpstr>Виды плоскорельефной резьбы</vt:lpstr>
      <vt:lpstr>Виды заоваленной резьбы с подушечным фоном</vt:lpstr>
      <vt:lpstr>Виды плоскорельефной резьбы</vt:lpstr>
      <vt:lpstr>Вид заоваленной резьбы с подобранным фоном. </vt:lpstr>
      <vt:lpstr>Вид заоваленной резьбы с подобранным фоном. </vt:lpstr>
      <vt:lpstr>Рельефная резьба.</vt:lpstr>
      <vt:lpstr>Виды рельефной резьбы</vt:lpstr>
      <vt:lpstr>Виды рельефной резьбы</vt:lpstr>
      <vt:lpstr>Виды рельефной резьбы</vt:lpstr>
      <vt:lpstr>Виды рельефной резьбы</vt:lpstr>
      <vt:lpstr>Сквозная резьба</vt:lpstr>
      <vt:lpstr>Виды сквозной резьбы</vt:lpstr>
      <vt:lpstr>Виды сквозной резьбы</vt:lpstr>
      <vt:lpstr>Виды сквозной резьбы</vt:lpstr>
      <vt:lpstr>Виды пропильной резьбы</vt:lpstr>
      <vt:lpstr>Скульптурная резьба (объемная)</vt:lpstr>
      <vt:lpstr>Виды скульптурной резьбы</vt:lpstr>
      <vt:lpstr>Виды скульптурной резьбы</vt:lpstr>
      <vt:lpstr>Виды скульптурной резьбы</vt:lpstr>
      <vt:lpstr>Виды скульптурной резьбы</vt:lpstr>
      <vt:lpstr>Информационные ресурсы.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Декоративно-прикладное искусство</dc:title>
  <dc:creator>евгений</dc:creator>
  <cp:lastModifiedBy>евгений</cp:lastModifiedBy>
  <cp:revision>9</cp:revision>
  <dcterms:created xsi:type="dcterms:W3CDTF">2017-10-24T15:54:00Z</dcterms:created>
  <dcterms:modified xsi:type="dcterms:W3CDTF">2018-02-25T14:31:08Z</dcterms:modified>
</cp:coreProperties>
</file>