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23"/>
  </p:notesMasterIdLst>
  <p:sldIdLst>
    <p:sldId id="256" r:id="rId2"/>
    <p:sldId id="257" r:id="rId3"/>
    <p:sldId id="258" r:id="rId4"/>
    <p:sldId id="279" r:id="rId5"/>
    <p:sldId id="263" r:id="rId6"/>
    <p:sldId id="259" r:id="rId7"/>
    <p:sldId id="265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6275A-C590-4AD1-BE7F-B2A24182E3AA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ABBAA-5A81-43E5-A90B-BF2900807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63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ABBAA-5A81-43E5-A90B-BF2900807ED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4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8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0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908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87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1401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96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4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83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92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5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7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7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3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4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8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9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0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  <p:sldLayoutId id="2147484239" r:id="rId15"/>
    <p:sldLayoutId id="2147484240" r:id="rId16"/>
    <p:sldLayoutId id="2147484241" r:id="rId17"/>
    <p:sldLayoutId id="214748424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6%D0%B8%D0%B2%D0%BE%D1%82%D0%BD%D1%8B%D0%B5" TargetMode="External"/><Relationship Id="rId3" Type="http://schemas.openxmlformats.org/officeDocument/2006/relationships/hyperlink" Target="https://ru.wikipedia.org/wiki/%D0%A6%D0%B0%D1%80%D1%81%D1%82%D0%B2%D0%BE_(%D0%B1%D0%B8%D0%BE%D0%BB%D0%BE%D0%B3%D0%B8%D1%8F)" TargetMode="External"/><Relationship Id="rId7" Type="http://schemas.openxmlformats.org/officeDocument/2006/relationships/hyperlink" Target="https://ru.wikipedia.org/wiki/%D0%A0%D0%B0%D1%81%D1%82%D0%B5%D0%BD%D0%B8%D1%8F" TargetMode="External"/><Relationship Id="rId12" Type="http://schemas.openxmlformats.org/officeDocument/2006/relationships/hyperlink" Target="https://www.youtube.com/watch?v=qbmZJfZBvgo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1%80%D0%B3%D0%B0%D0%BD%D0%B8%D0%B7%D0%BC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s://ru.wikipedia.org/wiki/%D0%AD%D1%83%D0%BA%D0%B0%D1%80%D0%B8%D0%BE%D1%82%D1%8B" TargetMode="External"/><Relationship Id="rId10" Type="http://schemas.openxmlformats.org/officeDocument/2006/relationships/hyperlink" Target="https://ru.wikipedia.org/wiki/%D0%91%D0%BE%D1%82%D0%B0%D0%BD%D0%B8%D0%BA%D0%B0" TargetMode="External"/><Relationship Id="rId4" Type="http://schemas.openxmlformats.org/officeDocument/2006/relationships/hyperlink" Target="https://ru.wikipedia.org/wiki/%D0%9F%D1%80%D0%B8%D1%80%D0%BE%D0%B4%D0%B0" TargetMode="External"/><Relationship Id="rId9" Type="http://schemas.openxmlformats.org/officeDocument/2006/relationships/hyperlink" Target="https://ru.wikipedia.org/wiki/%D0%9C%D0%B8%D0%BA%D0%BE%D0%BB%D0%BE%D0%B3%D0%B8%D1%8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оциологи рассказали, какие грибы чаще всего собирают россияне — Российская  газета">
            <a:extLst>
              <a:ext uri="{FF2B5EF4-FFF2-40B4-BE49-F238E27FC236}">
                <a16:creationId xmlns:a16="http://schemas.microsoft.com/office/drawing/2014/main" id="{4B049B1D-32B7-4266-91F9-63C68DEB3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6" y="2472612"/>
            <a:ext cx="6933422" cy="443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397BD-E5F8-4189-A366-4C2E11105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4946" y="522515"/>
            <a:ext cx="7343193" cy="1950097"/>
          </a:xfrm>
          <a:solidFill>
            <a:schemeClr val="bg1"/>
          </a:solidFill>
        </p:spPr>
        <p:txBody>
          <a:bodyPr/>
          <a:lstStyle/>
          <a:p>
            <a:r>
              <a:rPr lang="ru-RU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по учебному предмету «Биология» в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-ом классе на тему «Многообразие грибов, их роль в жизни человека».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7F1402-C9E3-46C6-BC24-EA487A145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1854" y="4898571"/>
            <a:ext cx="4581330" cy="18381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6B7C93"/>
                </a:solidFill>
                <a:effectLst/>
                <a:latin typeface="Roboto" panose="02000000000000000000" pitchFamily="2" charset="0"/>
              </a:rPr>
              <a:t>  </a:t>
            </a:r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Презентацию разработала : </a:t>
            </a:r>
          </a:p>
          <a:p>
            <a:r>
              <a:rPr lang="ru-RU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Епейкина</a:t>
            </a:r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</a:rPr>
              <a:t>Е</a:t>
            </a:r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вгения Алексеевна ,учитель биологии, МБОУ СОШ №49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C0EED-5BF7-4092-9367-71EE5638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17" y="615819"/>
            <a:ext cx="5237583" cy="147302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Некоторые виды </a:t>
            </a:r>
            <a:r>
              <a:rPr lang="ru-RU" sz="2000" dirty="0" err="1">
                <a:solidFill>
                  <a:schemeClr val="tx1"/>
                </a:solidFill>
              </a:rPr>
              <a:t>мукора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b="1" dirty="0">
                <a:solidFill>
                  <a:schemeClr val="tx1"/>
                </a:solidFill>
              </a:rPr>
              <a:t>используют </a:t>
            </a:r>
            <a:r>
              <a:rPr lang="ru-RU" sz="2000" dirty="0">
                <a:solidFill>
                  <a:schemeClr val="tx1"/>
                </a:solidFill>
              </a:rPr>
              <a:t>в качестве закваски при изготовлении пищи (соевого сыра). </a:t>
            </a:r>
            <a:br>
              <a:rPr lang="ru-RU" sz="4800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69F965-047D-4C48-A544-7F5D70BED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Сыр Тофу: состав, описание, польза и вред, рецепты приготовления в домашних  условиях">
            <a:extLst>
              <a:ext uri="{FF2B5EF4-FFF2-40B4-BE49-F238E27FC236}">
                <a16:creationId xmlns:a16="http://schemas.microsoft.com/office/drawing/2014/main" id="{685B309B-D305-4E62-9166-BE56274B0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375" y="1289702"/>
            <a:ext cx="4620208" cy="46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роизводство домашнего сыра &amp;quot;Сибирский&amp;quot;">
            <a:extLst>
              <a:ext uri="{FF2B5EF4-FFF2-40B4-BE49-F238E27FC236}">
                <a16:creationId xmlns:a16="http://schemas.microsoft.com/office/drawing/2014/main" id="{720F421C-8BCB-4D0A-81A8-24EABAC1A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55" y="2503954"/>
            <a:ext cx="48768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18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C9CDA-BDA1-44FD-8EE8-B2E1DB2E8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4" y="279918"/>
            <a:ext cx="8845419" cy="187545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fontAlgn="base"/>
            <a:r>
              <a:rPr lang="ru-RU" sz="1800" b="1" dirty="0">
                <a:solidFill>
                  <a:schemeClr val="tx1"/>
                </a:solidFill>
              </a:rPr>
              <a:t>Используются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r>
              <a:rPr lang="ru-RU" sz="1800" dirty="0" err="1">
                <a:solidFill>
                  <a:schemeClr val="tx1"/>
                </a:solidFill>
              </a:rPr>
              <a:t>мукоровые</a:t>
            </a:r>
            <a:r>
              <a:rPr lang="ru-RU" sz="1800" dirty="0">
                <a:solidFill>
                  <a:schemeClr val="tx1"/>
                </a:solidFill>
              </a:rPr>
              <a:t> грибы и для борьбы с насекомыми-вредителями.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 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Часто </a:t>
            </a:r>
            <a:r>
              <a:rPr lang="ru-RU" sz="1800" dirty="0" err="1">
                <a:solidFill>
                  <a:schemeClr val="tx1"/>
                </a:solidFill>
              </a:rPr>
              <a:t>мукор</a:t>
            </a:r>
            <a:r>
              <a:rPr lang="ru-RU" sz="1800" dirty="0">
                <a:solidFill>
                  <a:schemeClr val="tx1"/>
                </a:solidFill>
              </a:rPr>
              <a:t> вырастает на кормах, пищевых продуктах, вызывая их </a:t>
            </a:r>
            <a:r>
              <a:rPr lang="ru-RU" sz="1800" b="1" dirty="0">
                <a:solidFill>
                  <a:schemeClr val="tx1"/>
                </a:solidFill>
              </a:rPr>
              <a:t>порчу</a:t>
            </a:r>
            <a:r>
              <a:rPr lang="ru-RU" sz="1800" dirty="0">
                <a:solidFill>
                  <a:schemeClr val="tx1"/>
                </a:solidFill>
              </a:rPr>
              <a:t> —</a:t>
            </a:r>
            <a:r>
              <a:rPr lang="ru-RU" sz="1800" b="1" dirty="0" err="1">
                <a:solidFill>
                  <a:schemeClr val="tx1"/>
                </a:solidFill>
              </a:rPr>
              <a:t>плесневение</a:t>
            </a:r>
            <a:r>
              <a:rPr lang="ru-RU" sz="1800" dirty="0">
                <a:solidFill>
                  <a:schemeClr val="tx1"/>
                </a:solidFill>
              </a:rPr>
              <a:t>. Иногда </a:t>
            </a:r>
            <a:r>
              <a:rPr lang="ru-RU" sz="1800" dirty="0" err="1">
                <a:solidFill>
                  <a:schemeClr val="tx1"/>
                </a:solidFill>
              </a:rPr>
              <a:t>мукор</a:t>
            </a:r>
            <a:r>
              <a:rPr lang="ru-RU" sz="1800" dirty="0">
                <a:solidFill>
                  <a:schemeClr val="tx1"/>
                </a:solidFill>
              </a:rPr>
              <a:t> вызывает болезни животных и человека. 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DD890-FA59-45E0-B72C-E152B2DC8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Гриб мукор — строение, особенности размножения и питания">
            <a:extLst>
              <a:ext uri="{FF2B5EF4-FFF2-40B4-BE49-F238E27FC236}">
                <a16:creationId xmlns:a16="http://schemas.microsoft.com/office/drawing/2014/main" id="{C560E878-F927-4A1D-AF93-AAC4640E4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7" y="2359091"/>
            <a:ext cx="6429992" cy="404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риб мукор ℹ️ строение плесневого гриба, как выглядит под микроскопом,  особенности размножения и питания, значение в природе, использование  человеком, опасность плесени">
            <a:extLst>
              <a:ext uri="{FF2B5EF4-FFF2-40B4-BE49-F238E27FC236}">
                <a16:creationId xmlns:a16="http://schemas.microsoft.com/office/drawing/2014/main" id="{26507AED-82E9-482E-84D3-370B8AE16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1" y="2370547"/>
            <a:ext cx="4725988" cy="354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72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EE84C-21DE-4801-A373-635AE9293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5" y="195944"/>
            <a:ext cx="8406882" cy="181946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Гриб пенициллин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200" b="1" dirty="0" err="1">
                <a:solidFill>
                  <a:schemeClr val="tx1"/>
                </a:solidFill>
              </a:rPr>
              <a:t>Пеницилл</a:t>
            </a:r>
            <a:r>
              <a:rPr lang="ru-RU" sz="2200" dirty="0">
                <a:solidFill>
                  <a:schemeClr val="tx1"/>
                </a:solidFill>
              </a:rPr>
              <a:t> оказал человечеству огромную помощь в развитии медицины. Пенициллин  — стал самым важным антибиотиком, применение которого спасло миллионы человеческих жизней.   </a:t>
            </a:r>
            <a:br>
              <a:rPr lang="ru-RU" sz="4800" b="1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8380F-7E99-49BF-954D-0B294E3E1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Пеницилл Penicillium">
            <a:extLst>
              <a:ext uri="{FF2B5EF4-FFF2-40B4-BE49-F238E27FC236}">
                <a16:creationId xmlns:a16="http://schemas.microsoft.com/office/drawing/2014/main" id="{5AF7785D-B1C8-412C-9776-831B12AF2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6740" y="2449697"/>
            <a:ext cx="5431044" cy="4032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9828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E67F5-5315-4903-AD0B-88C2082E0F8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1"/>
                </a:solidFill>
              </a:rPr>
              <a:t>Особое значение плесневые грибы имеют в почвообразовании</a:t>
            </a:r>
            <a:r>
              <a:rPr lang="ru-RU" sz="2200" dirty="0">
                <a:solidFill>
                  <a:schemeClr val="tx1"/>
                </a:solidFill>
              </a:rPr>
              <a:t>, участвуя в минерализации органических веществ и в образовании гумуса. Грибы перерабатывают органические вещества, имеющиеся в почве, обеспечивая её плодородие. 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Бонитировка почв и качественная оценка земель : Новости : Управление  Федеральной службы по ветеринарному и фитосанитарному надзору по  Нижегородской области и Республике Марий Эл">
            <a:extLst>
              <a:ext uri="{FF2B5EF4-FFF2-40B4-BE49-F238E27FC236}">
                <a16:creationId xmlns:a16="http://schemas.microsoft.com/office/drawing/2014/main" id="{0879B79E-0C3F-49A9-BBEF-D7BEE3C915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275" y="2247353"/>
            <a:ext cx="6195835" cy="400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3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28EA0-4E06-4A05-8EBF-09299168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Дрожжи </a:t>
            </a:r>
            <a:br>
              <a:rPr lang="ru-RU" sz="3600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101F4-49D1-417E-94E6-7B1EBE3B0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315617"/>
            <a:ext cx="8826133" cy="4725746"/>
          </a:xfrm>
        </p:spPr>
        <p:txBody>
          <a:bodyPr/>
          <a:lstStyle/>
          <a:p>
            <a:pPr fontAlgn="base"/>
            <a:r>
              <a:rPr lang="ru-RU" sz="1800" dirty="0"/>
              <a:t>Дрожжевые грибы встречаются в природе на поверхности растений, в нектаре цветков, на плодах, в почве.</a:t>
            </a:r>
          </a:p>
          <a:p>
            <a:pPr fontAlgn="base"/>
            <a:r>
              <a:rPr lang="ru-RU" sz="1800" dirty="0"/>
              <a:t> Размножаются дрожжи </a:t>
            </a:r>
            <a:r>
              <a:rPr lang="ru-RU" sz="1800" b="1" dirty="0"/>
              <a:t>почкованием</a:t>
            </a:r>
            <a:r>
              <a:rPr lang="ru-RU" sz="1800" dirty="0"/>
              <a:t>.</a:t>
            </a: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2726EAC-B079-46E0-9721-075087C20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9403" y="2636417"/>
            <a:ext cx="6159853" cy="3462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448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C5A1A-53FD-4B3F-A285-DEE2CEE6DE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 давних пор человек </a:t>
            </a:r>
            <a:r>
              <a:rPr lang="ru-RU" sz="2400" b="1" dirty="0">
                <a:solidFill>
                  <a:schemeClr val="tx1"/>
                </a:solidFill>
              </a:rPr>
              <a:t>использует </a:t>
            </a:r>
            <a:r>
              <a:rPr lang="ru-RU" sz="2400" dirty="0">
                <a:solidFill>
                  <a:schemeClr val="tx1"/>
                </a:solidFill>
              </a:rPr>
              <a:t>дрожжи для приготовления хлеба, используют в пивоварении, виноделии и как белковый корм в животноводстве. 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Роль дрожжей в выпечке, питании и здоровье | Старосветский Хлеб">
            <a:extLst>
              <a:ext uri="{FF2B5EF4-FFF2-40B4-BE49-F238E27FC236}">
                <a16:creationId xmlns:a16="http://schemas.microsoft.com/office/drawing/2014/main" id="{A58FB7D5-8A20-4337-B40B-CB7C9AE6D8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78" y="2272894"/>
            <a:ext cx="48768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емиксы в животноводстве: продуктивное действие и влияние на иммунную  систему — AgroXXI">
            <a:extLst>
              <a:ext uri="{FF2B5EF4-FFF2-40B4-BE49-F238E27FC236}">
                <a16:creationId xmlns:a16="http://schemas.microsoft.com/office/drawing/2014/main" id="{8F237B93-AD50-43D8-8259-2D79C4C8C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85" y="2272893"/>
            <a:ext cx="5194041" cy="36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5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98168-94BE-45AA-A46A-B7131B1D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3224"/>
            <a:ext cx="6264642" cy="102636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Грибы паразиты</a:t>
            </a:r>
            <a:br>
              <a:rPr lang="ru-RU" sz="3600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FA252-6058-4321-ABBC-6342F3E80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4907"/>
            <a:ext cx="8596668" cy="4576456"/>
          </a:xfrm>
        </p:spPr>
        <p:txBody>
          <a:bodyPr/>
          <a:lstStyle/>
          <a:p>
            <a:r>
              <a:rPr lang="ru-RU" sz="1800" dirty="0"/>
              <a:t>Среди грибов немало паразитов. Они вызывают различные болезни растений, животных и человека. Особенно большой вред грибы-паразиты наносят сельскому и лесному хозяйству. </a:t>
            </a:r>
          </a:p>
          <a:p>
            <a:r>
              <a:rPr lang="ru-RU" sz="1800" b="1" dirty="0"/>
              <a:t>Головня, спорынья </a:t>
            </a:r>
            <a:r>
              <a:rPr lang="ru-RU" sz="1800" dirty="0"/>
              <a:t>поражают зерновые культуры</a:t>
            </a:r>
            <a:endParaRPr lang="ru-RU" dirty="0"/>
          </a:p>
          <a:p>
            <a:r>
              <a:rPr lang="ru-RU" sz="1800" b="1" dirty="0"/>
              <a:t>Грибы трутовики </a:t>
            </a:r>
            <a:r>
              <a:rPr lang="ru-RU" sz="1800" dirty="0"/>
              <a:t>разрушают древесину деревьев. </a:t>
            </a:r>
          </a:p>
          <a:p>
            <a:endParaRPr lang="ru-RU" sz="1800" dirty="0"/>
          </a:p>
          <a:p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BFB6849-ACE6-43FB-BA67-89147C892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4002" y="167951"/>
            <a:ext cx="2744215" cy="6316825"/>
          </a:xfrm>
          <a:prstGeom prst="rect">
            <a:avLst/>
          </a:prstGeom>
          <a:noFill/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2CAB18B-43D0-4A3E-8732-27B2895C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40392" y="3326363"/>
            <a:ext cx="4524301" cy="3007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761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63477-3739-476C-9506-533D778D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42" y="270778"/>
            <a:ext cx="8536360" cy="102617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Роль грибов в природе и жизни человека</a:t>
            </a:r>
            <a:br>
              <a:rPr lang="ru-RU" sz="3600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7D0415-590B-4FDB-A6CD-782087319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67543"/>
            <a:ext cx="8596669" cy="4473819"/>
          </a:xfrm>
        </p:spPr>
        <p:txBody>
          <a:bodyPr/>
          <a:lstStyle/>
          <a:p>
            <a:pPr fontAlgn="base"/>
            <a:r>
              <a:rPr lang="ru-RU" sz="1800" dirty="0"/>
              <a:t>Разрушая остатки растений и животных, грибы участвуют в </a:t>
            </a:r>
            <a:r>
              <a:rPr lang="ru-RU" sz="1800" b="1" dirty="0"/>
              <a:t>круговороте веществ в природе </a:t>
            </a:r>
            <a:r>
              <a:rPr lang="ru-RU" sz="1800" dirty="0"/>
              <a:t>и в </a:t>
            </a:r>
            <a:r>
              <a:rPr lang="ru-RU" sz="1800" b="1" dirty="0"/>
              <a:t>образовании плодородного слоя почвы</a:t>
            </a:r>
            <a:r>
              <a:rPr lang="ru-RU" sz="1800" dirty="0"/>
              <a:t>. </a:t>
            </a:r>
          </a:p>
          <a:p>
            <a:pPr fontAlgn="base"/>
            <a:r>
              <a:rPr lang="ru-RU" sz="1800" dirty="0"/>
              <a:t>Из некоторых грибов получают </a:t>
            </a:r>
            <a:r>
              <a:rPr lang="ru-RU" sz="1800" b="1" dirty="0"/>
              <a:t>ценные лекарства</a:t>
            </a:r>
            <a:r>
              <a:rPr lang="ru-RU" sz="1800" dirty="0"/>
              <a:t>. Съедобные грибы </a:t>
            </a:r>
            <a:r>
              <a:rPr lang="ru-RU" sz="1800" b="1" dirty="0"/>
              <a:t>употребляют в пищу</a:t>
            </a:r>
            <a:r>
              <a:rPr lang="ru-RU" sz="1800" dirty="0"/>
              <a:t>. Грибы необходимы при изготовлении хлеба, сыров, в виноделии и т.д. </a:t>
            </a:r>
          </a:p>
          <a:p>
            <a:pPr fontAlgn="base"/>
            <a:endParaRPr lang="ru-RU" sz="1800" dirty="0"/>
          </a:p>
          <a:p>
            <a:pPr fontAlgn="base"/>
            <a:r>
              <a:rPr lang="ru-RU" sz="1800" dirty="0"/>
              <a:t>Но грибы могут наносить и </a:t>
            </a:r>
            <a:r>
              <a:rPr lang="ru-RU" sz="1800" b="1" dirty="0"/>
              <a:t>большой вред</a:t>
            </a:r>
            <a:r>
              <a:rPr lang="ru-RU" sz="1800" dirty="0"/>
              <a:t>. </a:t>
            </a:r>
          </a:p>
          <a:p>
            <a:pPr fontAlgn="base"/>
            <a:r>
              <a:rPr lang="ru-RU" sz="1800" dirty="0"/>
              <a:t>Некоторые из них вызывают </a:t>
            </a:r>
            <a:r>
              <a:rPr lang="ru-RU" sz="1800" b="1" dirty="0"/>
              <a:t>болезни </a:t>
            </a:r>
            <a:r>
              <a:rPr lang="ru-RU" sz="1800" dirty="0"/>
              <a:t>у растений, животных и человека. Грибы </a:t>
            </a:r>
            <a:r>
              <a:rPr lang="ru-RU" sz="1800" b="1" dirty="0"/>
              <a:t>портят продукты питания</a:t>
            </a:r>
            <a:r>
              <a:rPr lang="ru-RU" sz="1800" dirty="0"/>
              <a:t>, разрушают постройки. Некоторые грибы вырабатывают ядовитые вещества, ими можно тяжело и даже смертельно отравиться.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5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31DE2-92B2-4B32-BA34-1547E16DF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660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П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равила сбора грибов.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99A57-E129-4066-91F0-967AC3527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55" y="1792005"/>
            <a:ext cx="9056059" cy="4720762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4F4F4F"/>
                </a:solidFill>
                <a:effectLst/>
                <a:latin typeface="Verdana" panose="020B0604030504040204" pitchFamily="34" charset="0"/>
              </a:rPr>
              <a:t>  1. Собирайте только те грибы, о которых вы точно знаете, что они съедобны. </a:t>
            </a:r>
            <a:br>
              <a:rPr lang="ru-RU" dirty="0"/>
            </a:br>
            <a:r>
              <a:rPr lang="ru-RU" b="0" i="0" dirty="0">
                <a:solidFill>
                  <a:srgbClr val="4F4F4F"/>
                </a:solidFill>
                <a:effectLst/>
                <a:latin typeface="Verdana" panose="020B0604030504040204" pitchFamily="34" charset="0"/>
              </a:rPr>
              <a:t>         2. Грибы, которые вы не знаете, или когда принадлежность их к какому роду вызывает сомнение, никогда не употребляйте в пищу.</a:t>
            </a:r>
            <a:br>
              <a:rPr lang="ru-RU" dirty="0"/>
            </a:br>
            <a:r>
              <a:rPr lang="ru-RU" b="0" i="0" dirty="0">
                <a:solidFill>
                  <a:srgbClr val="4F4F4F"/>
                </a:solidFill>
                <a:effectLst/>
                <a:latin typeface="Verdana" panose="020B0604030504040204" pitchFamily="34" charset="0"/>
              </a:rPr>
              <a:t>         3. Необходимо собирать молодые, крепкие, не перезревшие. Никогда не собирайте и не ешьте грибов перезревших, червивых и испорченных.</a:t>
            </a:r>
            <a:br>
              <a:rPr lang="ru-RU" dirty="0"/>
            </a:br>
            <a:r>
              <a:rPr lang="ru-RU" b="0" i="0" dirty="0">
                <a:solidFill>
                  <a:srgbClr val="4F4F4F"/>
                </a:solidFill>
                <a:effectLst/>
                <a:latin typeface="Verdana" panose="020B0604030504040204" pitchFamily="34" charset="0"/>
              </a:rPr>
              <a:t>         4. Не употребляйте сырых грибов.</a:t>
            </a:r>
            <a:br>
              <a:rPr lang="ru-RU" dirty="0"/>
            </a:br>
            <a:r>
              <a:rPr lang="ru-RU" b="0" i="0" dirty="0">
                <a:solidFill>
                  <a:srgbClr val="4F4F4F"/>
                </a:solidFill>
                <a:effectLst/>
                <a:latin typeface="Verdana" panose="020B0604030504040204" pitchFamily="34" charset="0"/>
              </a:rPr>
              <a:t>         5. Никогда не собирайте и не ешьте тех грибов, которые у основания ножки имеют </a:t>
            </a:r>
            <a:r>
              <a:rPr lang="ru-RU" b="0" i="0" dirty="0" err="1">
                <a:solidFill>
                  <a:srgbClr val="4F4F4F"/>
                </a:solidFill>
                <a:effectLst/>
                <a:latin typeface="Verdana" panose="020B0604030504040204" pitchFamily="34" charset="0"/>
              </a:rPr>
              <a:t>клубнеподобное</a:t>
            </a:r>
            <a:r>
              <a:rPr lang="ru-RU" b="0" i="0" dirty="0">
                <a:solidFill>
                  <a:srgbClr val="4F4F4F"/>
                </a:solidFill>
                <a:effectLst/>
                <a:latin typeface="Verdana" panose="020B0604030504040204" pitchFamily="34" charset="0"/>
              </a:rPr>
              <a:t> утолщение с пустотой.</a:t>
            </a:r>
            <a:br>
              <a:rPr lang="ru-RU" dirty="0"/>
            </a:br>
            <a:r>
              <a:rPr lang="ru-RU" b="0" i="0" dirty="0">
                <a:solidFill>
                  <a:srgbClr val="4F4F4F"/>
                </a:solidFill>
                <a:effectLst/>
                <a:latin typeface="Verdana" panose="020B0604030504040204" pitchFamily="34" charset="0"/>
              </a:rPr>
              <a:t>         6. Грибы надо использовать сразу же после сбора. При температуре их нельзя долго хранить сырыми, так как они быстро портятся.</a:t>
            </a:r>
            <a:br>
              <a:rPr lang="ru-RU" dirty="0"/>
            </a:br>
            <a:r>
              <a:rPr lang="ru-RU" b="0" i="0" dirty="0">
                <a:solidFill>
                  <a:srgbClr val="4F4F4F"/>
                </a:solidFill>
                <a:effectLst/>
                <a:latin typeface="Verdana" panose="020B0604030504040204" pitchFamily="34" charset="0"/>
              </a:rPr>
              <a:t>         7. Нельзя собирать грибы вблизи от автомагистралей, около кладбищ, скотомогильников и на свалках. Это объясняется способностью грибов</a:t>
            </a:r>
            <a:endParaRPr lang="ru-RU" dirty="0"/>
          </a:p>
        </p:txBody>
      </p:sp>
      <p:pic>
        <p:nvPicPr>
          <p:cNvPr id="5122" name="Picture 2" descr="Знак внимание вектор: стоковые векторные изображения, иллюстрации |  Depositphotos">
            <a:extLst>
              <a:ext uri="{FF2B5EF4-FFF2-40B4-BE49-F238E27FC236}">
                <a16:creationId xmlns:a16="http://schemas.microsoft.com/office/drawing/2014/main" id="{22299BF3-CBF5-4810-9CEB-16CC6B150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721" y="1"/>
            <a:ext cx="2453018" cy="307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48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FAB15-398D-4A63-8EB7-AF14BCA6DB5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Задание: ответить на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0E9AC7-14D4-40C4-B671-B6D757555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Сколько видов грибов существует?</a:t>
            </a:r>
          </a:p>
          <a:p>
            <a:r>
              <a:rPr lang="ru-RU" dirty="0"/>
              <a:t>2. Где обитают грибы?</a:t>
            </a:r>
          </a:p>
          <a:p>
            <a:r>
              <a:rPr lang="ru-RU" dirty="0"/>
              <a:t>3. Из какого количества клеток состоит большинство грибов?</a:t>
            </a:r>
          </a:p>
          <a:p>
            <a:r>
              <a:rPr lang="ru-RU" dirty="0"/>
              <a:t>4. Чем является плесень?</a:t>
            </a:r>
          </a:p>
          <a:p>
            <a:r>
              <a:rPr lang="ru-RU" dirty="0"/>
              <a:t>5. Каким образом человек использует плесневые грибы?</a:t>
            </a:r>
          </a:p>
          <a:p>
            <a:r>
              <a:rPr lang="ru-RU" dirty="0"/>
              <a:t>6. Какой вид грибов используется при приготовлении теста?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6A649FF-864D-4BA1-A460-2F5400DB2E74}"/>
              </a:ext>
            </a:extLst>
          </p:cNvPr>
          <p:cNvSpPr/>
          <p:nvPr/>
        </p:nvSpPr>
        <p:spPr>
          <a:xfrm>
            <a:off x="5309118" y="2183363"/>
            <a:ext cx="3265715" cy="289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4AE5435-E39A-4B13-808A-DFE204DA410E}"/>
              </a:ext>
            </a:extLst>
          </p:cNvPr>
          <p:cNvSpPr/>
          <p:nvPr/>
        </p:nvSpPr>
        <p:spPr>
          <a:xfrm>
            <a:off x="3685592" y="2575249"/>
            <a:ext cx="3041779" cy="2892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919AC3B-3464-4E53-B8EF-CB4810BFB979}"/>
              </a:ext>
            </a:extLst>
          </p:cNvPr>
          <p:cNvSpPr/>
          <p:nvPr/>
        </p:nvSpPr>
        <p:spPr>
          <a:xfrm>
            <a:off x="7819053" y="3060441"/>
            <a:ext cx="3265715" cy="2892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1525704-AACA-4542-8B93-CF8C43EDD023}"/>
              </a:ext>
            </a:extLst>
          </p:cNvPr>
          <p:cNvSpPr/>
          <p:nvPr/>
        </p:nvSpPr>
        <p:spPr>
          <a:xfrm>
            <a:off x="4133461" y="3349690"/>
            <a:ext cx="3415004" cy="289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38D2BE-DE15-4DFD-B478-A18FA1C3EA00}"/>
              </a:ext>
            </a:extLst>
          </p:cNvPr>
          <p:cNvSpPr/>
          <p:nvPr/>
        </p:nvSpPr>
        <p:spPr>
          <a:xfrm>
            <a:off x="7399176" y="3741576"/>
            <a:ext cx="3265715" cy="3825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BB0D685-6C6D-4C6C-92F3-E417ADF16B8F}"/>
              </a:ext>
            </a:extLst>
          </p:cNvPr>
          <p:cNvSpPr/>
          <p:nvPr/>
        </p:nvSpPr>
        <p:spPr>
          <a:xfrm>
            <a:off x="7688424" y="4249542"/>
            <a:ext cx="3470988" cy="369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10578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8C832-49FD-41DD-9F7B-D7E6E3EC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877213" cy="13208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Times New Roman, serif"/>
              </a:rPr>
              <a:t>Цель урока: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68630-EE4E-49C9-B346-801179551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63" y="1838131"/>
            <a:ext cx="8596668" cy="2631233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Times New Roman, serif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представление о многообразии и значении грибов.</a:t>
            </a:r>
          </a:p>
          <a:p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правилам сбора грибов и различие съедобных, несъедобных и ядовитых грибов; </a:t>
            </a:r>
          </a:p>
          <a:p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памятки для грибника.</a:t>
            </a:r>
          </a:p>
          <a:p>
            <a:endParaRPr lang="ru-RU" dirty="0"/>
          </a:p>
        </p:txBody>
      </p:sp>
      <p:pic>
        <p:nvPicPr>
          <p:cNvPr id="3074" name="Picture 2" descr="В России грибы получили статус сельхозпродукции - РИА Новости, 30.09.2021">
            <a:extLst>
              <a:ext uri="{FF2B5EF4-FFF2-40B4-BE49-F238E27FC236}">
                <a16:creationId xmlns:a16="http://schemas.microsoft.com/office/drawing/2014/main" id="{D09DE869-B4EB-404C-BC9B-373FC09B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35" y="3638938"/>
            <a:ext cx="5407609" cy="304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737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9AC4F-1716-4B0A-94D3-B6FE5F0F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84" y="609599"/>
            <a:ext cx="8760818" cy="75122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Ответы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CE0B6B-4BCD-4FAB-B480-D5DB4390C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Сколько видов грибов существует?</a:t>
            </a:r>
          </a:p>
          <a:p>
            <a:r>
              <a:rPr lang="ru-RU" dirty="0"/>
              <a:t>2. Где обитают грибы?          </a:t>
            </a:r>
          </a:p>
          <a:p>
            <a:r>
              <a:rPr lang="ru-RU" dirty="0"/>
              <a:t>3. Из какого количества клеток состоит большинство грибов?</a:t>
            </a:r>
          </a:p>
          <a:p>
            <a:r>
              <a:rPr lang="ru-RU" dirty="0"/>
              <a:t>4. Чем является плесень?</a:t>
            </a:r>
          </a:p>
          <a:p>
            <a:r>
              <a:rPr lang="ru-RU" dirty="0"/>
              <a:t>5. Каким образом человек использует плесневые грибы?</a:t>
            </a:r>
          </a:p>
          <a:p>
            <a:r>
              <a:rPr lang="ru-RU" dirty="0"/>
              <a:t>6. Какой вид грибов используется при приготовлении теста?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B024828-9A79-4100-A586-F586FC05E068}"/>
              </a:ext>
            </a:extLst>
          </p:cNvPr>
          <p:cNvSpPr/>
          <p:nvPr/>
        </p:nvSpPr>
        <p:spPr>
          <a:xfrm>
            <a:off x="5458409" y="2089715"/>
            <a:ext cx="4450702" cy="420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Более 100 тысяч видов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16E9CAE-5251-41FD-BACE-154CA547718A}"/>
              </a:ext>
            </a:extLst>
          </p:cNvPr>
          <p:cNvSpPr/>
          <p:nvPr/>
        </p:nvSpPr>
        <p:spPr>
          <a:xfrm>
            <a:off x="4058816" y="2612572"/>
            <a:ext cx="4376057" cy="349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Всюду, где есть питание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00588B0-44D0-484C-9814-8D5734E9CAC2}"/>
              </a:ext>
            </a:extLst>
          </p:cNvPr>
          <p:cNvSpPr/>
          <p:nvPr/>
        </p:nvSpPr>
        <p:spPr>
          <a:xfrm>
            <a:off x="4058815" y="3363134"/>
            <a:ext cx="3181113" cy="327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Видом грибов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58AFDB5-0E66-4120-B991-9E1CBE5D3D8C}"/>
              </a:ext>
            </a:extLst>
          </p:cNvPr>
          <p:cNvSpPr/>
          <p:nvPr/>
        </p:nvSpPr>
        <p:spPr>
          <a:xfrm>
            <a:off x="7875037" y="3032792"/>
            <a:ext cx="3489649" cy="432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Большинство многоклеточны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F3692BD-F04A-4A15-8FCF-9E452E298690}"/>
              </a:ext>
            </a:extLst>
          </p:cNvPr>
          <p:cNvSpPr/>
          <p:nvPr/>
        </p:nvSpPr>
        <p:spPr>
          <a:xfrm>
            <a:off x="7239928" y="3690810"/>
            <a:ext cx="4647271" cy="574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Выращивает для производства витаминов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B22D4F2-61A5-4998-9BD7-1C49DA3FF438}"/>
              </a:ext>
            </a:extLst>
          </p:cNvPr>
          <p:cNvSpPr/>
          <p:nvPr/>
        </p:nvSpPr>
        <p:spPr>
          <a:xfrm>
            <a:off x="7576144" y="4348066"/>
            <a:ext cx="4030824" cy="419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Дрожжи</a:t>
            </a:r>
          </a:p>
        </p:txBody>
      </p:sp>
    </p:spTree>
    <p:extLst>
      <p:ext uri="{BB962C8B-B14F-4D97-AF65-F5344CB8AC3E}">
        <p14:creationId xmlns:p14="http://schemas.microsoft.com/office/powerpoint/2010/main" val="3235310917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F7F8C-9800-49DB-B74F-660560B472B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Как вы оцениваете свою работу?</a:t>
            </a:r>
            <a:b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9744D-F465-4933-B868-C6F68503B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06083"/>
            <a:ext cx="8596668" cy="403528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Сегодня я узнал…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Было интересно…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Было трудно…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Данный материал пригодится мне в жизни….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Оцени своё настроение на уроке</a:t>
            </a:r>
          </a:p>
          <a:p>
            <a:endParaRPr lang="ru-RU" dirty="0"/>
          </a:p>
        </p:txBody>
      </p:sp>
      <p:pic>
        <p:nvPicPr>
          <p:cNvPr id="1026" name="Picture 2" descr="Смайлик (Владимир Парсуковский) / Проза.ру">
            <a:extLst>
              <a:ext uri="{FF2B5EF4-FFF2-40B4-BE49-F238E27FC236}">
                <a16:creationId xmlns:a16="http://schemas.microsoft.com/office/drawing/2014/main" id="{ACADA660-5F22-459F-83ED-157A710EF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920" y="660668"/>
            <a:ext cx="1854012" cy="155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лексей Васильевич Г on Twitter: &amp;quot;- Честь, и - вот это  существо?...Нич-ч-чево не понял!… &amp;quot;">
            <a:extLst>
              <a:ext uri="{FF2B5EF4-FFF2-40B4-BE49-F238E27FC236}">
                <a16:creationId xmlns:a16="http://schemas.microsoft.com/office/drawing/2014/main" id="{B86C1D4F-F735-4377-B7B8-C773C2A14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11" y="2648309"/>
            <a:ext cx="3675653" cy="302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рутовики - грибы паразиты">
            <a:extLst>
              <a:ext uri="{FF2B5EF4-FFF2-40B4-BE49-F238E27FC236}">
                <a16:creationId xmlns:a16="http://schemas.microsoft.com/office/drawing/2014/main" id="{46E113D8-2C73-435F-8C53-CBBBD8BC9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4" y="4177928"/>
            <a:ext cx="4683968" cy="247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091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4124B-A8F1-4B55-AA1E-8FDC5752E24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ВСПОМНИТЕ</a:t>
            </a: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0142D6-B853-452C-B043-EB0E155A0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1. Как человек использует грибы?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2. Какие грибы человек выращивает в искусственных условиях?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3. Какие съедобные и ядовитые грибы вы знаете?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0" name="Picture 2" descr="Как избежать отравления грибами. Опасные заблуждения">
            <a:extLst>
              <a:ext uri="{FF2B5EF4-FFF2-40B4-BE49-F238E27FC236}">
                <a16:creationId xmlns:a16="http://schemas.microsoft.com/office/drawing/2014/main" id="{E72E6B2C-AD7C-4ACE-AFA4-C0A6A3903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28" y="3181761"/>
            <a:ext cx="3611637" cy="34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5AD235-BCC7-40AA-BB3F-FA6BE38A7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5" y="410548"/>
            <a:ext cx="9675844" cy="213671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Грибы́</a:t>
            </a:r>
            <a:r>
              <a:rPr lang="ru-RU" sz="8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80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sz="8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8000" b="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Fungi</a:t>
            </a:r>
            <a:r>
              <a:rPr lang="ru-RU" sz="8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ru-RU" sz="8000" b="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Mycota</a:t>
            </a:r>
            <a:r>
              <a:rPr lang="ru-RU" sz="8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— </a:t>
            </a:r>
            <a:r>
              <a:rPr lang="ru-RU" sz="80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Царство (биология)"/>
              </a:rPr>
              <a:t>царство</a:t>
            </a:r>
            <a:r>
              <a:rPr lang="ru-RU" sz="8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80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Природа"/>
              </a:rPr>
              <a:t>живой природы</a:t>
            </a:r>
            <a:r>
              <a:rPr lang="ru-RU" sz="8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объединяющее </a:t>
            </a:r>
            <a:r>
              <a:rPr lang="ru-RU" sz="80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Эукариоты"/>
              </a:rPr>
              <a:t>эукариотические</a:t>
            </a:r>
            <a:r>
              <a:rPr lang="ru-RU" sz="8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80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Организм"/>
              </a:rPr>
              <a:t>организмы</a:t>
            </a:r>
            <a:r>
              <a:rPr lang="ru-RU" sz="8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сочетающие в себе некоторые признаки как </a:t>
            </a:r>
            <a:r>
              <a:rPr lang="ru-RU" sz="80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Растения"/>
              </a:rPr>
              <a:t>растений</a:t>
            </a:r>
            <a:r>
              <a:rPr lang="ru-RU" sz="8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и </a:t>
            </a:r>
            <a:r>
              <a:rPr lang="ru-RU" sz="80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Животные"/>
              </a:rPr>
              <a:t>животных</a:t>
            </a:r>
            <a:r>
              <a:rPr lang="ru-RU" sz="8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Грибы изучает наука </a:t>
            </a:r>
            <a:r>
              <a:rPr lang="ru-RU" sz="80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Микология"/>
              </a:rPr>
              <a:t>микология</a:t>
            </a:r>
            <a:r>
              <a:rPr lang="ru-RU" sz="8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считается разделом </a:t>
            </a:r>
            <a:r>
              <a:rPr lang="ru-RU" sz="80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Ботаника"/>
              </a:rPr>
              <a:t>ботаники</a:t>
            </a:r>
            <a:r>
              <a:rPr lang="ru-RU" sz="8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поскольку ранее грибы относили к </a:t>
            </a:r>
            <a:r>
              <a:rPr lang="ru-RU" sz="80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Растения"/>
              </a:rPr>
              <a:t>царству растений.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описано около 100 000 видов грибов, но по некоторым оценкам их может быть около 1,5 миллионов. </a:t>
            </a:r>
          </a:p>
          <a:p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Белый гриб — Википедия">
            <a:extLst>
              <a:ext uri="{FF2B5EF4-FFF2-40B4-BE49-F238E27FC236}">
                <a16:creationId xmlns:a16="http://schemas.microsoft.com/office/drawing/2014/main" id="{06019BE6-5967-47A2-A50E-EAE8068DF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5" y="2730760"/>
            <a:ext cx="6008911" cy="40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9540-4D66-418F-A100-21AB3A3E1972}"/>
              </a:ext>
            </a:extLst>
          </p:cNvPr>
          <p:cNvSpPr txBox="1"/>
          <p:nvPr/>
        </p:nvSpPr>
        <p:spPr>
          <a:xfrm>
            <a:off x="6522096" y="5390374"/>
            <a:ext cx="45813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12"/>
              </a:rPr>
              <a:t>Давайте посмотрим видео</a:t>
            </a:r>
          </a:p>
          <a:p>
            <a:r>
              <a:rPr lang="en-US" dirty="0">
                <a:hlinkClick r:id="rId12"/>
              </a:rPr>
              <a:t>https://www.youtube.com/watch?v=qbmZJfZBvgo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574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643C3C65-94C3-4F6C-9849-725A0471D8C1}"/>
              </a:ext>
            </a:extLst>
          </p:cNvPr>
          <p:cNvSpPr/>
          <p:nvPr/>
        </p:nvSpPr>
        <p:spPr>
          <a:xfrm>
            <a:off x="4086808" y="2631233"/>
            <a:ext cx="2509935" cy="10450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Грибы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F1E72BD7-BFDB-40A3-B1FE-2160E35CC13E}"/>
              </a:ext>
            </a:extLst>
          </p:cNvPr>
          <p:cNvSpPr/>
          <p:nvPr/>
        </p:nvSpPr>
        <p:spPr>
          <a:xfrm>
            <a:off x="746448" y="326570"/>
            <a:ext cx="2929811" cy="1268963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rgbClr val="004C00"/>
                </a:solidFill>
              </a:rPr>
              <a:t>Паразиты</a:t>
            </a:r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ACD1021C-B221-4936-BD55-BFBB71E8275B}"/>
              </a:ext>
            </a:extLst>
          </p:cNvPr>
          <p:cNvSpPr/>
          <p:nvPr/>
        </p:nvSpPr>
        <p:spPr>
          <a:xfrm>
            <a:off x="6596743" y="326571"/>
            <a:ext cx="2733869" cy="1268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rgbClr val="004C00"/>
                </a:solidFill>
              </a:rPr>
              <a:t>Шляпочные</a:t>
            </a:r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C2DCE598-4D2B-475F-8E64-07AD41417334}"/>
              </a:ext>
            </a:extLst>
          </p:cNvPr>
          <p:cNvSpPr/>
          <p:nvPr/>
        </p:nvSpPr>
        <p:spPr>
          <a:xfrm>
            <a:off x="1045028" y="3777343"/>
            <a:ext cx="2929812" cy="1149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>
                <a:solidFill>
                  <a:srgbClr val="004C00"/>
                </a:solidFill>
              </a:rPr>
              <a:t>Плесневые</a:t>
            </a:r>
            <a:endParaRPr lang="ru-RU" b="1" dirty="0">
              <a:solidFill>
                <a:srgbClr val="004C00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43DC722-41C3-4DB1-8B91-D85F795D3CB1}"/>
              </a:ext>
            </a:extLst>
          </p:cNvPr>
          <p:cNvSpPr/>
          <p:nvPr/>
        </p:nvSpPr>
        <p:spPr>
          <a:xfrm>
            <a:off x="8173616" y="3632715"/>
            <a:ext cx="3489649" cy="2118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4C00"/>
                </a:solidFill>
              </a:rPr>
              <a:t>Дрожжи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21C277C-8408-4DD4-B319-95871F8C2718}"/>
              </a:ext>
            </a:extLst>
          </p:cNvPr>
          <p:cNvCxnSpPr/>
          <p:nvPr/>
        </p:nvCxnSpPr>
        <p:spPr>
          <a:xfrm flipV="1">
            <a:off x="6260841" y="1726163"/>
            <a:ext cx="1352939" cy="905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DBC71EA-413A-45CD-A586-1B16767A0938}"/>
              </a:ext>
            </a:extLst>
          </p:cNvPr>
          <p:cNvCxnSpPr/>
          <p:nvPr/>
        </p:nvCxnSpPr>
        <p:spPr>
          <a:xfrm flipH="1" flipV="1">
            <a:off x="3069771" y="1352939"/>
            <a:ext cx="1306286" cy="1278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1BB4AC4-6E28-44AC-9D95-A9F9D425B6E0}"/>
              </a:ext>
            </a:extLst>
          </p:cNvPr>
          <p:cNvCxnSpPr/>
          <p:nvPr/>
        </p:nvCxnSpPr>
        <p:spPr>
          <a:xfrm flipH="1">
            <a:off x="3536302" y="3657601"/>
            <a:ext cx="1091682" cy="615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156E92F-328F-48C7-BCA2-28337D676C84}"/>
              </a:ext>
            </a:extLst>
          </p:cNvPr>
          <p:cNvCxnSpPr/>
          <p:nvPr/>
        </p:nvCxnSpPr>
        <p:spPr>
          <a:xfrm>
            <a:off x="6344816" y="3536303"/>
            <a:ext cx="1073021" cy="653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Идеи на тему «Грибы» (890) в 2021 г | грибы, дикие грибы, природа">
            <a:extLst>
              <a:ext uri="{FF2B5EF4-FFF2-40B4-BE49-F238E27FC236}">
                <a16:creationId xmlns:a16="http://schemas.microsoft.com/office/drawing/2014/main" id="{B3CCBFD8-25B7-4583-82B4-F78F82FF9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564" y="229119"/>
            <a:ext cx="2399911" cy="319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рибы-паразиты — урок. Биология, Бактерии. Грибы. Растения (5–6 класс).">
            <a:extLst>
              <a:ext uri="{FF2B5EF4-FFF2-40B4-BE49-F238E27FC236}">
                <a16:creationId xmlns:a16="http://schemas.microsoft.com/office/drawing/2014/main" id="{0D96B371-F22A-47C4-8917-297881F27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2" y="169972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лесень как средство борьбы с плесенью | Научные открытия и технические  новинки из Германии | DW | 31.07.2013">
            <a:extLst>
              <a:ext uri="{FF2B5EF4-FFF2-40B4-BE49-F238E27FC236}">
                <a16:creationId xmlns:a16="http://schemas.microsoft.com/office/drawing/2014/main" id="{067B2056-AEF2-430D-8D51-01D138480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9" y="5046305"/>
            <a:ext cx="2742174" cy="154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Дрожжи: строение, виды грибов">
            <a:extLst>
              <a:ext uri="{FF2B5EF4-FFF2-40B4-BE49-F238E27FC236}">
                <a16:creationId xmlns:a16="http://schemas.microsoft.com/office/drawing/2014/main" id="{3C70C1E9-6176-4A6E-AA66-D2919BE05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30" y="4244722"/>
            <a:ext cx="3187571" cy="238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1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0F629-F411-44F1-8E19-BF12B830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70" y="214604"/>
            <a:ext cx="7464489" cy="12876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tx1"/>
                </a:solidFill>
              </a:rPr>
              <a:t>Шляпочные грибы</a:t>
            </a:r>
            <a:br>
              <a:rPr lang="ru-RU" sz="4800" b="1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8274E2-67A1-4389-8CA8-F676943F3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241" y="1296955"/>
            <a:ext cx="8938726" cy="2276669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ru-RU" sz="1800" dirty="0">
                <a:solidFill>
                  <a:schemeClr val="tx1"/>
                </a:solidFill>
              </a:rPr>
              <a:t>Среди грибов более  известные  </a:t>
            </a:r>
            <a:r>
              <a:rPr lang="ru-RU" sz="1800" b="1" dirty="0">
                <a:solidFill>
                  <a:schemeClr val="tx1"/>
                </a:solidFill>
              </a:rPr>
              <a:t>шляпочные.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</a:rPr>
              <a:t>Главная часть каждого гриба - </a:t>
            </a:r>
            <a:r>
              <a:rPr lang="ru-RU" sz="1800" b="1" dirty="0">
                <a:solidFill>
                  <a:schemeClr val="tx1"/>
                </a:solidFill>
              </a:rPr>
              <a:t>грибница. </a:t>
            </a:r>
            <a:r>
              <a:rPr lang="ru-RU" sz="1800" dirty="0">
                <a:solidFill>
                  <a:schemeClr val="tx1"/>
                </a:solidFill>
              </a:rPr>
              <a:t>На ней развиваются </a:t>
            </a:r>
            <a:r>
              <a:rPr lang="ru-RU" sz="1800" b="1" dirty="0">
                <a:solidFill>
                  <a:schemeClr val="tx1"/>
                </a:solidFill>
              </a:rPr>
              <a:t>плодовые тела</a:t>
            </a:r>
            <a:r>
              <a:rPr lang="ru-RU" sz="1800" dirty="0">
                <a:solidFill>
                  <a:schemeClr val="tx1"/>
                </a:solidFill>
              </a:rPr>
              <a:t>. Шляпка и ножка состоят из плотно прилегающих друг к другу нитей грибницы. В трубочках или на пластинках шляпки образуются особые клетки — </a:t>
            </a:r>
            <a:r>
              <a:rPr lang="ru-RU" sz="1800" b="1" dirty="0">
                <a:solidFill>
                  <a:schemeClr val="tx1"/>
                </a:solidFill>
              </a:rPr>
              <a:t>споры</a:t>
            </a:r>
            <a:r>
              <a:rPr lang="ru-RU" sz="1800" dirty="0">
                <a:solidFill>
                  <a:schemeClr val="tx1"/>
                </a:solidFill>
              </a:rPr>
              <a:t>, с помощью которых грибы размножаются.</a:t>
            </a:r>
          </a:p>
          <a:p>
            <a:endParaRPr lang="ru-RU" dirty="0"/>
          </a:p>
        </p:txBody>
      </p:sp>
      <p:pic>
        <p:nvPicPr>
          <p:cNvPr id="3074" name="Picture 2" descr="Значение в природе">
            <a:extLst>
              <a:ext uri="{FF2B5EF4-FFF2-40B4-BE49-F238E27FC236}">
                <a16:creationId xmlns:a16="http://schemas.microsoft.com/office/drawing/2014/main" id="{3CA20948-4B25-4B9A-92CE-A914BBEC6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96" y="3126338"/>
            <a:ext cx="64579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1408">
            <a:hlinkClick r:id="" action="ppaction://media"/>
            <a:extLst>
              <a:ext uri="{FF2B5EF4-FFF2-40B4-BE49-F238E27FC236}">
                <a16:creationId xmlns:a16="http://schemas.microsoft.com/office/drawing/2014/main" id="{D666A585-B9A8-47F4-9C07-F2BB287030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84701" y="55896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BE205-CF97-4D7B-B5EE-026A627E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86612"/>
            <a:ext cx="7673564" cy="93306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Строение шляпочного гриба</a:t>
            </a:r>
          </a:p>
        </p:txBody>
      </p:sp>
      <p:pic>
        <p:nvPicPr>
          <p:cNvPr id="3074" name="Picture 2" descr="Напишите строение шляпочного гриба. - Школьные Знания.com">
            <a:extLst>
              <a:ext uri="{FF2B5EF4-FFF2-40B4-BE49-F238E27FC236}">
                <a16:creationId xmlns:a16="http://schemas.microsoft.com/office/drawing/2014/main" id="{A6F72079-E618-44A2-8B60-8E9B372DC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7" y="1044510"/>
            <a:ext cx="9171992" cy="547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7807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62BCB-4B79-45AE-98D3-91E939AF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" y="167951"/>
            <a:ext cx="8649477" cy="143691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Шляпочные грибы подразделяются на </a:t>
            </a:r>
            <a:r>
              <a:rPr lang="ru-RU" sz="2400" b="1" i="1" dirty="0">
                <a:solidFill>
                  <a:schemeClr val="tx1"/>
                </a:solidFill>
              </a:rPr>
              <a:t>пластинчатые</a:t>
            </a:r>
            <a:r>
              <a:rPr lang="ru-RU" sz="2400" dirty="0">
                <a:solidFill>
                  <a:schemeClr val="tx1"/>
                </a:solidFill>
              </a:rPr>
              <a:t> и </a:t>
            </a:r>
            <a:r>
              <a:rPr lang="ru-RU" sz="2400" b="1" i="1" dirty="0">
                <a:solidFill>
                  <a:schemeClr val="tx1"/>
                </a:solidFill>
              </a:rPr>
              <a:t>трубчатые</a:t>
            </a:r>
            <a:r>
              <a:rPr lang="ru-RU" sz="2400" dirty="0">
                <a:solidFill>
                  <a:schemeClr val="tx1"/>
                </a:solidFill>
              </a:rPr>
              <a:t> в зависимости от того, как у них построен спороносный слой.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1B71C6-890F-42EC-810F-629C88BD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CB3C7A3-AD24-4026-8870-44BD5AD78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9168" y="1896204"/>
            <a:ext cx="4342362" cy="4489570"/>
          </a:xfrm>
          <a:prstGeom prst="rect">
            <a:avLst/>
          </a:prstGeom>
          <a:noFill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25180AB-9FCA-4EA7-A0E8-B565FD9AD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0119" y="1796500"/>
            <a:ext cx="4532669" cy="4688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293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BE4E6-5BFD-485B-9388-9A16C57A8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70158"/>
            <a:ext cx="8042987" cy="9775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Плесневые грибы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1F1F46-8981-45B3-A5D0-0218D59B3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931" y="5980923"/>
            <a:ext cx="9242606" cy="706920"/>
          </a:xfrm>
        </p:spPr>
        <p:txBody>
          <a:bodyPr/>
          <a:lstStyle/>
          <a:p>
            <a:r>
              <a:rPr lang="ru-RU" dirty="0"/>
              <a:t>Размножается </a:t>
            </a:r>
            <a:r>
              <a:rPr lang="ru-RU" dirty="0" err="1"/>
              <a:t>мукор</a:t>
            </a:r>
            <a:r>
              <a:rPr lang="ru-RU" dirty="0"/>
              <a:t> обрывками грибницы или спорам. 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80BD4D-5EB8-462B-BC1D-C99B1A8F174B}"/>
              </a:ext>
            </a:extLst>
          </p:cNvPr>
          <p:cNvSpPr txBox="1"/>
          <p:nvPr/>
        </p:nvSpPr>
        <p:spPr>
          <a:xfrm>
            <a:off x="457201" y="1284596"/>
            <a:ext cx="81922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Плесневые грибы образуют характерные налёты, или плесень на поверхности почвы, растительных остатков, различных продуктов питания — хлеба, варёных овощей, фруктов. К плесневым грибам относится плесневый</a:t>
            </a:r>
            <a:r>
              <a:rPr lang="ru-RU" sz="1800" b="1" dirty="0"/>
              <a:t> гриб </a:t>
            </a:r>
            <a:r>
              <a:rPr lang="ru-RU" sz="1800" b="1" dirty="0" err="1"/>
              <a:t>мукор</a:t>
            </a:r>
            <a:r>
              <a:rPr lang="ru-RU" sz="1800" b="1" dirty="0"/>
              <a:t>.</a:t>
            </a:r>
            <a:endParaRPr lang="ru-RU" sz="18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DC9E350-B5F7-4850-8FAA-3C4D912BB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02" y="2461598"/>
            <a:ext cx="4087159" cy="3384030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8BCFDB4-DD61-4DC3-93E4-9C835827C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63173" y="2740343"/>
            <a:ext cx="3663586" cy="2504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885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340</TotalTime>
  <Words>910</Words>
  <Application>Microsoft Office PowerPoint</Application>
  <PresentationFormat>Широкоэкранный</PresentationFormat>
  <Paragraphs>81</Paragraphs>
  <Slides>21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Helvetica Neue</vt:lpstr>
      <vt:lpstr>Times New Roman, serif</vt:lpstr>
      <vt:lpstr>Arial</vt:lpstr>
      <vt:lpstr>Calibri</vt:lpstr>
      <vt:lpstr>Open Sans</vt:lpstr>
      <vt:lpstr>Roboto</vt:lpstr>
      <vt:lpstr>Times New Roman</vt:lpstr>
      <vt:lpstr>Trebuchet MS</vt:lpstr>
      <vt:lpstr>Verdana</vt:lpstr>
      <vt:lpstr>Wingdings 3</vt:lpstr>
      <vt:lpstr>Аспект</vt:lpstr>
      <vt:lpstr>Презентация к уроку по учебному предмету «Биология» в 7-ом классе на тему «Многообразие грибов, их роль в жизни человека».</vt:lpstr>
      <vt:lpstr>Цель урока: </vt:lpstr>
      <vt:lpstr>ВСПОМНИТЕ </vt:lpstr>
      <vt:lpstr>Презентация PowerPoint</vt:lpstr>
      <vt:lpstr>Презентация PowerPoint</vt:lpstr>
      <vt:lpstr>Шляпочные грибы </vt:lpstr>
      <vt:lpstr>Строение шляпочного гриба</vt:lpstr>
      <vt:lpstr>Шляпочные грибы подразделяются на пластинчатые и трубчатые в зависимости от того, как у них построен спороносный слой. </vt:lpstr>
      <vt:lpstr>Плесневые грибы</vt:lpstr>
      <vt:lpstr>Некоторые виды мукора используют в качестве закваски при изготовлении пищи (соевого сыра).  </vt:lpstr>
      <vt:lpstr>Используются мукоровые грибы и для борьбы с насекомыми-вредителями.   Часто мукор вырастает на кормах, пищевых продуктах, вызывая их порчу —плесневение. Иногда мукор вызывает болезни животных и человека.  </vt:lpstr>
      <vt:lpstr> Гриб пенициллин Пеницилл оказал человечеству огромную помощь в развитии медицины. Пенициллин  — стал самым важным антибиотиком, применение которого спасло миллионы человеческих жизней.    </vt:lpstr>
      <vt:lpstr>Особое значение плесневые грибы имеют в почвообразовании, участвуя в минерализации органических веществ и в образовании гумуса. Грибы перерабатывают органические вещества, имеющиеся в почве, обеспечивая её плодородие.  </vt:lpstr>
      <vt:lpstr>Дрожжи  </vt:lpstr>
      <vt:lpstr>С давних пор человек использует дрожжи для приготовления хлеба, используют в пивоварении, виноделии и как белковый корм в животноводстве.  </vt:lpstr>
      <vt:lpstr>Грибы паразиты </vt:lpstr>
      <vt:lpstr>Роль грибов в природе и жизни человека </vt:lpstr>
      <vt:lpstr>Правила сбора грибов.</vt:lpstr>
      <vt:lpstr>Задание: ответить на вопросы</vt:lpstr>
      <vt:lpstr>Ответы</vt:lpstr>
      <vt:lpstr>Как вы оцениваете свою работу?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Алексеевна</dc:creator>
  <cp:lastModifiedBy>Алексеевна</cp:lastModifiedBy>
  <cp:revision>7</cp:revision>
  <dcterms:created xsi:type="dcterms:W3CDTF">2021-10-27T07:17:54Z</dcterms:created>
  <dcterms:modified xsi:type="dcterms:W3CDTF">2021-10-27T16:06:52Z</dcterms:modified>
</cp:coreProperties>
</file>