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73" r:id="rId5"/>
    <p:sldId id="258" r:id="rId6"/>
    <p:sldId id="260" r:id="rId7"/>
    <p:sldId id="261" r:id="rId8"/>
    <p:sldId id="276" r:id="rId9"/>
    <p:sldId id="275" r:id="rId10"/>
    <p:sldId id="277" r:id="rId11"/>
    <p:sldId id="278" r:id="rId12"/>
    <p:sldId id="266" r:id="rId13"/>
    <p:sldId id="262" r:id="rId14"/>
    <p:sldId id="265" r:id="rId15"/>
    <p:sldId id="263" r:id="rId16"/>
    <p:sldId id="272" r:id="rId17"/>
    <p:sldId id="271" r:id="rId18"/>
    <p:sldId id="269" r:id="rId19"/>
    <p:sldId id="26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0"/>
            <a:ext cx="240188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5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2434" y="5170145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2434" y="5170145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8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70145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2434" y="5170145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7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2434" y="5170145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4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C:\Users\Зоя\Pictures\ИЗОБРАЖЕНИЯ\картинки про школу\Сова\сова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69499"/>
            <a:ext cx="1638925" cy="16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B621-2ACB-48F6-98AF-AFA445AEBBAE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2FCC-7164-4A6B-9287-BD366C5C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 к уроку по учебному предмету </a:t>
            </a:r>
            <a:r>
              <a:rPr lang="ru-RU" dirty="0" smtClean="0"/>
              <a:t>«Математика» </a:t>
            </a:r>
            <a:r>
              <a:rPr lang="ru-RU" dirty="0"/>
              <a:t>в </a:t>
            </a:r>
            <a:r>
              <a:rPr lang="ru-RU" dirty="0" smtClean="0"/>
              <a:t>5-ом </a:t>
            </a:r>
            <a:r>
              <a:rPr lang="ru-RU" dirty="0"/>
              <a:t>классе на тему </a:t>
            </a:r>
            <a:r>
              <a:rPr lang="ru-RU" dirty="0" smtClean="0"/>
              <a:t>«Деление </a:t>
            </a:r>
            <a:r>
              <a:rPr lang="ru-RU" dirty="0"/>
              <a:t>с </a:t>
            </a:r>
            <a:r>
              <a:rPr lang="ru-RU" dirty="0" smtClean="0"/>
              <a:t>остатком»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Учитель математики и информатики </a:t>
            </a:r>
          </a:p>
          <a:p>
            <a:pPr algn="r"/>
            <a:r>
              <a:rPr lang="ru-RU" dirty="0" smtClean="0"/>
              <a:t>МБОУ «СОШ №27»</a:t>
            </a:r>
          </a:p>
          <a:p>
            <a:pPr algn="r"/>
            <a:r>
              <a:rPr lang="ru-RU" dirty="0" smtClean="0"/>
              <a:t>Г. Набережные Челны</a:t>
            </a:r>
          </a:p>
          <a:p>
            <a:pPr algn="r"/>
            <a:r>
              <a:rPr lang="ru-RU" dirty="0" err="1" smtClean="0"/>
              <a:t>Сираева</a:t>
            </a:r>
            <a:r>
              <a:rPr lang="ru-RU" dirty="0" smtClean="0"/>
              <a:t> Эльвира </a:t>
            </a:r>
            <a:r>
              <a:rPr lang="ru-RU" dirty="0" err="1" smtClean="0"/>
              <a:t>Талиповна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26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532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Сравните делитель и остаток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324444"/>
            <a:ext cx="676875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5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            4- 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           7-  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         </a:t>
            </a:r>
            <a:endParaRPr lang="ru-RU" sz="24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24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             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            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204&gt;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endParaRPr lang="ru-RU" sz="2400" b="1" kern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             6 –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            9- </a:t>
            </a:r>
            <a:r>
              <a:rPr lang="en-US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185&gt;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endParaRPr lang="ru-RU" sz="2400" b="1" kern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140968"/>
            <a:ext cx="7418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Остаток всегда меньше делителя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5" y="836712"/>
            <a:ext cx="4483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20:5=4</a:t>
            </a:r>
          </a:p>
          <a:p>
            <a:r>
              <a:rPr lang="ru-RU" sz="4400" dirty="0" smtClean="0"/>
              <a:t>Проверка: 4*5=20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2690917"/>
            <a:ext cx="2856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23:4=5</a:t>
            </a:r>
            <a:r>
              <a:rPr lang="ru-RU" sz="3200" dirty="0" smtClean="0"/>
              <a:t> (ост3)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16016" y="3460358"/>
            <a:ext cx="2746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Проверка:</a:t>
            </a:r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5237331" cy="12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7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· 5 + 3 = 23</a:t>
            </a:r>
            <a:endParaRPr lang="ru-RU" sz="7200" b="1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7584" y="5661248"/>
            <a:ext cx="720080" cy="72008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Правило:  </a:t>
            </a:r>
            <a:r>
              <a:rPr lang="ru-RU" sz="3600" b="1" i="1" dirty="0" smtClean="0">
                <a:solidFill>
                  <a:srgbClr val="FF0000"/>
                </a:solidFill>
              </a:rPr>
              <a:t>Чтобы </a:t>
            </a:r>
            <a:r>
              <a:rPr lang="ru-RU" sz="3600" b="1" i="1" dirty="0">
                <a:solidFill>
                  <a:srgbClr val="FF0000"/>
                </a:solidFill>
              </a:rPr>
              <a:t>найти делимое при делении с остатком, надо умножить неполное частное на делитель и к полученному произведению прибавить остаток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2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5202065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8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 = </a:t>
            </a:r>
            <a:r>
              <a:rPr lang="ru-RU" sz="8800" b="1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q</a:t>
            </a:r>
            <a:r>
              <a:rPr lang="ru-RU" sz="88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r</a:t>
            </a:r>
            <a:endParaRPr lang="ru-RU" sz="88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308" y="2636912"/>
            <a:ext cx="56210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неполное делимое</a:t>
            </a:r>
            <a:r>
              <a:rPr lang="ru-RU" sz="4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делитель</a:t>
            </a:r>
            <a:endParaRPr lang="ru-RU" sz="4000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4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неполное </a:t>
            </a:r>
            <a:r>
              <a:rPr lang="ru-RU" sz="4000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частное</a:t>
            </a:r>
            <a:endParaRPr lang="ru-RU" sz="4000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4000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остаток</a:t>
            </a:r>
            <a:endParaRPr lang="ru-RU" sz="40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971600" y="5801599"/>
            <a:ext cx="720080" cy="79208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2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57271"/>
              </p:ext>
            </p:extLst>
          </p:nvPr>
        </p:nvGraphicFramePr>
        <p:xfrm>
          <a:off x="1115614" y="1412776"/>
          <a:ext cx="7488833" cy="33234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72008"/>
                <a:gridCol w="1872008"/>
                <a:gridCol w="1872008"/>
                <a:gridCol w="1872809"/>
              </a:tblGrid>
              <a:tr h="1080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Делимое 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>
                          <a:effectLst/>
                        </a:rPr>
                        <a:t>Делитель</a:t>
                      </a:r>
                      <a:endParaRPr lang="ru-RU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Неполное частное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>
                          <a:effectLst/>
                        </a:rPr>
                        <a:t>Остаток</a:t>
                      </a:r>
                      <a:endParaRPr lang="ru-RU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22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6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>
                          <a:effectLst/>
                        </a:rPr>
                        <a:t>45</a:t>
                      </a:r>
                      <a:endParaRPr lang="ru-RU" sz="3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7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5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2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3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ru-RU" sz="3200" b="1" kern="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>
                          <a:effectLst/>
                        </a:rPr>
                        <a:t>8</a:t>
                      </a:r>
                      <a:endParaRPr lang="ru-RU" sz="3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3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0" dirty="0">
                          <a:effectLst/>
                        </a:rPr>
                        <a:t>5</a:t>
                      </a:r>
                      <a:endParaRPr lang="ru-RU" sz="3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971600" y="5877272"/>
            <a:ext cx="648072" cy="72008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89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992888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700: 130 = 5(ост 50) (б) </a:t>
            </a:r>
            <a:endParaRPr lang="ru-RU" sz="6000" b="1" kern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endParaRPr lang="ru-RU" sz="60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ru-RU" sz="4400" b="1" kern="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800" b="1" kern="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можно купить 5 блокнотов и 50 рублей </a:t>
            </a:r>
            <a:r>
              <a:rPr lang="ru-RU" sz="2800" b="1" kern="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останется.</a:t>
            </a:r>
            <a:endParaRPr lang="ru-RU" sz="28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sz="2800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43608" y="5821995"/>
            <a:ext cx="720080" cy="775357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79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8136904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7200" b="1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42: 5 = 8 (ост.2) (г</a:t>
            </a:r>
            <a:r>
              <a:rPr lang="ru-RU" sz="7200" b="1" kern="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endParaRPr lang="ru-RU" sz="72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ru-RU" sz="2800" b="1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 8 грузовиков потребуется  и 2 т песка останется</a:t>
            </a:r>
            <a:endParaRPr lang="ru-RU" sz="2800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43608" y="5949280"/>
            <a:ext cx="648072" cy="64807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59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43608" y="5805264"/>
            <a:ext cx="792088" cy="79208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08720"/>
            <a:ext cx="55446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№ 531</a:t>
            </a:r>
          </a:p>
          <a:p>
            <a:r>
              <a:rPr lang="ru-RU" sz="6000" dirty="0"/>
              <a:t>12 · 7 + 9 = </a:t>
            </a:r>
            <a:r>
              <a:rPr lang="ru-RU" sz="6000" dirty="0" smtClean="0"/>
              <a:t>93</a:t>
            </a:r>
          </a:p>
          <a:p>
            <a:endParaRPr lang="ru-RU" sz="6000" dirty="0"/>
          </a:p>
          <a:p>
            <a:r>
              <a:rPr lang="ru-RU" sz="6000" dirty="0"/>
              <a:t>№ 532</a:t>
            </a:r>
          </a:p>
          <a:p>
            <a:r>
              <a:rPr lang="ru-RU" sz="6000" dirty="0"/>
              <a:t>18 · 4 + 11 = 83</a:t>
            </a:r>
          </a:p>
        </p:txBody>
      </p:sp>
    </p:spTree>
    <p:extLst>
      <p:ext uri="{BB962C8B-B14F-4D97-AF65-F5344CB8AC3E}">
        <p14:creationId xmlns:p14="http://schemas.microsoft.com/office/powerpoint/2010/main" val="2931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157" y="1628800"/>
            <a:ext cx="70519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Домашнее задание</a:t>
            </a:r>
          </a:p>
          <a:p>
            <a:r>
              <a:rPr lang="ru-RU" sz="5400" b="1" dirty="0" smtClean="0"/>
              <a:t>№ </a:t>
            </a:r>
            <a:r>
              <a:rPr lang="ru-RU" sz="5400" b="1" dirty="0"/>
              <a:t>522 (4,5,6), 526, 529 </a:t>
            </a: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115616" y="5877272"/>
            <a:ext cx="720080" cy="72008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04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8208912" cy="229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 учащегося_______________________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урока__________________________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должен уметь_____________________________________________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могу применить эту тему (да/нет)________________________________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активно работал все это время__________________________________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были затруднения во время________________________________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работу на уроке я заработал ____________  баллов</a:t>
            </a:r>
            <a:endParaRPr lang="ru-RU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971600" y="5877272"/>
            <a:ext cx="720080" cy="64807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7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17092" r="78343" b="49234"/>
          <a:stretch/>
        </p:blipFill>
        <p:spPr bwMode="auto">
          <a:xfrm>
            <a:off x="503853" y="332656"/>
            <a:ext cx="2313992" cy="24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66645" r="74526" b="5038"/>
          <a:stretch/>
        </p:blipFill>
        <p:spPr bwMode="auto">
          <a:xfrm>
            <a:off x="2817845" y="332656"/>
            <a:ext cx="2724539" cy="207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4604" r="74956" b="56314"/>
          <a:stretch/>
        </p:blipFill>
        <p:spPr bwMode="auto">
          <a:xfrm>
            <a:off x="5542384" y="304663"/>
            <a:ext cx="2780523" cy="21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64860" r="69362" b="8610"/>
          <a:stretch/>
        </p:blipFill>
        <p:spPr bwMode="auto">
          <a:xfrm>
            <a:off x="487220" y="2795938"/>
            <a:ext cx="3377682" cy="19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4509" r="60613" b="41773"/>
          <a:stretch/>
        </p:blipFill>
        <p:spPr bwMode="auto">
          <a:xfrm>
            <a:off x="3864902" y="2290463"/>
            <a:ext cx="4534677" cy="24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12308" r="69649" b="58654"/>
          <a:stretch/>
        </p:blipFill>
        <p:spPr bwMode="auto">
          <a:xfrm>
            <a:off x="503853" y="4727782"/>
            <a:ext cx="3452326" cy="21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61288" r="65490" b="5293"/>
          <a:stretch/>
        </p:blipFill>
        <p:spPr bwMode="auto">
          <a:xfrm>
            <a:off x="5113175" y="4384779"/>
            <a:ext cx="4030825" cy="24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708920"/>
            <a:ext cx="5499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урок!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12360" y="5805264"/>
            <a:ext cx="648072" cy="64807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</a:t>
            </a:r>
            <a:r>
              <a:rPr lang="ru-RU" dirty="0"/>
              <a:t>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«5»- 7 баллов</a:t>
            </a:r>
          </a:p>
          <a:p>
            <a:r>
              <a:rPr lang="ru-RU" dirty="0" smtClean="0"/>
              <a:t>«4»- 5-6 баллов</a:t>
            </a:r>
          </a:p>
          <a:p>
            <a:r>
              <a:rPr lang="ru-RU" dirty="0" smtClean="0"/>
              <a:t>«3»-3-4 балла</a:t>
            </a:r>
          </a:p>
          <a:p>
            <a:r>
              <a:rPr lang="ru-RU" smtClean="0"/>
              <a:t>«2»-0-2 балла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19.10.22</a:t>
            </a:r>
            <a:br>
              <a:rPr lang="ru-RU" dirty="0" smtClean="0"/>
            </a:br>
            <a:r>
              <a:rPr lang="ru-RU" dirty="0" smtClean="0"/>
              <a:t>Классная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880" y="79138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Бабушка </a:t>
            </a:r>
            <a:r>
              <a:rPr lang="ru-RU" sz="2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нашла 56 грибов, а внучка в 7 раз меньше. Сколько грибов нашла внучка?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1350" y="1610129"/>
            <a:ext cx="8337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Папе 36 лет,  а сын  в 4 раз младше. Сколько лет сыну?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1821" y="2119336"/>
            <a:ext cx="8337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Скорость автобуса -  60 км/ч, а скорость велосипедиста в 6 раз меньше. Какова скорость велосипедиста?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0880" y="3151495"/>
            <a:ext cx="8378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Сережа купил 48 конфет, а Саша в 6 раза меньше. Сколько конфет купил Саша?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005064"/>
            <a:ext cx="6940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Бабушка решила разделить  23 конфеты между четырьмя  внуками. Сколько конфет получил каждый внук?</a:t>
            </a:r>
            <a:endParaRPr lang="ru-RU" sz="2000" dirty="0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971600" y="332656"/>
            <a:ext cx="576064" cy="45873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46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Деление</a:t>
            </a:r>
            <a:b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 </a:t>
            </a:r>
            <a:b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остатком</a:t>
            </a:r>
            <a:endParaRPr lang="ru-RU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043608" y="6021288"/>
            <a:ext cx="576064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6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30086"/>
            <a:ext cx="6552728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/>
              <a:t>Задача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Бабушка </a:t>
            </a:r>
            <a:r>
              <a:rPr lang="ru-RU" sz="2800" dirty="0"/>
              <a:t>решила разделить  23 конфеты между четырьмя  внуками. Сколько конфет получил каждый внук? </a:t>
            </a:r>
            <a:endParaRPr lang="ru-RU" sz="28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4 = 5 (ост. 3)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неполное делимое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делитель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неполное частное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остаток.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43608" y="6093296"/>
            <a:ext cx="648072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42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стр.133, № 521 </a:t>
            </a:r>
            <a:endParaRPr lang="ru-RU" sz="3600" dirty="0" smtClean="0"/>
          </a:p>
          <a:p>
            <a:r>
              <a:rPr lang="ru-RU" sz="3600" dirty="0" smtClean="0"/>
              <a:t>1 </a:t>
            </a:r>
            <a:r>
              <a:rPr lang="ru-RU" sz="3600" dirty="0"/>
              <a:t>ряд – 1,4,7; </a:t>
            </a:r>
            <a:endParaRPr lang="ru-RU" sz="3600" dirty="0" smtClean="0"/>
          </a:p>
          <a:p>
            <a:r>
              <a:rPr lang="ru-RU" sz="3600" dirty="0" smtClean="0"/>
              <a:t>2 </a:t>
            </a:r>
            <a:r>
              <a:rPr lang="ru-RU" sz="3600" dirty="0"/>
              <a:t>ряд – 2,5,8; </a:t>
            </a:r>
            <a:endParaRPr lang="ru-RU" sz="3600" dirty="0" smtClean="0"/>
          </a:p>
          <a:p>
            <a:r>
              <a:rPr lang="ru-RU" sz="3600" dirty="0" smtClean="0"/>
              <a:t>3 ряд-3,6,9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88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530" y="1052736"/>
            <a:ext cx="8352928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1 - 8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(ост 2)    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 22 (ост 24)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   43 (ост 14)            </a:t>
            </a:r>
            <a:endParaRPr lang="ru-RU" sz="24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2 - 24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(ост 16)  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 105 (ост 7) 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8- 31 (ост 192)</a:t>
            </a:r>
            <a:endParaRPr lang="ru-RU" sz="24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11 (ост 21) 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– 204 (ост 9)            </a:t>
            </a:r>
            <a:r>
              <a:rPr 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9- 66 (ост 177)</a:t>
            </a:r>
            <a:endParaRPr lang="ru-RU" sz="2400" b="1" kern="800" dirty="0"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kern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99592" y="5805264"/>
            <a:ext cx="648072" cy="72008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10927" y="546646"/>
            <a:ext cx="914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№</a:t>
            </a:r>
            <a:r>
              <a:rPr lang="ru-RU" sz="2400" dirty="0" smtClean="0"/>
              <a:t>521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3591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477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уроку по учебному предмету «Математика» в 5-ом классе на тему «Деление с остатком»</vt:lpstr>
      <vt:lpstr>Презентация PowerPoint</vt:lpstr>
      <vt:lpstr>Критерии</vt:lpstr>
      <vt:lpstr>19.10.22 Классная работа</vt:lpstr>
      <vt:lpstr>Презентация PowerPoint</vt:lpstr>
      <vt:lpstr>Деление  с  остатком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</dc:title>
  <dc:creator>Зоя</dc:creator>
  <cp:lastModifiedBy>Samsung</cp:lastModifiedBy>
  <cp:revision>32</cp:revision>
  <dcterms:created xsi:type="dcterms:W3CDTF">2017-04-17T14:27:45Z</dcterms:created>
  <dcterms:modified xsi:type="dcterms:W3CDTF">2022-12-24T20:00:10Z</dcterms:modified>
</cp:coreProperties>
</file>