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58" r:id="rId6"/>
    <p:sldId id="267" r:id="rId7"/>
    <p:sldId id="268" r:id="rId8"/>
    <p:sldId id="283" r:id="rId9"/>
    <p:sldId id="269" r:id="rId10"/>
    <p:sldId id="271" r:id="rId11"/>
    <p:sldId id="270" r:id="rId12"/>
    <p:sldId id="272" r:id="rId13"/>
    <p:sldId id="273" r:id="rId14"/>
    <p:sldId id="274" r:id="rId15"/>
    <p:sldId id="275" r:id="rId16"/>
    <p:sldId id="282" r:id="rId17"/>
    <p:sldId id="276" r:id="rId18"/>
    <p:sldId id="281" r:id="rId19"/>
    <p:sldId id="278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6"/>
    <p:restoredTop sz="94680"/>
  </p:normalViewPr>
  <p:slideViewPr>
    <p:cSldViewPr>
      <p:cViewPr varScale="1">
        <p:scale>
          <a:sx n="131" d="100"/>
          <a:sy n="131" d="100"/>
        </p:scale>
        <p:origin x="184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0475F3-14FA-4A7F-AABD-F3655A3AD6B2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174F609-5B9C-4DEC-B4DA-F72A91D3DA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tiff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A2C488-146E-6842-AFF9-5DF1CE9F20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51" r="9051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Здравствуй, школа!.mp3">
            <a:hlinkClick r:id="" action="ppaction://media"/>
            <a:extLst>
              <a:ext uri="{FF2B5EF4-FFF2-40B4-BE49-F238E27FC236}">
                <a16:creationId xmlns:a16="http://schemas.microsoft.com/office/drawing/2014/main" id="{4CCFF1A5-B3E3-A741-893C-81BA4DD6D8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0713" y="5805264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9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706" y="0"/>
            <a:ext cx="91537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14480" y="500042"/>
            <a:ext cx="1805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Смекалистый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9190" y="5643578"/>
            <a:ext cx="1561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Словесный</a:t>
            </a:r>
          </a:p>
        </p:txBody>
      </p:sp>
      <p:sp>
        <p:nvSpPr>
          <p:cNvPr id="7" name="TextBox 6"/>
          <p:cNvSpPr txBox="1"/>
          <p:nvPr/>
        </p:nvSpPr>
        <p:spPr>
          <a:xfrm rot="1615407">
            <a:off x="5911401" y="3547413"/>
            <a:ext cx="1873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Пролив Строгий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4744" y="3643314"/>
            <a:ext cx="1903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Праздничный </a:t>
            </a:r>
          </a:p>
        </p:txBody>
      </p:sp>
      <p:sp>
        <p:nvSpPr>
          <p:cNvPr id="9" name="TextBox 8"/>
          <p:cNvSpPr txBox="1"/>
          <p:nvPr/>
        </p:nvSpPr>
        <p:spPr>
          <a:xfrm rot="18389189">
            <a:off x="1516095" y="4473908"/>
            <a:ext cx="2063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Рифы Грамотности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42" y="500042"/>
            <a:ext cx="166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Таинственный </a:t>
            </a:r>
          </a:p>
          <a:p>
            <a:r>
              <a:rPr lang="ru-RU" b="1" dirty="0"/>
              <a:t>остров</a:t>
            </a:r>
          </a:p>
        </p:txBody>
      </p:sp>
      <p:cxnSp>
        <p:nvCxnSpPr>
          <p:cNvPr id="14" name="Скругленная соединительная линия 13"/>
          <p:cNvCxnSpPr/>
          <p:nvPr/>
        </p:nvCxnSpPr>
        <p:spPr>
          <a:xfrm flipV="1">
            <a:off x="356364" y="428604"/>
            <a:ext cx="3144066" cy="1715306"/>
          </a:xfrm>
          <a:prstGeom prst="curvedConnector3">
            <a:avLst>
              <a:gd name="adj1" fmla="val -2108"/>
            </a:avLst>
          </a:prstGeom>
          <a:ln w="50800">
            <a:solidFill>
              <a:schemeClr val="bg1"/>
            </a:solidFill>
            <a:prstDash val="lg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кругленная соединительная линия 23"/>
          <p:cNvCxnSpPr/>
          <p:nvPr/>
        </p:nvCxnSpPr>
        <p:spPr>
          <a:xfrm rot="5400000">
            <a:off x="2214546" y="1285860"/>
            <a:ext cx="2714644" cy="1285884"/>
          </a:xfrm>
          <a:prstGeom prst="curvedConnector3">
            <a:avLst>
              <a:gd name="adj1" fmla="val 67544"/>
            </a:avLst>
          </a:prstGeom>
          <a:ln w="4762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571868" y="428604"/>
            <a:ext cx="571504" cy="71438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16200000" flipH="1">
            <a:off x="2750331" y="3464719"/>
            <a:ext cx="1071570" cy="714380"/>
          </a:xfrm>
          <a:prstGeom prst="curvedConnector3">
            <a:avLst>
              <a:gd name="adj1" fmla="val 10000"/>
            </a:avLst>
          </a:prstGeom>
          <a:ln w="41275">
            <a:solidFill>
              <a:schemeClr val="bg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кругленная соединительная линия 15"/>
          <p:cNvCxnSpPr/>
          <p:nvPr/>
        </p:nvCxnSpPr>
        <p:spPr>
          <a:xfrm rot="16200000" flipH="1">
            <a:off x="3428992" y="4500570"/>
            <a:ext cx="1428760" cy="1143008"/>
          </a:xfrm>
          <a:prstGeom prst="curvedConnector3">
            <a:avLst>
              <a:gd name="adj1" fmla="val 108666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138320" y="4198634"/>
            <a:ext cx="971550" cy="106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9 0.03287 C -0.00312 0.11597 -0.02083 0.19907 0.03334 0.23078 C 0.0875 0.26226 0.28803 0.24004 0.33959 0.22245 C 0.39115 0.20463 0.34271 0.12453 0.34271 0.12453 L 0.34271 0.12453 L 0.34271 0.12037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5286388"/>
            <a:ext cx="1097274" cy="1142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28926" y="0"/>
            <a:ext cx="3052754" cy="838200"/>
          </a:xfrm>
        </p:spPr>
        <p:txBody>
          <a:bodyPr>
            <a:normAutofit/>
          </a:bodyPr>
          <a:lstStyle/>
          <a:p>
            <a:r>
              <a:rPr lang="ru-RU" sz="4000" dirty="0"/>
              <a:t>шифровки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1000108"/>
            <a:ext cx="8686800" cy="5715040"/>
          </a:xfrm>
        </p:spPr>
        <p:txBody>
          <a:bodyPr>
            <a:no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</a:pPr>
            <a:r>
              <a:rPr lang="ru-RU" dirty="0">
                <a:solidFill>
                  <a:schemeClr val="tx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_ _КВА_ _ _     - этот КВА читать научит</a:t>
            </a: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2"/>
            </a:pPr>
            <a:r>
              <a:rPr lang="ru-RU" dirty="0">
                <a:solidFill>
                  <a:schemeClr val="tx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КВА_                - этот жажду в жару утоляет</a:t>
            </a: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3"/>
            </a:pPr>
            <a:r>
              <a:rPr lang="ru-RU" dirty="0">
                <a:solidFill>
                  <a:schemeClr val="tx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_ _ _ К_ВА       - без этого конь лихой спотыкается</a:t>
            </a:r>
            <a:endParaRPr lang="ru-RU" dirty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3"/>
            </a:pPr>
            <a:r>
              <a:rPr lang="ru-RU" dirty="0">
                <a:solidFill>
                  <a:schemeClr val="tx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 _КВА_ _ _ _    - плавает в этом рыбка-красавица</a:t>
            </a:r>
            <a:endParaRPr lang="ru-RU" dirty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5"/>
            </a:pPr>
            <a:r>
              <a:rPr lang="ru-RU" dirty="0">
                <a:solidFill>
                  <a:schemeClr val="tx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_ _ КВА            - этот, звук означая, молчит</a:t>
            </a:r>
            <a:endParaRPr lang="ru-RU" dirty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5"/>
            </a:pPr>
            <a:r>
              <a:rPr lang="ru-RU" dirty="0">
                <a:solidFill>
                  <a:schemeClr val="tx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К_ _ _ВА          - этот дает молоко и мычит</a:t>
            </a:r>
            <a:endParaRPr lang="ru-RU" dirty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chemeClr val="tx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7.  КВА_ _ _ _       - этот не раз вы чертили в  тетрадке</a:t>
            </a:r>
            <a:endParaRPr lang="ru-RU" dirty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chemeClr val="tx1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8.   _ _ КВА            - этот растет в огороде на грядке</a:t>
            </a:r>
            <a:endParaRPr lang="ru-RU" dirty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>
              <a:buNone/>
            </a:pPr>
            <a:endParaRPr lang="ru-RU" sz="28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5214950"/>
            <a:ext cx="914392" cy="95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357826"/>
            <a:ext cx="914392" cy="95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1000108"/>
            <a:ext cx="914392" cy="95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3071810"/>
            <a:ext cx="914392" cy="95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7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14480" y="500042"/>
            <a:ext cx="1805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Смекалистый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9190" y="5643578"/>
            <a:ext cx="1561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Словесный</a:t>
            </a:r>
          </a:p>
        </p:txBody>
      </p:sp>
      <p:sp>
        <p:nvSpPr>
          <p:cNvPr id="7" name="TextBox 6"/>
          <p:cNvSpPr txBox="1"/>
          <p:nvPr/>
        </p:nvSpPr>
        <p:spPr>
          <a:xfrm rot="1615407">
            <a:off x="5516712" y="3414078"/>
            <a:ext cx="1873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Пролив Строгий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4744" y="3643314"/>
            <a:ext cx="1903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Праздничный </a:t>
            </a:r>
          </a:p>
        </p:txBody>
      </p:sp>
      <p:sp>
        <p:nvSpPr>
          <p:cNvPr id="9" name="TextBox 8"/>
          <p:cNvSpPr txBox="1"/>
          <p:nvPr/>
        </p:nvSpPr>
        <p:spPr>
          <a:xfrm rot="18389189">
            <a:off x="1516095" y="4473908"/>
            <a:ext cx="2063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Рифы Грамотности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42" y="500042"/>
            <a:ext cx="166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Таинственный </a:t>
            </a:r>
          </a:p>
          <a:p>
            <a:r>
              <a:rPr lang="ru-RU" b="1" dirty="0"/>
              <a:t>остров</a:t>
            </a:r>
          </a:p>
        </p:txBody>
      </p:sp>
      <p:cxnSp>
        <p:nvCxnSpPr>
          <p:cNvPr id="14" name="Скругленная соединительная линия 13"/>
          <p:cNvCxnSpPr/>
          <p:nvPr/>
        </p:nvCxnSpPr>
        <p:spPr>
          <a:xfrm flipV="1">
            <a:off x="356364" y="428604"/>
            <a:ext cx="3144066" cy="1715306"/>
          </a:xfrm>
          <a:prstGeom prst="curvedConnector3">
            <a:avLst>
              <a:gd name="adj1" fmla="val -2108"/>
            </a:avLst>
          </a:prstGeom>
          <a:ln w="50800">
            <a:solidFill>
              <a:schemeClr val="bg1"/>
            </a:solidFill>
            <a:prstDash val="lg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кругленная соединительная линия 23"/>
          <p:cNvCxnSpPr/>
          <p:nvPr/>
        </p:nvCxnSpPr>
        <p:spPr>
          <a:xfrm rot="5400000">
            <a:off x="2214546" y="1285860"/>
            <a:ext cx="2714644" cy="1285884"/>
          </a:xfrm>
          <a:prstGeom prst="curvedConnector3">
            <a:avLst>
              <a:gd name="adj1" fmla="val 67544"/>
            </a:avLst>
          </a:prstGeom>
          <a:ln w="4762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571868" y="428604"/>
            <a:ext cx="571504" cy="71438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16200000" flipH="1">
            <a:off x="2750331" y="3464719"/>
            <a:ext cx="1071570" cy="714380"/>
          </a:xfrm>
          <a:prstGeom prst="curvedConnector3">
            <a:avLst>
              <a:gd name="adj1" fmla="val 10000"/>
            </a:avLst>
          </a:prstGeom>
          <a:ln w="41275">
            <a:solidFill>
              <a:schemeClr val="bg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кругленная соединительная линия 15"/>
          <p:cNvCxnSpPr/>
          <p:nvPr/>
        </p:nvCxnSpPr>
        <p:spPr>
          <a:xfrm rot="16200000" flipH="1">
            <a:off x="3428992" y="4500570"/>
            <a:ext cx="1428760" cy="1143008"/>
          </a:xfrm>
          <a:prstGeom prst="curvedConnector3">
            <a:avLst>
              <a:gd name="adj1" fmla="val 108666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>
            <a:off x="5000628" y="5929330"/>
            <a:ext cx="3714776" cy="357190"/>
          </a:xfrm>
          <a:prstGeom prst="curvedConnector3">
            <a:avLst>
              <a:gd name="adj1" fmla="val 6923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68845" y="5110178"/>
            <a:ext cx="971550" cy="1066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" name="Скругленная соединительная линия 25"/>
          <p:cNvCxnSpPr/>
          <p:nvPr/>
        </p:nvCxnSpPr>
        <p:spPr>
          <a:xfrm rot="16200000" flipV="1">
            <a:off x="7072330" y="4500570"/>
            <a:ext cx="1928826" cy="1357322"/>
          </a:xfrm>
          <a:prstGeom prst="curvedConnector3">
            <a:avLst>
              <a:gd name="adj1" fmla="val 87531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4 0.06342 C 0.07848 0.09027 0.17396 0.11713 0.21285 0.08634 C 0.25174 0.05532 0.23542 -0.07454 0.21598 -0.12199 C 0.19636 -0.16968 0.09566 -0.19908 0.09566 -0.19885 L 0.09566 -0.19908 L 0.09566 -0.19885 " pathEditMode="relative" rAng="0" ptsTypes="AAAAAA">
                                      <p:cBhvr>
                                        <p:cTn id="6" dur="5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Правила поведения в школе</a:t>
            </a: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357298"/>
            <a:ext cx="3143240" cy="309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114682"/>
            <a:ext cx="3767621" cy="3743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1357298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7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14480" y="500042"/>
            <a:ext cx="1805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Смекалистый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9190" y="5643578"/>
            <a:ext cx="1561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Словесный</a:t>
            </a:r>
          </a:p>
        </p:txBody>
      </p:sp>
      <p:sp>
        <p:nvSpPr>
          <p:cNvPr id="7" name="TextBox 6"/>
          <p:cNvSpPr txBox="1"/>
          <p:nvPr/>
        </p:nvSpPr>
        <p:spPr>
          <a:xfrm rot="1615407">
            <a:off x="5911401" y="3547413"/>
            <a:ext cx="1873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Пролив Строгий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4744" y="3643314"/>
            <a:ext cx="1903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Праздничный </a:t>
            </a:r>
          </a:p>
        </p:txBody>
      </p:sp>
      <p:sp>
        <p:nvSpPr>
          <p:cNvPr id="9" name="TextBox 8"/>
          <p:cNvSpPr txBox="1"/>
          <p:nvPr/>
        </p:nvSpPr>
        <p:spPr>
          <a:xfrm rot="18389189">
            <a:off x="1516095" y="4473908"/>
            <a:ext cx="2063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Рифы Грамотности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42" y="500042"/>
            <a:ext cx="166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Таинственный </a:t>
            </a:r>
          </a:p>
          <a:p>
            <a:r>
              <a:rPr lang="ru-RU" b="1" dirty="0"/>
              <a:t>остров</a:t>
            </a:r>
          </a:p>
        </p:txBody>
      </p:sp>
      <p:cxnSp>
        <p:nvCxnSpPr>
          <p:cNvPr id="14" name="Скругленная соединительная линия 13"/>
          <p:cNvCxnSpPr/>
          <p:nvPr/>
        </p:nvCxnSpPr>
        <p:spPr>
          <a:xfrm flipV="1">
            <a:off x="356364" y="428604"/>
            <a:ext cx="3144066" cy="1715306"/>
          </a:xfrm>
          <a:prstGeom prst="curvedConnector3">
            <a:avLst>
              <a:gd name="adj1" fmla="val -2108"/>
            </a:avLst>
          </a:prstGeom>
          <a:ln w="50800">
            <a:solidFill>
              <a:schemeClr val="bg1"/>
            </a:solidFill>
            <a:prstDash val="lg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кругленная соединительная линия 23"/>
          <p:cNvCxnSpPr/>
          <p:nvPr/>
        </p:nvCxnSpPr>
        <p:spPr>
          <a:xfrm rot="5400000">
            <a:off x="2214546" y="1285860"/>
            <a:ext cx="2714644" cy="1285884"/>
          </a:xfrm>
          <a:prstGeom prst="curvedConnector3">
            <a:avLst>
              <a:gd name="adj1" fmla="val 67544"/>
            </a:avLst>
          </a:prstGeom>
          <a:ln w="4762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571868" y="428604"/>
            <a:ext cx="571504" cy="71438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16200000" flipH="1">
            <a:off x="2750331" y="3464719"/>
            <a:ext cx="1071570" cy="714380"/>
          </a:xfrm>
          <a:prstGeom prst="curvedConnector3">
            <a:avLst>
              <a:gd name="adj1" fmla="val 10000"/>
            </a:avLst>
          </a:prstGeom>
          <a:ln w="41275">
            <a:solidFill>
              <a:schemeClr val="bg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кругленная соединительная линия 15"/>
          <p:cNvCxnSpPr/>
          <p:nvPr/>
        </p:nvCxnSpPr>
        <p:spPr>
          <a:xfrm rot="16200000" flipH="1">
            <a:off x="3428992" y="4500570"/>
            <a:ext cx="1428760" cy="1143008"/>
          </a:xfrm>
          <a:prstGeom prst="curvedConnector3">
            <a:avLst>
              <a:gd name="adj1" fmla="val 108666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>
            <a:off x="5000628" y="5929330"/>
            <a:ext cx="3714776" cy="357190"/>
          </a:xfrm>
          <a:prstGeom prst="curvedConnector3">
            <a:avLst>
              <a:gd name="adj1" fmla="val 6923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/>
          <p:nvPr/>
        </p:nvCxnSpPr>
        <p:spPr>
          <a:xfrm rot="16200000" flipV="1">
            <a:off x="7072330" y="4500570"/>
            <a:ext cx="1928826" cy="1357322"/>
          </a:xfrm>
          <a:prstGeom prst="curvedConnector3">
            <a:avLst>
              <a:gd name="adj1" fmla="val 87531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691412" y="3382044"/>
            <a:ext cx="971550" cy="1066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" name="Скругленная соединительная линия 19"/>
          <p:cNvCxnSpPr/>
          <p:nvPr/>
        </p:nvCxnSpPr>
        <p:spPr>
          <a:xfrm rot="10800000">
            <a:off x="5000628" y="1857364"/>
            <a:ext cx="2143140" cy="2071702"/>
          </a:xfrm>
          <a:prstGeom prst="curvedConnector3">
            <a:avLst>
              <a:gd name="adj1" fmla="val 122444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ятиугольник 31"/>
          <p:cNvSpPr/>
          <p:nvPr/>
        </p:nvSpPr>
        <p:spPr>
          <a:xfrm>
            <a:off x="6286512" y="928670"/>
            <a:ext cx="500066" cy="285752"/>
          </a:xfrm>
          <a:prstGeom prst="homePlate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>
            <a:off x="5930116" y="1285066"/>
            <a:ext cx="714380" cy="1588"/>
          </a:xfrm>
          <a:prstGeom prst="line">
            <a:avLst/>
          </a:prstGeom>
          <a:ln w="412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0.00417 L -0.27882 -0.11064 L -0.27882 -0.11064 L -0.29584 -0.40648 L -0.29584 -0.40648 C -0.28004 -0.41481 -0.22414 -0.45231 -0.2007 -0.45648 C -0.17726 -0.46064 -0.15521 -0.43148 -0.15521 -0.43148 L -0.15521 -0.43148 C -0.17032 -0.44004 -0.23195 -0.47407 -0.24584 -0.48356 C -0.2599 -0.49282 -0.24098 -0.48727 -0.23959 -0.48773 C -0.23837 -0.48796 -0.2382 -0.4868 -0.2382 -0.48564 " pathEditMode="relative" ptsTypes="AAAAAAAAAAA">
                                      <p:cBhvr>
                                        <p:cTn id="6" dur="5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500042"/>
            <a:ext cx="6499448" cy="5580083"/>
          </a:xfrm>
        </p:spPr>
        <p:txBody>
          <a:bodyPr/>
          <a:lstStyle/>
          <a:p>
            <a:pPr>
              <a:buNone/>
            </a:pPr>
            <a:r>
              <a:rPr lang="ru-RU" dirty="0"/>
              <a:t>      Узнайте названия острова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5AD29C-A817-F742-9E20-8A54A94CD9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116632"/>
            <a:ext cx="3290520" cy="43873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0368E8-38C9-E645-AA52-17244996D827}"/>
              </a:ext>
            </a:extLst>
          </p:cNvPr>
          <p:cNvSpPr txBox="1"/>
          <p:nvPr/>
        </p:nvSpPr>
        <p:spPr>
          <a:xfrm>
            <a:off x="334305" y="1628800"/>
            <a:ext cx="5317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ЗДОРОВ!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50B29BC-89ED-0B40-8EA4-EDFC1EA8AE4B}"/>
              </a:ext>
            </a:extLst>
          </p:cNvPr>
          <p:cNvSpPr/>
          <p:nvPr/>
        </p:nvSpPr>
        <p:spPr>
          <a:xfrm>
            <a:off x="433084" y="2202155"/>
            <a:ext cx="5030564" cy="4423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2E101D5-959A-B647-80D4-403BA35A6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1" y="4538767"/>
            <a:ext cx="9144000" cy="230037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500042"/>
            <a:ext cx="6499448" cy="5580083"/>
          </a:xfrm>
        </p:spPr>
        <p:txBody>
          <a:bodyPr/>
          <a:lstStyle/>
          <a:p>
            <a:pPr>
              <a:buNone/>
            </a:pPr>
            <a:r>
              <a:rPr lang="ru-RU" dirty="0"/>
              <a:t>      Узнайте названия острова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5AD29C-A817-F742-9E20-8A54A94CD9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116632"/>
            <a:ext cx="3290520" cy="43873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0368E8-38C9-E645-AA52-17244996D827}"/>
              </a:ext>
            </a:extLst>
          </p:cNvPr>
          <p:cNvSpPr txBox="1"/>
          <p:nvPr/>
        </p:nvSpPr>
        <p:spPr>
          <a:xfrm>
            <a:off x="334305" y="1628800"/>
            <a:ext cx="5317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ЗДОРОВ!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2E101D5-959A-B647-80D4-403BA35A6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1" y="4538767"/>
            <a:ext cx="9144000" cy="230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581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85852" y="142852"/>
            <a:ext cx="6572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Советы доктора Айболита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3D450F-543D-0148-AE80-6A905A962D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676"/>
          <a:stretch/>
        </p:blipFill>
        <p:spPr>
          <a:xfrm>
            <a:off x="401086" y="1196752"/>
            <a:ext cx="8341828" cy="544522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B430DB-EF9F-7646-AF82-2C8814EEA5FB}"/>
              </a:ext>
            </a:extLst>
          </p:cNvPr>
          <p:cNvSpPr txBox="1"/>
          <p:nvPr/>
        </p:nvSpPr>
        <p:spPr>
          <a:xfrm>
            <a:off x="1285852" y="142852"/>
            <a:ext cx="6572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Советы доктора Айболита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AF19F5-5422-3443-9553-3D729E220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052736"/>
            <a:ext cx="6972267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88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706" y="0"/>
            <a:ext cx="91537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14480" y="500042"/>
            <a:ext cx="1805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Смекалистый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9190" y="5643578"/>
            <a:ext cx="1561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Словесный</a:t>
            </a:r>
          </a:p>
        </p:txBody>
      </p:sp>
      <p:sp>
        <p:nvSpPr>
          <p:cNvPr id="7" name="TextBox 6"/>
          <p:cNvSpPr txBox="1"/>
          <p:nvPr/>
        </p:nvSpPr>
        <p:spPr>
          <a:xfrm rot="1615407">
            <a:off x="5911401" y="3547413"/>
            <a:ext cx="1873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Пролив Строгий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4744" y="3643314"/>
            <a:ext cx="1903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Праздничный </a:t>
            </a:r>
          </a:p>
        </p:txBody>
      </p:sp>
      <p:sp>
        <p:nvSpPr>
          <p:cNvPr id="9" name="TextBox 8"/>
          <p:cNvSpPr txBox="1"/>
          <p:nvPr/>
        </p:nvSpPr>
        <p:spPr>
          <a:xfrm rot="18389189">
            <a:off x="1516095" y="4473908"/>
            <a:ext cx="2063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Рифы Грамотности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734420" y="129229"/>
            <a:ext cx="971550" cy="1066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" name="Скругленная соединительная линия 13"/>
          <p:cNvCxnSpPr/>
          <p:nvPr/>
        </p:nvCxnSpPr>
        <p:spPr>
          <a:xfrm flipV="1">
            <a:off x="356364" y="428604"/>
            <a:ext cx="3144066" cy="1715306"/>
          </a:xfrm>
          <a:prstGeom prst="curvedConnector3">
            <a:avLst>
              <a:gd name="adj1" fmla="val -2108"/>
            </a:avLst>
          </a:prstGeom>
          <a:ln w="50800">
            <a:solidFill>
              <a:schemeClr val="bg1"/>
            </a:solidFill>
            <a:prstDash val="lg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кругленная соединительная линия 23"/>
          <p:cNvCxnSpPr/>
          <p:nvPr/>
        </p:nvCxnSpPr>
        <p:spPr>
          <a:xfrm rot="5400000">
            <a:off x="2214546" y="1285860"/>
            <a:ext cx="2714644" cy="1285884"/>
          </a:xfrm>
          <a:prstGeom prst="curvedConnector3">
            <a:avLst>
              <a:gd name="adj1" fmla="val 67544"/>
            </a:avLst>
          </a:prstGeom>
          <a:ln w="4762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571868" y="428604"/>
            <a:ext cx="571504" cy="71438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16200000" flipH="1">
            <a:off x="2750331" y="3464719"/>
            <a:ext cx="1071570" cy="714380"/>
          </a:xfrm>
          <a:prstGeom prst="curvedConnector3">
            <a:avLst>
              <a:gd name="adj1" fmla="val 10000"/>
            </a:avLst>
          </a:prstGeom>
          <a:ln w="41275">
            <a:solidFill>
              <a:schemeClr val="bg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кругленная соединительная линия 15"/>
          <p:cNvCxnSpPr/>
          <p:nvPr/>
        </p:nvCxnSpPr>
        <p:spPr>
          <a:xfrm rot="16200000" flipH="1">
            <a:off x="3428992" y="4500570"/>
            <a:ext cx="1428760" cy="1143008"/>
          </a:xfrm>
          <a:prstGeom prst="curvedConnector3">
            <a:avLst>
              <a:gd name="adj1" fmla="val 108666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>
            <a:off x="5000628" y="5929330"/>
            <a:ext cx="3714776" cy="357190"/>
          </a:xfrm>
          <a:prstGeom prst="curvedConnector3">
            <a:avLst>
              <a:gd name="adj1" fmla="val 6923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/>
          <p:nvPr/>
        </p:nvCxnSpPr>
        <p:spPr>
          <a:xfrm rot="16200000" flipV="1">
            <a:off x="7072330" y="4500570"/>
            <a:ext cx="1928826" cy="1357322"/>
          </a:xfrm>
          <a:prstGeom prst="curvedConnector3">
            <a:avLst>
              <a:gd name="adj1" fmla="val 87531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кругленная соединительная линия 19"/>
          <p:cNvCxnSpPr/>
          <p:nvPr/>
        </p:nvCxnSpPr>
        <p:spPr>
          <a:xfrm rot="10800000">
            <a:off x="5000628" y="1857364"/>
            <a:ext cx="2143140" cy="2071702"/>
          </a:xfrm>
          <a:prstGeom prst="curvedConnector3">
            <a:avLst>
              <a:gd name="adj1" fmla="val 122444"/>
            </a:avLst>
          </a:prstGeom>
          <a:ln w="412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ятиугольник 31"/>
          <p:cNvSpPr/>
          <p:nvPr/>
        </p:nvSpPr>
        <p:spPr>
          <a:xfrm>
            <a:off x="6286512" y="928670"/>
            <a:ext cx="500066" cy="285752"/>
          </a:xfrm>
          <a:prstGeom prst="homePlate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>
            <a:off x="5930116" y="1285066"/>
            <a:ext cx="714380" cy="1588"/>
          </a:xfrm>
          <a:prstGeom prst="line">
            <a:avLst/>
          </a:prstGeom>
          <a:ln w="412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500694" y="357166"/>
            <a:ext cx="1830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Будь ЗДОРОВ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25 0.07222 C 0.05973 0.02847 0.0842 -0.01528 0.129 -0.03403 C 0.17379 -0.05278 0.24098 -0.07269 0.304 -0.04028 C 0.36702 -0.00764 0.47552 0.1294 0.50712 0.1618 C 0.53855 0.19421 0.49636 0.15764 0.49306 0.15347 C 0.48959 0.1493 0.4882 0.14305 0.48681 0.1368 " pathEditMode="relative" rAng="0" ptsTypes="AAAAAA">
                                      <p:cBhvr>
                                        <p:cTn id="6" dur="5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67" y="-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7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14480" y="500042"/>
            <a:ext cx="1805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Смекалистый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9190" y="5643578"/>
            <a:ext cx="1561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Словесный</a:t>
            </a:r>
          </a:p>
        </p:txBody>
      </p:sp>
      <p:sp>
        <p:nvSpPr>
          <p:cNvPr id="7" name="TextBox 6"/>
          <p:cNvSpPr txBox="1"/>
          <p:nvPr/>
        </p:nvSpPr>
        <p:spPr>
          <a:xfrm rot="1615407">
            <a:off x="5911401" y="3547413"/>
            <a:ext cx="1873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Пролив Строгий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4744" y="3643314"/>
            <a:ext cx="1903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Праздничный </a:t>
            </a:r>
          </a:p>
        </p:txBody>
      </p:sp>
      <p:sp>
        <p:nvSpPr>
          <p:cNvPr id="9" name="TextBox 8"/>
          <p:cNvSpPr txBox="1"/>
          <p:nvPr/>
        </p:nvSpPr>
        <p:spPr>
          <a:xfrm rot="18389189">
            <a:off x="1516095" y="4473908"/>
            <a:ext cx="2063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Рифы Грамотности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42" y="500042"/>
            <a:ext cx="166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Таинственный </a:t>
            </a:r>
          </a:p>
          <a:p>
            <a:r>
              <a:rPr lang="ru-RU" b="1" dirty="0"/>
              <a:t>остров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34897" y="4743562"/>
            <a:ext cx="971550" cy="106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36 -0.00763 C -0.05833 -0.03101 -0.07413 -0.05439 -0.07413 -0.14537 C -0.07413 -0.23634 -0.06805 -0.47037 -0.04236 -0.55393 C -0.01666 -0.6375 0.08004 -0.64606 0.08004 -0.64606 L 0.08004 -0.64606 C 0.08039 -0.64606 0.08143 -0.64583 0.08212 -0.64606 C 0.08282 -0.64629 0.08438 -0.64745 0.08438 -0.64745 L 0.08438 -0.64745 " pathEditMode="relative" ptsTypes="AAAAAAAA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7B6530-2321-A34F-B55D-F9289D468A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Звени звонок.mp3">
            <a:hlinkClick r:id="" action="ppaction://media"/>
            <a:extLst>
              <a:ext uri="{FF2B5EF4-FFF2-40B4-BE49-F238E27FC236}">
                <a16:creationId xmlns:a16="http://schemas.microsoft.com/office/drawing/2014/main" id="{66329320-1734-6349-ADB3-8AD28F01BF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5576" y="594928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0"/>
            <a:ext cx="86868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1. </a:t>
            </a:r>
            <a:r>
              <a:rPr lang="ru-RU" b="1" i="1" dirty="0"/>
              <a:t>Двое шустрых поросят </a:t>
            </a:r>
          </a:p>
          <a:p>
            <a:pPr>
              <a:buNone/>
            </a:pPr>
            <a:r>
              <a:rPr lang="ru-RU" b="1" i="1" dirty="0"/>
              <a:t> Так замерзли, аж дрожат.</a:t>
            </a:r>
          </a:p>
          <a:p>
            <a:pPr>
              <a:buNone/>
            </a:pPr>
            <a:r>
              <a:rPr lang="ru-RU" b="1" i="1" dirty="0"/>
              <a:t> Посчитайте и скажите:</a:t>
            </a:r>
          </a:p>
          <a:p>
            <a:pPr>
              <a:buNone/>
            </a:pPr>
            <a:r>
              <a:rPr lang="ru-RU" b="1" i="1" dirty="0"/>
              <a:t> Сколько валенок купить им?</a:t>
            </a:r>
          </a:p>
          <a:p>
            <a:pPr>
              <a:buNone/>
            </a:pPr>
            <a:endParaRPr lang="ru-RU" b="1" i="1" dirty="0"/>
          </a:p>
          <a:p>
            <a:pPr>
              <a:buNone/>
            </a:pPr>
            <a:r>
              <a:rPr lang="ru-RU" dirty="0"/>
              <a:t>2. </a:t>
            </a:r>
            <a:r>
              <a:rPr lang="ru-RU" b="1" i="1" dirty="0"/>
              <a:t>Подарил утятам ежик</a:t>
            </a:r>
          </a:p>
          <a:p>
            <a:pPr>
              <a:buNone/>
            </a:pPr>
            <a:r>
              <a:rPr lang="ru-RU" b="1" i="1" dirty="0"/>
              <a:t> Восемь кожаных сапожек.</a:t>
            </a:r>
          </a:p>
          <a:p>
            <a:pPr>
              <a:buNone/>
            </a:pPr>
            <a:r>
              <a:rPr lang="ru-RU" b="1" i="1" dirty="0"/>
              <a:t> Кто ответит из ребят,</a:t>
            </a:r>
          </a:p>
          <a:p>
            <a:pPr>
              <a:buNone/>
            </a:pPr>
            <a:r>
              <a:rPr lang="ru-RU" b="1" i="1" dirty="0"/>
              <a:t> Сколько было всех утят?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14290"/>
            <a:ext cx="285130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 rot="20298148">
            <a:off x="5054375" y="3659092"/>
            <a:ext cx="1905000" cy="142875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26433">
            <a:off x="7124819" y="3090611"/>
            <a:ext cx="1857368" cy="1222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248980">
            <a:off x="6888287" y="5204907"/>
            <a:ext cx="12382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6858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3. </a:t>
            </a:r>
            <a:r>
              <a:rPr lang="ru-RU" b="1" dirty="0"/>
              <a:t>Дружно муравьи живут</a:t>
            </a:r>
          </a:p>
          <a:p>
            <a:pPr>
              <a:buNone/>
            </a:pPr>
            <a:r>
              <a:rPr lang="ru-RU" b="1" dirty="0"/>
              <a:t> И без дела не снуют.</a:t>
            </a:r>
          </a:p>
          <a:p>
            <a:pPr>
              <a:buNone/>
            </a:pPr>
            <a:r>
              <a:rPr lang="ru-RU" b="1" dirty="0"/>
              <a:t> Два несут травинку,</a:t>
            </a:r>
          </a:p>
          <a:p>
            <a:pPr>
              <a:buNone/>
            </a:pPr>
            <a:r>
              <a:rPr lang="ru-RU" b="1" dirty="0"/>
              <a:t> Два несут былинку,</a:t>
            </a:r>
          </a:p>
          <a:p>
            <a:pPr>
              <a:buNone/>
            </a:pPr>
            <a:r>
              <a:rPr lang="ru-RU" b="1" dirty="0"/>
              <a:t> Три несут иголки.</a:t>
            </a:r>
          </a:p>
          <a:p>
            <a:pPr>
              <a:buNone/>
            </a:pPr>
            <a:r>
              <a:rPr lang="ru-RU" b="1" dirty="0"/>
              <a:t> Сколько их под елкой?</a:t>
            </a:r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/>
              <a:t>4. </a:t>
            </a:r>
            <a:r>
              <a:rPr lang="ru-RU" b="1" i="1" dirty="0"/>
              <a:t>На качелях две Елены,</a:t>
            </a:r>
          </a:p>
          <a:p>
            <a:pPr>
              <a:buNone/>
            </a:pPr>
            <a:r>
              <a:rPr lang="ru-RU" b="1" i="1" dirty="0"/>
              <a:t> А с мячом Иван, Игнат.</a:t>
            </a:r>
          </a:p>
          <a:p>
            <a:pPr>
              <a:buNone/>
            </a:pPr>
            <a:r>
              <a:rPr lang="ru-RU" b="1" i="1" dirty="0"/>
              <a:t> Две Ирины прибежали</a:t>
            </a:r>
          </a:p>
          <a:p>
            <a:pPr>
              <a:buNone/>
            </a:pPr>
            <a:r>
              <a:rPr lang="ru-RU" b="1" i="1" dirty="0"/>
              <a:t> На скакалках поскакать.</a:t>
            </a:r>
          </a:p>
          <a:p>
            <a:pPr>
              <a:buNone/>
            </a:pPr>
            <a:r>
              <a:rPr lang="ru-RU" b="1" i="1" dirty="0"/>
              <a:t> Валя, Зина и Егор -</a:t>
            </a:r>
          </a:p>
          <a:p>
            <a:pPr>
              <a:buNone/>
            </a:pPr>
            <a:r>
              <a:rPr lang="ru-RU" b="1" i="1" dirty="0"/>
              <a:t> Вот и в сборе весь наш двор.</a:t>
            </a:r>
          </a:p>
          <a:p>
            <a:pPr>
              <a:buNone/>
            </a:pPr>
            <a:r>
              <a:rPr lang="ru-RU" b="1" i="1" dirty="0"/>
              <a:t> А теперь скажите мне,</a:t>
            </a:r>
          </a:p>
          <a:p>
            <a:pPr>
              <a:buNone/>
            </a:pPr>
            <a:r>
              <a:rPr lang="ru-RU" b="1" i="1" dirty="0"/>
              <a:t> Сколько деток во дворе?</a:t>
            </a:r>
          </a:p>
          <a:p>
            <a:pPr>
              <a:buNone/>
            </a:pPr>
            <a:endParaRPr lang="ru-RU" b="1" i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96376">
            <a:off x="4809726" y="489070"/>
            <a:ext cx="3452810" cy="2071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78151">
            <a:off x="5520849" y="3234842"/>
            <a:ext cx="314327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7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14480" y="500042"/>
            <a:ext cx="1805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Смекалистый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9190" y="5643578"/>
            <a:ext cx="1561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Словесный</a:t>
            </a:r>
          </a:p>
        </p:txBody>
      </p:sp>
      <p:sp>
        <p:nvSpPr>
          <p:cNvPr id="7" name="TextBox 6"/>
          <p:cNvSpPr txBox="1"/>
          <p:nvPr/>
        </p:nvSpPr>
        <p:spPr>
          <a:xfrm rot="1615407">
            <a:off x="5911401" y="3547413"/>
            <a:ext cx="1873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Пролив Строгий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4744" y="3643314"/>
            <a:ext cx="1903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Праздничный </a:t>
            </a:r>
          </a:p>
        </p:txBody>
      </p:sp>
      <p:sp>
        <p:nvSpPr>
          <p:cNvPr id="9" name="TextBox 8"/>
          <p:cNvSpPr txBox="1"/>
          <p:nvPr/>
        </p:nvSpPr>
        <p:spPr>
          <a:xfrm rot="18389189">
            <a:off x="1516095" y="4473908"/>
            <a:ext cx="2063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Рифы Грамотности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42" y="500042"/>
            <a:ext cx="166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Таинственный </a:t>
            </a:r>
          </a:p>
          <a:p>
            <a:r>
              <a:rPr lang="ru-RU" b="1" dirty="0"/>
              <a:t>остров</a:t>
            </a:r>
          </a:p>
        </p:txBody>
      </p:sp>
      <p:cxnSp>
        <p:nvCxnSpPr>
          <p:cNvPr id="14" name="Скругленная соединительная линия 13"/>
          <p:cNvCxnSpPr/>
          <p:nvPr/>
        </p:nvCxnSpPr>
        <p:spPr>
          <a:xfrm flipV="1">
            <a:off x="391312" y="387742"/>
            <a:ext cx="3144066" cy="1715306"/>
          </a:xfrm>
          <a:prstGeom prst="curvedConnector3">
            <a:avLst>
              <a:gd name="adj1" fmla="val -2108"/>
            </a:avLst>
          </a:prstGeom>
          <a:ln w="50800">
            <a:solidFill>
              <a:schemeClr val="bg1"/>
            </a:solidFill>
            <a:prstDash val="lg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кругленная соединительная линия 23"/>
          <p:cNvCxnSpPr/>
          <p:nvPr/>
        </p:nvCxnSpPr>
        <p:spPr>
          <a:xfrm rot="5400000">
            <a:off x="2214546" y="1285860"/>
            <a:ext cx="2714644" cy="1285884"/>
          </a:xfrm>
          <a:prstGeom prst="curvedConnector3">
            <a:avLst>
              <a:gd name="adj1" fmla="val 67544"/>
            </a:avLst>
          </a:prstGeom>
          <a:ln w="4762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571868" y="428604"/>
            <a:ext cx="571504" cy="71438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324313" y="44094"/>
            <a:ext cx="971550" cy="106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-0.00486 C 0.02239 0.07037 0.04357 0.1456 0.03107 0.1993 C 0.0184 0.25301 -0.05243 0.26713 -0.07431 0.3169 C -0.09601 0.3669 -0.09966 0.49861 -0.09966 0.49861 L -0.09966 0.49861 L -0.09966 0.49861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4294967295"/>
          </p:nvPr>
        </p:nvSpPr>
        <p:spPr>
          <a:xfrm>
            <a:off x="457200" y="500063"/>
            <a:ext cx="8686800" cy="558006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6000" dirty="0"/>
              <a:t>  Летом </a:t>
            </a:r>
            <a:r>
              <a:rPr lang="ru-RU" sz="6000" dirty="0" err="1"/>
              <a:t>пают</a:t>
            </a:r>
            <a:r>
              <a:rPr lang="ru-RU" sz="6000" dirty="0"/>
              <a:t> </a:t>
            </a:r>
            <a:r>
              <a:rPr lang="ru-RU" sz="6000" dirty="0" err="1"/>
              <a:t>чыжы</a:t>
            </a:r>
            <a:r>
              <a:rPr lang="ru-RU" sz="6000" dirty="0"/>
              <a:t>. </a:t>
            </a:r>
            <a:r>
              <a:rPr lang="ru-RU" sz="6000" dirty="0" err="1"/>
              <a:t>Литают</a:t>
            </a:r>
            <a:r>
              <a:rPr lang="ru-RU" sz="6000" dirty="0"/>
              <a:t> стрижи. в лису цветут </a:t>
            </a:r>
            <a:r>
              <a:rPr lang="ru-RU" sz="6000" dirty="0" err="1"/>
              <a:t>ландышы</a:t>
            </a:r>
            <a:r>
              <a:rPr lang="ru-RU" sz="6000" dirty="0"/>
              <a:t>. Под </a:t>
            </a:r>
            <a:r>
              <a:rPr lang="ru-RU" sz="6000" dirty="0" err="1"/>
              <a:t>елю</a:t>
            </a:r>
            <a:r>
              <a:rPr lang="ru-RU" sz="6000" dirty="0"/>
              <a:t> шуршат </a:t>
            </a:r>
            <a:r>
              <a:rPr lang="ru-RU" sz="6000" dirty="0" err="1"/>
              <a:t>Ежы</a:t>
            </a:r>
            <a:r>
              <a:rPr lang="ru-RU" sz="6000" dirty="0"/>
              <a:t>.</a:t>
            </a:r>
          </a:p>
          <a:p>
            <a:pPr>
              <a:buNone/>
            </a:pPr>
            <a:r>
              <a:rPr lang="ru-RU" sz="6000" dirty="0"/>
              <a:t>  Ребята в лису </a:t>
            </a:r>
            <a:r>
              <a:rPr lang="ru-RU" sz="6000" dirty="0" err="1"/>
              <a:t>ищют</a:t>
            </a:r>
            <a:r>
              <a:rPr lang="ru-RU" sz="6000" dirty="0"/>
              <a:t> </a:t>
            </a:r>
            <a:r>
              <a:rPr lang="ru-RU" sz="6000" dirty="0" err="1"/>
              <a:t>шышки</a:t>
            </a:r>
            <a:endParaRPr lang="ru-RU" sz="6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706" y="0"/>
            <a:ext cx="91537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14480" y="500042"/>
            <a:ext cx="1805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Смекалистый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9190" y="5643578"/>
            <a:ext cx="1561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Словесный</a:t>
            </a:r>
          </a:p>
        </p:txBody>
      </p:sp>
      <p:sp>
        <p:nvSpPr>
          <p:cNvPr id="7" name="TextBox 6"/>
          <p:cNvSpPr txBox="1"/>
          <p:nvPr/>
        </p:nvSpPr>
        <p:spPr>
          <a:xfrm rot="1615407">
            <a:off x="5911401" y="3547413"/>
            <a:ext cx="1873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Пролив Строгий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4744" y="3643314"/>
            <a:ext cx="1903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О. Праздничный </a:t>
            </a:r>
          </a:p>
        </p:txBody>
      </p:sp>
      <p:sp>
        <p:nvSpPr>
          <p:cNvPr id="9" name="TextBox 8"/>
          <p:cNvSpPr txBox="1"/>
          <p:nvPr/>
        </p:nvSpPr>
        <p:spPr>
          <a:xfrm rot="18389189">
            <a:off x="1516095" y="4473908"/>
            <a:ext cx="2063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Рифы Грамотности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42" y="500042"/>
            <a:ext cx="166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Таинственный </a:t>
            </a:r>
          </a:p>
          <a:p>
            <a:r>
              <a:rPr lang="ru-RU" b="1" dirty="0"/>
              <a:t>остров</a:t>
            </a:r>
          </a:p>
        </p:txBody>
      </p:sp>
      <p:cxnSp>
        <p:nvCxnSpPr>
          <p:cNvPr id="24" name="Скругленная соединительная линия 23"/>
          <p:cNvCxnSpPr/>
          <p:nvPr/>
        </p:nvCxnSpPr>
        <p:spPr>
          <a:xfrm rot="5400000">
            <a:off x="2214546" y="1285860"/>
            <a:ext cx="2714644" cy="1285884"/>
          </a:xfrm>
          <a:prstGeom prst="curvedConnector3">
            <a:avLst>
              <a:gd name="adj1" fmla="val 67544"/>
            </a:avLst>
          </a:prstGeom>
          <a:ln w="4762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кругленная соединительная линия 13"/>
          <p:cNvCxnSpPr/>
          <p:nvPr/>
        </p:nvCxnSpPr>
        <p:spPr>
          <a:xfrm flipV="1">
            <a:off x="356364" y="428604"/>
            <a:ext cx="3144066" cy="1715306"/>
          </a:xfrm>
          <a:prstGeom prst="curvedConnector3">
            <a:avLst>
              <a:gd name="adj1" fmla="val -2108"/>
            </a:avLst>
          </a:prstGeom>
          <a:ln w="50800">
            <a:solidFill>
              <a:schemeClr val="bg1"/>
            </a:solidFill>
            <a:prstDash val="lg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571868" y="428604"/>
            <a:ext cx="571504" cy="71438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16200000" flipH="1">
            <a:off x="2750331" y="3464719"/>
            <a:ext cx="1071570" cy="714380"/>
          </a:xfrm>
          <a:prstGeom prst="curvedConnector3">
            <a:avLst>
              <a:gd name="adj1" fmla="val 10000"/>
            </a:avLst>
          </a:prstGeom>
          <a:ln w="41275">
            <a:solidFill>
              <a:schemeClr val="bg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617227" y="2383334"/>
            <a:ext cx="971550" cy="106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3519 C 2.77778E-7 0.16296 0.00052 0.29074 0.01823 0.33519 C 0.03594 0.37963 0.09097 0.30695 0.10573 0.30185 C 0.12066 0.29653 0.10712 0.30417 0.10729 0.30394 C 0.10764 0.30347 0.10747 0.30162 0.10729 0.29977 " pathEditMode="relative" ptsTypes="AAAAA">
                                      <p:cBhvr>
                                        <p:cTn id="6" dur="5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010A0-F8B9-7244-9453-C9EE6C69D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Лев Лещенко - День Победы.mp3">
            <a:hlinkClick r:id="" action="ppaction://media"/>
            <a:extLst>
              <a:ext uri="{FF2B5EF4-FFF2-40B4-BE49-F238E27FC236}">
                <a16:creationId xmlns:a16="http://schemas.microsoft.com/office/drawing/2014/main" id="{D5D8F7FF-8462-FB47-A0F0-CE072FC70690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41800" y="3409950"/>
            <a:ext cx="812800" cy="8128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ADFF5A-7716-0345-8CB6-58D1357738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9050"/>
            <a:ext cx="9144000" cy="6858000"/>
          </a:xfrm>
          <a:prstGeom prst="rect">
            <a:avLst/>
          </a:prstGeom>
        </p:spPr>
      </p:pic>
      <p:pic>
        <p:nvPicPr>
          <p:cNvPr id="7" name="Лев Лещенко - День Победы.mp3">
            <a:hlinkClick r:id="" action="ppaction://media"/>
            <a:extLst>
              <a:ext uri="{FF2B5EF4-FFF2-40B4-BE49-F238E27FC236}">
                <a16:creationId xmlns:a16="http://schemas.microsoft.com/office/drawing/2014/main" id="{3F49B823-7CF6-5544-A9FA-3C0D0DB8D3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58924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50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6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Барбарики - С днем  рождения.mp3">
            <a:hlinkClick r:id="" action="ppaction://media"/>
            <a:extLst>
              <a:ext uri="{FF2B5EF4-FFF2-40B4-BE49-F238E27FC236}">
                <a16:creationId xmlns:a16="http://schemas.microsoft.com/office/drawing/2014/main" id="{CCC82423-8929-964A-9476-016371FD58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5805264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0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361</TotalTime>
  <Words>380</Words>
  <Application>Microsoft Macintosh PowerPoint</Application>
  <PresentationFormat>Экран (4:3)</PresentationFormat>
  <Paragraphs>94</Paragraphs>
  <Slides>20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Arial Narrow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шифровки</vt:lpstr>
      <vt:lpstr>Презентация PowerPoint</vt:lpstr>
      <vt:lpstr>Правила поведения в школе</vt:lpstr>
      <vt:lpstr>с</vt:lpstr>
      <vt:lpstr>Презентация PowerPoint</vt:lpstr>
      <vt:lpstr>Презентация PowerPoint</vt:lpstr>
      <vt:lpstr>Презентация PowerPoint</vt:lpstr>
      <vt:lpstr>Презентация PowerPoint</vt:lpstr>
      <vt:lpstr>с</vt:lpstr>
      <vt:lpstr>Презентация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</dc:creator>
  <cp:lastModifiedBy>Иван Глазов</cp:lastModifiedBy>
  <cp:revision>35</cp:revision>
  <dcterms:created xsi:type="dcterms:W3CDTF">2012-08-31T19:59:47Z</dcterms:created>
  <dcterms:modified xsi:type="dcterms:W3CDTF">2020-08-31T20:21:10Z</dcterms:modified>
</cp:coreProperties>
</file>