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9" r:id="rId2"/>
    <p:sldId id="256" r:id="rId3"/>
    <p:sldId id="257" r:id="rId4"/>
    <p:sldId id="270" r:id="rId5"/>
    <p:sldId id="271" r:id="rId6"/>
    <p:sldId id="267" r:id="rId7"/>
    <p:sldId id="273" r:id="rId8"/>
    <p:sldId id="274" r:id="rId9"/>
    <p:sldId id="275" r:id="rId10"/>
    <p:sldId id="277" r:id="rId11"/>
    <p:sldId id="278" r:id="rId12"/>
    <p:sldId id="286" r:id="rId13"/>
    <p:sldId id="279" r:id="rId14"/>
    <p:sldId id="280" r:id="rId15"/>
    <p:sldId id="288" r:id="rId16"/>
    <p:sldId id="287" r:id="rId17"/>
    <p:sldId id="282" r:id="rId18"/>
    <p:sldId id="264" r:id="rId19"/>
    <p:sldId id="265" r:id="rId20"/>
    <p:sldId id="266" r:id="rId21"/>
    <p:sldId id="290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5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1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4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47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8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8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4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0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4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5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9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0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Урок по русскому языку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1 з классе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Слова отвечающие на вопросы кто? что?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Учитель: </a:t>
            </a:r>
            <a:r>
              <a:rPr lang="ru-RU" sz="3100" dirty="0" err="1" smtClean="0">
                <a:solidFill>
                  <a:srgbClr val="002060"/>
                </a:solidFill>
              </a:rPr>
              <a:t>Дерман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</a:rPr>
              <a:t>АльфияГабитовна</a:t>
            </a:r>
            <a:endParaRPr lang="ru-RU" sz="3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87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</a:rPr>
              <a:t>А сейчас, предлагаю проанализировать слово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(Один ученик у доски, остальные в тетради).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Друг </a:t>
            </a:r>
            <a:r>
              <a:rPr lang="ru-RU" sz="2400" b="1" i="1" dirty="0"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solidFill>
                  <a:srgbClr val="C00000"/>
                </a:solidFill>
              </a:rPr>
              <a:t>4 буквы, </a:t>
            </a:r>
            <a:r>
              <a:rPr lang="ru-RU" sz="2400" b="1" i="1" dirty="0">
                <a:solidFill>
                  <a:srgbClr val="C00000"/>
                </a:solidFill>
              </a:rPr>
              <a:t>4</a:t>
            </a:r>
            <a:r>
              <a:rPr lang="ru-RU" sz="2400" b="1" i="1" dirty="0" smtClean="0">
                <a:solidFill>
                  <a:srgbClr val="C00000"/>
                </a:solidFill>
              </a:rPr>
              <a:t> звука, 1 </a:t>
            </a:r>
            <a:r>
              <a:rPr lang="ru-RU" sz="2400" b="1" i="1" dirty="0">
                <a:solidFill>
                  <a:srgbClr val="C00000"/>
                </a:solidFill>
              </a:rPr>
              <a:t>слог ударный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- Что вы заметили в этом слове? ( орфограмма –парная согласная на конце слова)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</a:rPr>
              <a:t>ользуясь правилами оценивания, разукрасить первый смайлик в карточке. Образец вы можете видеть на доске.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6" name="Picture 2" descr="https://ck.ot7.ru/uploads/9/0/7/Smaylik-s-ulybochkoy_9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025351" cy="20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III</a:t>
            </a:r>
            <a:r>
              <a:rPr lang="ru-RU" b="1" dirty="0">
                <a:solidFill>
                  <a:srgbClr val="002060"/>
                </a:solidFill>
              </a:rPr>
              <a:t>. Целеполагание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66124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sz="5100" b="1" i="1" dirty="0" smtClean="0"/>
              <a:t>Ребята</a:t>
            </a:r>
            <a:r>
              <a:rPr lang="ru-RU" sz="5100" b="1" i="1" dirty="0"/>
              <a:t>, </a:t>
            </a:r>
            <a:r>
              <a:rPr lang="ru-RU" sz="5100" b="1" i="1" dirty="0" smtClean="0"/>
              <a:t>посмотрите на картинки , что вы заметили?</a:t>
            </a:r>
            <a:r>
              <a:rPr lang="ru-RU" sz="5100" b="1" dirty="0" smtClean="0"/>
              <a:t> </a:t>
            </a:r>
            <a:r>
              <a:rPr lang="ru-RU" sz="5100" dirty="0"/>
              <a:t> </a:t>
            </a:r>
            <a:r>
              <a:rPr lang="ru-RU" sz="5100" dirty="0" smtClean="0"/>
              <a:t>(картинки в два столбика).</a:t>
            </a:r>
          </a:p>
          <a:p>
            <a:pPr>
              <a:buFontTx/>
              <a:buChar char="-"/>
            </a:pPr>
            <a:r>
              <a:rPr lang="ru-RU" sz="5100" dirty="0"/>
              <a:t>- </a:t>
            </a:r>
            <a:r>
              <a:rPr lang="ru-RU" sz="5100" b="1" i="1" dirty="0"/>
              <a:t>Как вы думаете </a:t>
            </a:r>
            <a:r>
              <a:rPr lang="ru-RU" sz="5100" b="1" i="1" dirty="0" smtClean="0"/>
              <a:t>почему?</a:t>
            </a:r>
            <a:r>
              <a:rPr lang="ru-RU" sz="5100" dirty="0"/>
              <a:t> </a:t>
            </a:r>
            <a:r>
              <a:rPr lang="ru-RU" sz="5100" dirty="0" smtClean="0"/>
              <a:t>(потому что</a:t>
            </a:r>
            <a:r>
              <a:rPr lang="ru-RU" sz="5100" dirty="0"/>
              <a:t> </a:t>
            </a:r>
            <a:r>
              <a:rPr lang="ru-RU" sz="5100" dirty="0" smtClean="0"/>
              <a:t>живые и неживые ).</a:t>
            </a:r>
            <a:endParaRPr lang="ru-RU" sz="5100" dirty="0"/>
          </a:p>
          <a:p>
            <a:pPr marL="0" indent="0">
              <a:buNone/>
            </a:pPr>
            <a:r>
              <a:rPr lang="ru-RU" sz="5100" dirty="0"/>
              <a:t>- </a:t>
            </a:r>
            <a:r>
              <a:rPr lang="ru-RU" sz="5100" b="1" i="1" dirty="0"/>
              <a:t>На какие вопросы отвечают эти слова? </a:t>
            </a:r>
            <a:r>
              <a:rPr lang="ru-RU" sz="5100" dirty="0"/>
              <a:t>(</a:t>
            </a:r>
            <a:r>
              <a:rPr lang="ru-RU" sz="5100" dirty="0" smtClean="0"/>
              <a:t>Кто? Что?).</a:t>
            </a:r>
            <a:endParaRPr lang="ru-RU" sz="5100" dirty="0"/>
          </a:p>
          <a:p>
            <a:pPr marL="0" indent="0">
              <a:buNone/>
            </a:pPr>
            <a:r>
              <a:rPr lang="ru-RU" sz="5100" i="1" dirty="0" smtClean="0"/>
              <a:t>- </a:t>
            </a:r>
            <a:r>
              <a:rPr lang="ru-RU" sz="5100" b="1" i="1" dirty="0" smtClean="0"/>
              <a:t>Как вы думаете чем будем заниматься на уроке?</a:t>
            </a:r>
            <a:r>
              <a:rPr lang="ru-RU" sz="5100" i="1" dirty="0" smtClean="0"/>
              <a:t> </a:t>
            </a:r>
            <a:r>
              <a:rPr lang="ru-RU" sz="5100" dirty="0"/>
              <a:t>(Будем учиться находить </a:t>
            </a:r>
            <a:r>
              <a:rPr lang="ru-RU" sz="5100" dirty="0" smtClean="0"/>
              <a:t>слова обозначающие живые и неживые предметы, </a:t>
            </a:r>
            <a:r>
              <a:rPr lang="ru-RU" sz="5100" dirty="0"/>
              <a:t>задавать правильно вопросы, использовать в речи</a:t>
            </a:r>
            <a:r>
              <a:rPr lang="ru-RU" sz="5100" dirty="0" smtClean="0"/>
              <a:t>).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002060"/>
                </a:solidFill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599"/>
            <a:ext cx="6561777" cy="24860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узыкальная </a:t>
            </a:r>
            <a:r>
              <a:rPr lang="ru-RU" b="1" dirty="0" err="1" smtClean="0">
                <a:solidFill>
                  <a:srgbClr val="002060"/>
                </a:solidFill>
              </a:rPr>
              <a:t>физминутка</a:t>
            </a:r>
            <a:r>
              <a:rPr lang="ru-RU" b="1" dirty="0" smtClean="0">
                <a:solidFill>
                  <a:srgbClr val="002060"/>
                </a:solidFill>
              </a:rPr>
              <a:t> под </a:t>
            </a:r>
            <a:r>
              <a:rPr lang="ru-RU" b="1" dirty="0" err="1" smtClean="0">
                <a:solidFill>
                  <a:srgbClr val="002060"/>
                </a:solidFill>
              </a:rPr>
              <a:t>мупесню</a:t>
            </a:r>
            <a:r>
              <a:rPr lang="ru-RU" b="1" dirty="0" smtClean="0">
                <a:solidFill>
                  <a:srgbClr val="002060"/>
                </a:solidFill>
              </a:rPr>
              <a:t> о дружбе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50" name="Picture 2" descr="https://ds04.infourok.ru/uploads/ex/06ef/00105a9e-6fa672bb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1177"/>
            <a:ext cx="6489768" cy="48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05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IV. Работа по новой теме </a:t>
            </a:r>
            <a:r>
              <a:rPr lang="ru-RU" sz="4000" b="1" dirty="0" smtClean="0">
                <a:solidFill>
                  <a:srgbClr val="002060"/>
                </a:solidFill>
              </a:rPr>
              <a:t>урока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08" y="1556792"/>
            <a:ext cx="7214152" cy="50405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Объяснение </a:t>
            </a:r>
            <a:r>
              <a:rPr lang="ru-RU" b="1" dirty="0">
                <a:solidFill>
                  <a:srgbClr val="002060"/>
                </a:solidFill>
              </a:rPr>
              <a:t>нового </a:t>
            </a:r>
            <a:r>
              <a:rPr lang="ru-RU" b="1" dirty="0" smtClean="0">
                <a:solidFill>
                  <a:srgbClr val="002060"/>
                </a:solidFill>
              </a:rPr>
              <a:t>материала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Сейчас я буду загадывать загадки , а вы будете записывать в тетрадь отгадки в два столбика ( по одному ученику у доски)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z="2000" dirty="0"/>
              <a:t>Чик-чирик! К зёрнышкам прыг! </a:t>
            </a:r>
            <a:br>
              <a:rPr lang="ru-RU" sz="2000" dirty="0"/>
            </a:br>
            <a:r>
              <a:rPr lang="ru-RU" sz="2000" dirty="0"/>
              <a:t>Клюй, не робей! Кто это?</a:t>
            </a:r>
          </a:p>
          <a:p>
            <a:pPr>
              <a:buNone/>
            </a:pPr>
            <a:r>
              <a:rPr lang="ru-RU" sz="2000" i="1" dirty="0"/>
              <a:t>    (</a:t>
            </a:r>
            <a:r>
              <a:rPr lang="ru-RU" sz="2000" i="1" dirty="0">
                <a:solidFill>
                  <a:srgbClr val="FF0000"/>
                </a:solidFill>
              </a:rPr>
              <a:t>Воробей</a:t>
            </a:r>
            <a:r>
              <a:rPr lang="ru-RU" sz="2000" i="1" dirty="0"/>
              <a:t>)</a:t>
            </a:r>
          </a:p>
          <a:p>
            <a:r>
              <a:rPr lang="ru-RU" sz="2000" dirty="0"/>
              <a:t>Эту зимнюю хозяйку </a:t>
            </a:r>
            <a:br>
              <a:rPr lang="ru-RU" sz="2000" dirty="0"/>
            </a:br>
            <a:r>
              <a:rPr lang="ru-RU" sz="2000" dirty="0"/>
              <a:t>Все боятся, даже зайка </a:t>
            </a:r>
            <a:br>
              <a:rPr lang="ru-RU" sz="2000" dirty="0"/>
            </a:br>
            <a:r>
              <a:rPr lang="ru-RU" sz="2000" dirty="0"/>
              <a:t>Не боится лишь апрель </a:t>
            </a:r>
            <a:br>
              <a:rPr lang="ru-RU" sz="2000" dirty="0"/>
            </a:br>
            <a:r>
              <a:rPr lang="ru-RU" sz="2000" dirty="0"/>
              <a:t>Снежно-белую ... </a:t>
            </a:r>
          </a:p>
          <a:p>
            <a:pPr>
              <a:buNone/>
            </a:pPr>
            <a:r>
              <a:rPr lang="ru-RU" sz="2000" i="1" dirty="0"/>
              <a:t>    (</a:t>
            </a:r>
            <a:r>
              <a:rPr lang="ru-RU" sz="2000" i="1" dirty="0">
                <a:solidFill>
                  <a:srgbClr val="FF0000"/>
                </a:solidFill>
              </a:rPr>
              <a:t>Метель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http://www.floranimal.ru/pages/animal/v/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991" y="2546218"/>
            <a:ext cx="1800200" cy="160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img1.liveinternet.ru/images/attach/c/2/69/94/69094103_07_Opyat_me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086" y="4226091"/>
            <a:ext cx="1866065" cy="139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6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Сижу верхом,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Не ведаю на ком.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i="1" dirty="0">
                <a:solidFill>
                  <a:srgbClr val="002060"/>
                </a:solidFill>
              </a:rPr>
              <a:t>    (</a:t>
            </a:r>
            <a:r>
              <a:rPr lang="ru-RU" sz="2200" i="1" dirty="0">
                <a:solidFill>
                  <a:srgbClr val="FF0000"/>
                </a:solidFill>
              </a:rPr>
              <a:t>Шапка</a:t>
            </a:r>
            <a:r>
              <a:rPr lang="ru-RU" sz="2200" i="1" dirty="0" smtClean="0">
                <a:solidFill>
                  <a:srgbClr val="002060"/>
                </a:solidFill>
              </a:rPr>
              <a:t>)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ds04.infourok.ru/uploads/ex/0b84/000c2cfb-975ddb3c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llcaps.ru/wp-content/uploads/2012/08/302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455" y="503133"/>
            <a:ext cx="1431112" cy="143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6851770" cy="445683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Кто?                                                  Что</a:t>
            </a:r>
            <a:r>
              <a:rPr lang="ru-RU" sz="2400" dirty="0">
                <a:solidFill>
                  <a:srgbClr val="FF0000"/>
                </a:solidFill>
              </a:rPr>
              <a:t>?</a:t>
            </a:r>
          </a:p>
          <a:p>
            <a:r>
              <a:rPr lang="ru-RU" sz="2400" dirty="0" smtClean="0"/>
              <a:t>Воробей                                          метель</a:t>
            </a:r>
          </a:p>
          <a:p>
            <a:r>
              <a:rPr lang="ru-RU" sz="2400" dirty="0" smtClean="0"/>
              <a:t>Собака                                             шапка</a:t>
            </a:r>
          </a:p>
          <a:p>
            <a:r>
              <a:rPr lang="ru-RU" sz="2400" dirty="0" smtClean="0"/>
              <a:t>Кот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У кого так же оцените себя.( смайлик.)</a:t>
            </a:r>
          </a:p>
          <a:p>
            <a:pPr marL="0" indent="0">
              <a:buNone/>
            </a:pPr>
            <a:r>
              <a:rPr lang="ru-RU" sz="2400" dirty="0" smtClean="0"/>
              <a:t>-Что помогло нам правильно распределить слова? (вопросы)</a:t>
            </a:r>
            <a:endParaRPr lang="ru-RU" sz="2400" dirty="0"/>
          </a:p>
        </p:txBody>
      </p:sp>
      <p:pic>
        <p:nvPicPr>
          <p:cNvPr id="4" name="Picture 2" descr="http://www.u-znayka.narod.ru/znayka-znay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7055"/>
            <a:ext cx="2386980" cy="2347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3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Вывод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i="1" dirty="0" smtClean="0"/>
              <a:t>Итак</a:t>
            </a:r>
            <a:r>
              <a:rPr lang="ru-RU" sz="2400" b="1" i="1" dirty="0"/>
              <a:t>, м</a:t>
            </a:r>
            <a:r>
              <a:rPr lang="ru-RU" sz="2400" b="1" i="1" dirty="0" smtClean="0"/>
              <a:t>ы распределили слова в два столбика.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По какому правилу?(Если слово обозначает живой предмет , значит отвечает на вопрос кто?. Если слово обозначает неживой предмет , значит отвечает на вопрос </a:t>
            </a:r>
            <a:r>
              <a:rPr lang="ru-RU" sz="2400" b="1" i="1" dirty="0"/>
              <a:t>ч</a:t>
            </a:r>
            <a:r>
              <a:rPr lang="ru-RU" sz="2400" b="1" i="1" dirty="0" smtClean="0"/>
              <a:t>то?)</a:t>
            </a:r>
            <a:endParaRPr lang="ru-RU" sz="2400" b="1" i="1" dirty="0"/>
          </a:p>
          <a:p>
            <a:endParaRPr lang="ru-RU" dirty="0"/>
          </a:p>
        </p:txBody>
      </p:sp>
      <p:pic>
        <p:nvPicPr>
          <p:cNvPr id="6" name="Picture 2" descr="https://ck.ot7.ru/uploads/9/0/7/Smaylik-s-ulybochkoy_9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025351" cy="20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u="sng" dirty="0">
                <a:solidFill>
                  <a:srgbClr val="002060"/>
                </a:solidFill>
              </a:rPr>
              <a:t>Познавательная </a:t>
            </a:r>
            <a:r>
              <a:rPr lang="ru-RU" b="1" u="sng" dirty="0" smtClean="0">
                <a:solidFill>
                  <a:srgbClr val="002060"/>
                </a:solidFill>
              </a:rPr>
              <a:t>физкультминутка</a:t>
            </a:r>
            <a:r>
              <a:rPr lang="ru-RU" b="1" u="sng" dirty="0">
                <a:solidFill>
                  <a:srgbClr val="002060"/>
                </a:solidFill>
              </a:rPr>
              <a:t/>
            </a:r>
            <a:br>
              <a:rPr lang="ru-RU" b="1" u="sng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Предмет живой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присесть, </a:t>
            </a:r>
            <a:r>
              <a:rPr lang="ru-RU" b="1" dirty="0" smtClean="0">
                <a:solidFill>
                  <a:srgbClr val="002060"/>
                </a:solidFill>
              </a:rPr>
              <a:t>неживой предмет </a:t>
            </a:r>
            <a:r>
              <a:rPr lang="ru-RU" dirty="0">
                <a:solidFill>
                  <a:srgbClr val="002060"/>
                </a:solidFill>
              </a:rPr>
              <a:t>– шагать на месте, </a:t>
            </a:r>
            <a:r>
              <a:rPr lang="ru-RU" b="1" dirty="0" smtClean="0">
                <a:solidFill>
                  <a:srgbClr val="002060"/>
                </a:solidFill>
              </a:rPr>
              <a:t>не предмет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махи руками над головой.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1218"/>
            <a:ext cx="5364088" cy="29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VI. Закрепление изученного материала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ds04.infourok.ru/uploads/ex/0dbf/0007d5ee-4d1cffae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r>
              <a:rPr lang="ru-RU" sz="3600" b="1" dirty="0">
                <a:solidFill>
                  <a:srgbClr val="002060"/>
                </a:solidFill>
              </a:rPr>
              <a:t>. Парная работа по </a:t>
            </a:r>
            <a:r>
              <a:rPr lang="ru-RU" sz="3600" b="1" dirty="0" smtClean="0">
                <a:solidFill>
                  <a:srgbClr val="002060"/>
                </a:solidFill>
              </a:rPr>
              <a:t>карточкам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7170" name="Picture 2" descr="https://ds04.infourok.ru/uploads/ex/034e/00029b5d-2bc9f7d6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23719" cy="45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 smtClean="0">
                <a:solidFill>
                  <a:srgbClr val="002060"/>
                </a:solidFill>
                <a:latin typeface="+mn-lt"/>
              </a:rPr>
              <a:t>Тема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 Слова, отвечающие на вопросы «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Кто?», «Что?».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ru-RU" sz="4000" b="1" u="sng" dirty="0" smtClean="0">
                <a:solidFill>
                  <a:srgbClr val="002060"/>
                </a:solidFill>
                <a:latin typeface="+mn-lt"/>
              </a:rPr>
              <a:t>Цель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познакомить учащихся со словами, отвечающими на вопросы «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Кто?», «Что?».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94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r>
              <a:rPr lang="ru-RU" sz="3600" b="1" dirty="0">
                <a:solidFill>
                  <a:srgbClr val="002060"/>
                </a:solidFill>
              </a:rPr>
              <a:t>. Самостоятельная работа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924944"/>
            <a:ext cx="7571184" cy="3157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5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s://avatars.mds.yandex.net/get-pdb/1608049/2907ad30-362e-4c91-a63b-c40a32119c67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2111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704855" cy="484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Что необходимо сделать, чтобы закончить урок? </a:t>
            </a:r>
            <a:r>
              <a:rPr lang="ru-RU" i="1" dirty="0"/>
              <a:t>(Подвести итог нашей работы)</a:t>
            </a:r>
            <a:br>
              <a:rPr lang="ru-RU" i="1" dirty="0"/>
            </a:br>
            <a:r>
              <a:rPr lang="ru-RU" dirty="0"/>
              <a:t>– Какую цель вы ставили в начале урока?</a:t>
            </a:r>
            <a:br>
              <a:rPr lang="ru-RU" dirty="0"/>
            </a:br>
            <a:r>
              <a:rPr lang="ru-RU" dirty="0"/>
              <a:t>– Вы ее достигли?</a:t>
            </a:r>
            <a:br>
              <a:rPr lang="ru-RU" dirty="0"/>
            </a:br>
            <a:r>
              <a:rPr lang="ru-RU" dirty="0"/>
              <a:t>– Как вы открывали новое знание?</a:t>
            </a:r>
            <a:br>
              <a:rPr lang="ru-RU" dirty="0"/>
            </a:br>
            <a:r>
              <a:rPr lang="ru-RU" dirty="0"/>
              <a:t>– Что помогло открыть новое знание?</a:t>
            </a:r>
            <a:br>
              <a:rPr lang="ru-RU" dirty="0"/>
            </a:br>
            <a:r>
              <a:rPr lang="ru-RU" dirty="0"/>
              <a:t>– Для чего вам понадобятся новые знания, полученные на уроке?</a:t>
            </a:r>
            <a:br>
              <a:rPr lang="ru-RU" dirty="0"/>
            </a:br>
            <a:r>
              <a:rPr lang="ru-RU" dirty="0"/>
              <a:t>– У вас на партах лежат цветные </a:t>
            </a:r>
            <a:r>
              <a:rPr lang="ru-RU" dirty="0" smtClean="0"/>
              <a:t>смайлики </a:t>
            </a:r>
            <a:r>
              <a:rPr lang="ru-RU" dirty="0"/>
              <a:t>(зеленый, желтый, красный)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– Я сейчас буду говорить некие утверждения, а вы поднимайте цвета согласия (зеленый), сомнения (желтый) или несогласия (красный)</a:t>
            </a:r>
            <a:br>
              <a:rPr lang="ru-RU" dirty="0"/>
            </a:br>
            <a:r>
              <a:rPr lang="ru-RU" dirty="0"/>
              <a:t>– Я знаю, какие слова отвечают на вопрос КТО?, а какие на вопрос ЧТО?</a:t>
            </a:r>
            <a:br>
              <a:rPr lang="ru-RU" dirty="0"/>
            </a:br>
            <a:r>
              <a:rPr lang="ru-RU" dirty="0"/>
              <a:t>– Я легко справился с самостоятельной работой.</a:t>
            </a:r>
            <a:br>
              <a:rPr lang="ru-RU" dirty="0"/>
            </a:br>
            <a:r>
              <a:rPr lang="ru-RU" dirty="0"/>
              <a:t>– Я смог понять причину ошибки в самостоятельной работе (если она была допущена).</a:t>
            </a:r>
            <a:br>
              <a:rPr lang="ru-RU" dirty="0"/>
            </a:br>
            <a:r>
              <a:rPr lang="ru-RU" dirty="0"/>
              <a:t>– Я доволен своей работой на уроке.</a:t>
            </a:r>
          </a:p>
        </p:txBody>
      </p:sp>
      <p:pic>
        <p:nvPicPr>
          <p:cNvPr id="5" name="Picture 2" descr="https://ck.ot7.ru/uploads/9/0/7/Smaylik-s-ulybochkoy_9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202535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VII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Итог урока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i="1" dirty="0" smtClean="0"/>
              <a:t>С </a:t>
            </a:r>
            <a:r>
              <a:rPr lang="ru-RU" b="1" i="1" dirty="0"/>
              <a:t>какой группой слов работали на уроке? </a:t>
            </a:r>
            <a:r>
              <a:rPr lang="ru-RU" dirty="0"/>
              <a:t>(</a:t>
            </a:r>
            <a:r>
              <a:rPr lang="ru-RU" dirty="0" smtClean="0"/>
              <a:t>С группой </a:t>
            </a:r>
            <a:r>
              <a:rPr lang="ru-RU" dirty="0"/>
              <a:t>слов, отвечающих на вопросы  </a:t>
            </a:r>
            <a:r>
              <a:rPr lang="ru-RU" dirty="0" smtClean="0"/>
              <a:t>Кто? </a:t>
            </a:r>
            <a:r>
              <a:rPr lang="ru-RU" smtClean="0"/>
              <a:t>Что?)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620688"/>
            <a:ext cx="864968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Задачи: 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познавательные</a:t>
            </a:r>
            <a:r>
              <a:rPr lang="ru-RU" sz="2800" b="1" u="sng" dirty="0">
                <a:solidFill>
                  <a:srgbClr val="C00000"/>
                </a:solidFill>
              </a:rPr>
              <a:t>: 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ввести понятие о словах, отвечающих на вопросы «</a:t>
            </a:r>
            <a:r>
              <a:rPr lang="ru-RU" sz="2400" b="1" dirty="0" smtClean="0">
                <a:solidFill>
                  <a:srgbClr val="002060"/>
                </a:solidFill>
              </a:rPr>
              <a:t>Кто?», «Что?».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800" b="1" u="sng" dirty="0">
                <a:solidFill>
                  <a:srgbClr val="C00000"/>
                </a:solidFill>
              </a:rPr>
              <a:t>личностные: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любовь ко всему живому, природе, любовь друг к другу;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коммуникативные: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</a:t>
            </a:r>
            <a:r>
              <a:rPr lang="ru-RU" sz="2400" b="1" dirty="0" smtClean="0">
                <a:solidFill>
                  <a:srgbClr val="002060"/>
                </a:solidFill>
              </a:rPr>
              <a:t>слышать </a:t>
            </a:r>
            <a:r>
              <a:rPr lang="ru-RU" sz="2400" b="1" dirty="0">
                <a:solidFill>
                  <a:srgbClr val="002060"/>
                </a:solidFill>
              </a:rPr>
              <a:t>учителя;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работать в паре;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слушать указания учителя.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регулятивные: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оценивать себя на уроке;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сравнивать себя по эталону;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оценивать свою работу.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Тип урока: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открытие новых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7488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ru-RU" sz="3600" b="1" dirty="0" smtClean="0">
                <a:solidFill>
                  <a:srgbClr val="002060"/>
                </a:solidFill>
              </a:rPr>
              <a:t>Мотивация </a:t>
            </a:r>
            <a:r>
              <a:rPr lang="ru-RU" sz="3600" b="1" dirty="0">
                <a:solidFill>
                  <a:srgbClr val="002060"/>
                </a:solidFill>
              </a:rPr>
              <a:t>к учебной </a:t>
            </a:r>
            <a:r>
              <a:rPr lang="ru-RU" sz="3600" b="1" dirty="0" smtClean="0">
                <a:solidFill>
                  <a:srgbClr val="002060"/>
                </a:solidFill>
              </a:rPr>
              <a:t>деятельности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u="sng" dirty="0">
                <a:solidFill>
                  <a:srgbClr val="002060"/>
                </a:solidFill>
              </a:rPr>
              <a:t>Цель: </a:t>
            </a:r>
            <a:r>
              <a:rPr lang="ru-RU" sz="3500" dirty="0">
                <a:solidFill>
                  <a:srgbClr val="002060"/>
                </a:solidFill>
              </a:rPr>
              <a:t>эмоциональный настрой учащихся на </a:t>
            </a:r>
            <a:r>
              <a:rPr lang="ru-RU" sz="3500" dirty="0" smtClean="0">
                <a:solidFill>
                  <a:srgbClr val="002060"/>
                </a:solidFill>
              </a:rPr>
              <a:t>урок.</a:t>
            </a:r>
            <a:r>
              <a:rPr lang="en-US" sz="3500" dirty="0" smtClean="0">
                <a:solidFill>
                  <a:srgbClr val="002060"/>
                </a:solidFill>
              </a:rPr>
              <a:t>           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Прозвенел уже звонок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 начинается урок.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На столе у нас в порядке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Книжки и тетрадки.</a:t>
            </a:r>
            <a:endParaRPr lang="ru-RU" sz="3500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Улыбнулись мы </a:t>
            </a:r>
            <a:r>
              <a:rPr lang="ru-RU" sz="3500" i="1" dirty="0">
                <a:solidFill>
                  <a:srgbClr val="C00000"/>
                </a:solidFill>
              </a:rPr>
              <a:t>друг другу,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Пожелали нам </a:t>
            </a:r>
            <a:r>
              <a:rPr lang="ru-RU" sz="3500" i="1" dirty="0">
                <a:solidFill>
                  <a:srgbClr val="C00000"/>
                </a:solidFill>
              </a:rPr>
              <a:t>добра,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А мы с вами урок начинаем, пора!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ru-RU" sz="3600" b="1" dirty="0" smtClean="0">
                <a:solidFill>
                  <a:srgbClr val="002060"/>
                </a:solidFill>
              </a:rPr>
              <a:t>Актуализация </a:t>
            </a:r>
            <a:r>
              <a:rPr lang="ru-RU" sz="3600" b="1" dirty="0">
                <a:solidFill>
                  <a:srgbClr val="002060"/>
                </a:solidFill>
              </a:rPr>
              <a:t>знаний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u="sng" dirty="0" smtClean="0">
                <a:solidFill>
                  <a:srgbClr val="002060"/>
                </a:solidFill>
              </a:rPr>
              <a:t>Цель:</a:t>
            </a:r>
            <a:r>
              <a:rPr lang="ru-RU" sz="3800" dirty="0" smtClean="0">
                <a:solidFill>
                  <a:srgbClr val="002060"/>
                </a:solidFill>
              </a:rPr>
              <a:t> психологический настрой учащихся на урок. </a:t>
            </a:r>
          </a:p>
          <a:p>
            <a:pPr>
              <a:buFontTx/>
              <a:buChar char="-"/>
            </a:pPr>
            <a:r>
              <a:rPr lang="ru-RU" sz="3800" b="1" i="1" dirty="0" smtClean="0"/>
              <a:t>Ребята</a:t>
            </a:r>
            <a:r>
              <a:rPr lang="ru-RU" sz="3800" b="1" i="1" dirty="0"/>
              <a:t>, о </a:t>
            </a:r>
            <a:r>
              <a:rPr lang="ru-RU" sz="3800" b="1" i="1" dirty="0" smtClean="0"/>
              <a:t>чем это стихотворение? (о звонке , об уроке , о книжках , о тетрадках , о друге).</a:t>
            </a:r>
            <a:endParaRPr lang="ru-RU" sz="3800" b="1" i="1" dirty="0"/>
          </a:p>
          <a:p>
            <a:pPr>
              <a:buFontTx/>
              <a:buChar char="-"/>
            </a:pPr>
            <a:r>
              <a:rPr lang="ru-RU" sz="3800" b="1" i="1" dirty="0" smtClean="0"/>
              <a:t>Молодцы!  </a:t>
            </a:r>
          </a:p>
          <a:p>
            <a:pPr marL="0" indent="0">
              <a:buNone/>
            </a:pPr>
            <a:endParaRPr lang="ru-RU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Система оценивания на уроке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800" b="1" i="1" dirty="0" smtClean="0"/>
              <a:t>Сегодня на уроке нам предстоит оценивать себя и свою работу. Для этого я предлагаю после каждого задания разукрасить смайлик по следующим правилам.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196" y="17461632"/>
            <a:ext cx="335700" cy="223291"/>
          </a:xfrm>
          <a:prstGeom prst="rect">
            <a:avLst/>
          </a:prstGeom>
        </p:spPr>
      </p:pic>
      <p:pic>
        <p:nvPicPr>
          <p:cNvPr id="1026" name="Picture 2" descr="https://ck.ot7.ru/uploads/9/0/7/Smaylik-s-ulybochkoy_90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025351" cy="20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оценивания на уроке: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50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Все понятно </a:t>
            </a:r>
            <a:r>
              <a:rPr lang="ru-RU" sz="2400" dirty="0" smtClean="0">
                <a:solidFill>
                  <a:srgbClr val="002060"/>
                </a:solidFill>
              </a:rPr>
              <a:t>– разукрасить зелёным;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Были затруднения</a:t>
            </a:r>
            <a:r>
              <a:rPr lang="ru-RU" sz="2400" dirty="0" smtClean="0">
                <a:solidFill>
                  <a:srgbClr val="002060"/>
                </a:solidFill>
              </a:rPr>
              <a:t> – разукрасить жёлтым;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Ничего не понял – </a:t>
            </a:r>
            <a:r>
              <a:rPr lang="ru-RU" sz="2400" dirty="0" smtClean="0">
                <a:solidFill>
                  <a:srgbClr val="002060"/>
                </a:solidFill>
              </a:rPr>
              <a:t>красным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mdousait.ucoz.ru/_tbkp/svetof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84" y="2780928"/>
            <a:ext cx="2740360" cy="38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712968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2. Подготовительные упражнения для рук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Пальчиковая разминка « </a:t>
            </a:r>
            <a:r>
              <a:rPr lang="ru-RU" sz="3200" b="1" dirty="0" smtClean="0">
                <a:solidFill>
                  <a:srgbClr val="002060"/>
                </a:solidFill>
              </a:rPr>
              <a:t>Здравствуй, пальчик 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139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sz="4600" b="1" dirty="0" smtClean="0"/>
          </a:p>
          <a:p>
            <a:pPr marL="0" indent="0">
              <a:buNone/>
            </a:pPr>
            <a:r>
              <a:rPr lang="ru-RU" sz="4600" b="1" dirty="0">
                <a:solidFill>
                  <a:srgbClr val="002060"/>
                </a:solidFill>
              </a:rPr>
              <a:t/>
            </a:r>
            <a:br>
              <a:rPr lang="ru-RU" sz="4600" b="1" dirty="0">
                <a:solidFill>
                  <a:srgbClr val="002060"/>
                </a:solidFill>
              </a:rPr>
            </a:br>
            <a:r>
              <a:rPr lang="ru-RU" sz="4600" b="1" dirty="0" smtClean="0">
                <a:solidFill>
                  <a:srgbClr val="002060"/>
                </a:solidFill>
              </a:rPr>
              <a:t>3</a:t>
            </a:r>
            <a:r>
              <a:rPr lang="ru-RU" sz="4600" b="1" dirty="0">
                <a:solidFill>
                  <a:srgbClr val="002060"/>
                </a:solidFill>
              </a:rPr>
              <a:t>. Минутка </a:t>
            </a:r>
            <a:r>
              <a:rPr lang="ru-RU" sz="4600" b="1" dirty="0" smtClean="0">
                <a:solidFill>
                  <a:srgbClr val="002060"/>
                </a:solidFill>
              </a:rPr>
              <a:t>чистописания</a:t>
            </a:r>
          </a:p>
          <a:p>
            <a:pPr marL="0" indent="0">
              <a:buNone/>
            </a:pPr>
            <a:r>
              <a:rPr lang="ru-RU" sz="4600" b="1" u="sng" dirty="0" smtClean="0">
                <a:solidFill>
                  <a:srgbClr val="002060"/>
                </a:solidFill>
              </a:rPr>
              <a:t>Цель</a:t>
            </a:r>
            <a:r>
              <a:rPr lang="ru-RU" sz="4600" b="1" dirty="0" smtClean="0">
                <a:solidFill>
                  <a:srgbClr val="002060"/>
                </a:solidFill>
              </a:rPr>
              <a:t>: </a:t>
            </a:r>
            <a:r>
              <a:rPr lang="ru-RU" sz="4600" dirty="0" smtClean="0">
                <a:solidFill>
                  <a:srgbClr val="002060"/>
                </a:solidFill>
              </a:rPr>
              <a:t>показ у доски, сравнить с эталоном.</a:t>
            </a:r>
          </a:p>
          <a:p>
            <a:pPr marL="0" indent="0">
              <a:buNone/>
            </a:pPr>
            <a:r>
              <a:rPr lang="ru-RU" sz="4600" b="1" i="1" dirty="0">
                <a:solidFill>
                  <a:srgbClr val="002060"/>
                </a:solidFill>
              </a:rPr>
              <a:t>- Перед тем, как вы начнёте писать, вспомним, как нужно сидеть при письме.</a:t>
            </a:r>
          </a:p>
          <a:p>
            <a:pPr marL="0" indent="0">
              <a:buNone/>
            </a:pPr>
            <a:endParaRPr lang="ru-RU" sz="4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600" i="1" dirty="0">
                <a:solidFill>
                  <a:srgbClr val="002060"/>
                </a:solidFill>
              </a:rPr>
              <a:t>- </a:t>
            </a:r>
            <a:r>
              <a:rPr lang="ru-RU" sz="4600" b="1" i="1" dirty="0">
                <a:solidFill>
                  <a:srgbClr val="002060"/>
                </a:solidFill>
              </a:rPr>
              <a:t>Откройте тетради и напишите по образцу, постарайтесь выполнить работу красиво и </a:t>
            </a:r>
            <a:r>
              <a:rPr lang="ru-RU" sz="4600" b="1" i="1" dirty="0" smtClean="0">
                <a:solidFill>
                  <a:srgbClr val="002060"/>
                </a:solidFill>
              </a:rPr>
              <a:t>аккуратно.(кому сложно сразу написать по образцу, тот сначала обводит сам образец)</a:t>
            </a:r>
            <a:endParaRPr lang="ru-RU" sz="4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Запись на доске</a:t>
            </a:r>
            <a:r>
              <a:rPr lang="ru-RU" sz="3200" b="1" i="1" dirty="0" smtClean="0">
                <a:solidFill>
                  <a:srgbClr val="002060"/>
                </a:solidFill>
              </a:rPr>
              <a:t>:    г у р д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Обратите </a:t>
            </a:r>
            <a:r>
              <a:rPr lang="ru-RU" sz="2400" b="1" i="1" dirty="0">
                <a:solidFill>
                  <a:srgbClr val="002060"/>
                </a:solidFill>
              </a:rPr>
              <a:t>внимание на </a:t>
            </a:r>
            <a:r>
              <a:rPr lang="ru-RU" sz="2400" b="1" i="1" dirty="0" smtClean="0">
                <a:solidFill>
                  <a:srgbClr val="002060"/>
                </a:solidFill>
              </a:rPr>
              <a:t>буквы, </a:t>
            </a:r>
            <a:r>
              <a:rPr lang="ru-RU" sz="2400" b="1" i="1" dirty="0">
                <a:solidFill>
                  <a:srgbClr val="002060"/>
                </a:solidFill>
              </a:rPr>
              <a:t>которые мы записали. </a:t>
            </a:r>
            <a:r>
              <a:rPr lang="ru-RU" sz="2400" b="1" i="1" dirty="0" smtClean="0">
                <a:solidFill>
                  <a:srgbClr val="002060"/>
                </a:solidFill>
              </a:rPr>
              <a:t>Можно назвать это словом?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(нет, нет лексического значения).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Совершенно верно! А теперь прочитайте его наоборот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(ДРУГ).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Можно назвать эти буквы словом? </a:t>
            </a:r>
            <a:r>
              <a:rPr lang="ru-RU" sz="2400" dirty="0" smtClean="0">
                <a:solidFill>
                  <a:srgbClr val="002060"/>
                </a:solidFill>
              </a:rPr>
              <a:t>(да)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ru-RU" sz="2400" b="1" i="1" dirty="0" smtClean="0">
                <a:solidFill>
                  <a:srgbClr val="002060"/>
                </a:solidFill>
              </a:rPr>
              <a:t>Кто такой друг? </a:t>
            </a:r>
            <a:r>
              <a:rPr lang="ru-RU" sz="2400" dirty="0" smtClean="0">
                <a:solidFill>
                  <a:srgbClr val="002060"/>
                </a:solidFill>
              </a:rPr>
              <a:t>(ответы детей)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5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522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Аспект</vt:lpstr>
      <vt:lpstr>Урок по русскому языку в 1 з классе   Тема: Слова отвечающие на вопросы кто? что?   Учитель: Дерман АльфияГабитовна</vt:lpstr>
      <vt:lpstr>Тема: Слова, отвечающие на вопросы «Кто?», «Что?». Цель: познакомить учащихся со словами, отвечающими на вопросы «Кто?», «Что?». </vt:lpstr>
      <vt:lpstr>Презентация PowerPoint</vt:lpstr>
      <vt:lpstr>I. Мотивация к учебной деятельности </vt:lpstr>
      <vt:lpstr>II. Актуализация знаний  </vt:lpstr>
      <vt:lpstr> Система оценивания на уроке </vt:lpstr>
      <vt:lpstr>Правила оценивания на уроке:</vt:lpstr>
      <vt:lpstr>2. Подготовительные упражнения для рук  Пальчиковая разминка « Здравствуй, пальчик » </vt:lpstr>
      <vt:lpstr>Запись на доске:    г у р д </vt:lpstr>
      <vt:lpstr>Презентация PowerPoint</vt:lpstr>
      <vt:lpstr> III. Целеполагание </vt:lpstr>
      <vt:lpstr> Музыкальная физминутка под мупесню о дружбе </vt:lpstr>
      <vt:lpstr>IV. Работа по новой теме урока</vt:lpstr>
      <vt:lpstr>Сижу верхом, Не ведаю на ком.     (Шапка)    </vt:lpstr>
      <vt:lpstr>Проверь себя</vt:lpstr>
      <vt:lpstr> Вывод:  </vt:lpstr>
      <vt:lpstr>Познавательная физкультминутка </vt:lpstr>
      <vt:lpstr>VI. Закрепление изученного материала.</vt:lpstr>
      <vt:lpstr> 2. Парная работа по карточкам  </vt:lpstr>
      <vt:lpstr>  3. Самостоятельная работа </vt:lpstr>
      <vt:lpstr>3. Рефлексия </vt:lpstr>
      <vt:lpstr> VII. Итог урока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 Слова, отвечающие на вопросы «Какой?», «Какая?», «Какое?». Цель: познакомить учащихся со словами, отвечающими на вопросы «Какой?», «Какая?», «Какое?». </dc:title>
  <dc:creator>ЕГОРОВЫ</dc:creator>
  <cp:lastModifiedBy>on</cp:lastModifiedBy>
  <cp:revision>64</cp:revision>
  <dcterms:created xsi:type="dcterms:W3CDTF">2020-04-29T04:29:30Z</dcterms:created>
  <dcterms:modified xsi:type="dcterms:W3CDTF">2020-05-08T08:52:52Z</dcterms:modified>
</cp:coreProperties>
</file>