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49"/>
  </p:notesMasterIdLst>
  <p:sldIdLst>
    <p:sldId id="471" r:id="rId2"/>
    <p:sldId id="447" r:id="rId3"/>
    <p:sldId id="449" r:id="rId4"/>
    <p:sldId id="468" r:id="rId5"/>
    <p:sldId id="461" r:id="rId6"/>
    <p:sldId id="469" r:id="rId7"/>
    <p:sldId id="370" r:id="rId8"/>
    <p:sldId id="451" r:id="rId9"/>
    <p:sldId id="450" r:id="rId10"/>
    <p:sldId id="399" r:id="rId11"/>
    <p:sldId id="458" r:id="rId12"/>
    <p:sldId id="462" r:id="rId13"/>
    <p:sldId id="389" r:id="rId14"/>
    <p:sldId id="435" r:id="rId15"/>
    <p:sldId id="436" r:id="rId16"/>
    <p:sldId id="426" r:id="rId17"/>
    <p:sldId id="437" r:id="rId18"/>
    <p:sldId id="438" r:id="rId19"/>
    <p:sldId id="439" r:id="rId20"/>
    <p:sldId id="440" r:id="rId21"/>
    <p:sldId id="441" r:id="rId22"/>
    <p:sldId id="427" r:id="rId23"/>
    <p:sldId id="442" r:id="rId24"/>
    <p:sldId id="443" r:id="rId25"/>
    <p:sldId id="444" r:id="rId26"/>
    <p:sldId id="428" r:id="rId27"/>
    <p:sldId id="445" r:id="rId28"/>
    <p:sldId id="466" r:id="rId29"/>
    <p:sldId id="446" r:id="rId30"/>
    <p:sldId id="463" r:id="rId31"/>
    <p:sldId id="452" r:id="rId32"/>
    <p:sldId id="456" r:id="rId33"/>
    <p:sldId id="454" r:id="rId34"/>
    <p:sldId id="455" r:id="rId35"/>
    <p:sldId id="459" r:id="rId36"/>
    <p:sldId id="460" r:id="rId37"/>
    <p:sldId id="464" r:id="rId38"/>
    <p:sldId id="372" r:id="rId39"/>
    <p:sldId id="384" r:id="rId40"/>
    <p:sldId id="387" r:id="rId41"/>
    <p:sldId id="385" r:id="rId42"/>
    <p:sldId id="390" r:id="rId43"/>
    <p:sldId id="398" r:id="rId44"/>
    <p:sldId id="386" r:id="rId45"/>
    <p:sldId id="465" r:id="rId46"/>
    <p:sldId id="422" r:id="rId47"/>
    <p:sldId id="383" r:id="rId4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303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247A92-7AFE-4477-B2A9-3D34676B096A}" type="datetimeFigureOut">
              <a:rPr lang="ru-RU" smtClean="0"/>
              <a:pPr/>
              <a:t>05.04.2019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0DB8AE-7DC1-4203-A481-2D8FAE924C9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DB8AE-7DC1-4203-A481-2D8FAE924C9B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DB8AE-7DC1-4203-A481-2D8FAE924C9B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F8BA013A-1D87-4052-9580-87FB502BE569}" type="datetimeFigureOut">
              <a:rPr lang="ru-RU" smtClean="0"/>
              <a:pPr/>
              <a:t>05.04.2019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D77E081F-57F9-49F1-A980-042AD1ADAD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8BA013A-1D87-4052-9580-87FB502BE569}" type="datetimeFigureOut">
              <a:rPr lang="ru-RU" smtClean="0"/>
              <a:pPr/>
              <a:t>05.04.2019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77E081F-57F9-49F1-A980-042AD1ADAD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8BA013A-1D87-4052-9580-87FB502BE569}" type="datetimeFigureOut">
              <a:rPr lang="ru-RU" smtClean="0"/>
              <a:pPr/>
              <a:t>05.04.2019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77E081F-57F9-49F1-A980-042AD1ADAD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228600"/>
            <a:ext cx="7162800" cy="762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676400" y="1143000"/>
            <a:ext cx="3505200" cy="4953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334000" y="1143000"/>
            <a:ext cx="3505200" cy="2400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5334000" y="3695700"/>
            <a:ext cx="3505200" cy="2400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8BA013A-1D87-4052-9580-87FB502BE569}" type="datetimeFigureOut">
              <a:rPr lang="ru-RU" smtClean="0"/>
              <a:pPr/>
              <a:t>05.04.2019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77E081F-57F9-49F1-A980-042AD1ADAD8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8BA013A-1D87-4052-9580-87FB502BE569}" type="datetimeFigureOut">
              <a:rPr lang="ru-RU" smtClean="0"/>
              <a:pPr/>
              <a:t>05.04.2019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77E081F-57F9-49F1-A980-042AD1ADAD8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8BA013A-1D87-4052-9580-87FB502BE569}" type="datetimeFigureOut">
              <a:rPr lang="ru-RU" smtClean="0"/>
              <a:pPr/>
              <a:t>05.04.2019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77E081F-57F9-49F1-A980-042AD1ADAD8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8BA013A-1D87-4052-9580-87FB502BE569}" type="datetimeFigureOut">
              <a:rPr lang="ru-RU" smtClean="0"/>
              <a:pPr/>
              <a:t>05.04.2019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77E081F-57F9-49F1-A980-042AD1ADAD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8BA013A-1D87-4052-9580-87FB502BE569}" type="datetimeFigureOut">
              <a:rPr lang="ru-RU" smtClean="0"/>
              <a:pPr/>
              <a:t>05.04.2019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77E081F-57F9-49F1-A980-042AD1ADAD8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8BA013A-1D87-4052-9580-87FB502BE569}" type="datetimeFigureOut">
              <a:rPr lang="ru-RU" smtClean="0"/>
              <a:pPr/>
              <a:t>05.04.2019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77E081F-57F9-49F1-A980-042AD1ADAD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F8BA013A-1D87-4052-9580-87FB502BE569}" type="datetimeFigureOut">
              <a:rPr lang="ru-RU" smtClean="0"/>
              <a:pPr/>
              <a:t>05.04.2019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77E081F-57F9-49F1-A980-042AD1ADAD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F8BA013A-1D87-4052-9580-87FB502BE569}" type="datetimeFigureOut">
              <a:rPr lang="ru-RU" smtClean="0"/>
              <a:pPr/>
              <a:t>05.04.2019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D77E081F-57F9-49F1-A980-042AD1ADAD8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4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F8BA013A-1D87-4052-9580-87FB502BE569}" type="datetimeFigureOut">
              <a:rPr lang="ru-RU" smtClean="0"/>
              <a:pPr/>
              <a:t>05.04.2019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D77E081F-57F9-49F1-A980-042AD1ADAD8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oktr-zal.ru/" TargetMode="External"/><Relationship Id="rId2" Type="http://schemas.openxmlformats.org/officeDocument/2006/relationships/hyperlink" Target="mailto:ok&#1082;tyabr129@mail.ru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www.psychologos.ru/images/vopros_1393657695.jpg" TargetMode="Externa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85720" y="349250"/>
          <a:ext cx="8643998" cy="5937270"/>
        </p:xfrm>
        <a:graphic>
          <a:graphicData uri="http://schemas.openxmlformats.org/drawingml/2006/table">
            <a:tbl>
              <a:tblPr/>
              <a:tblGrid>
                <a:gridCol w="2643206"/>
                <a:gridCol w="6000792"/>
              </a:tblGrid>
              <a:tr h="13679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Полное наименование образовательного учреждения (далее – ОУ)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312" marR="603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Муниципальное казенное общеобразовательное учреждение «Залининская средняя общеобразовательная школа» Октябрьского района  Курской области </a:t>
                      </a:r>
                    </a:p>
                  </a:txBody>
                  <a:tcPr marL="60312" marR="603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76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Телефон ОУ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312" marR="603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(8 47142) 2 11 89</a:t>
                      </a:r>
                    </a:p>
                  </a:txBody>
                  <a:tcPr marL="60312" marR="603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76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Электронная почта ОУ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312" marR="603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u="sng" dirty="0">
                          <a:solidFill>
                            <a:srgbClr val="0000FF"/>
                          </a:solidFill>
                          <a:latin typeface="Times New Roman" pitchFamily="18" charset="0"/>
                          <a:ea typeface="Courier New"/>
                          <a:cs typeface="Times New Roman" pitchFamily="18" charset="0"/>
                          <a:hlinkClick r:id="rId2"/>
                        </a:rPr>
                        <a:t>ok</a:t>
                      </a:r>
                      <a:r>
                        <a:rPr lang="ru-RU" sz="2000" u="sng" dirty="0">
                          <a:solidFill>
                            <a:srgbClr val="0000FF"/>
                          </a:solidFill>
                          <a:latin typeface="Times New Roman" pitchFamily="18" charset="0"/>
                          <a:ea typeface="Courier New"/>
                          <a:cs typeface="Times New Roman" pitchFamily="18" charset="0"/>
                          <a:hlinkClick r:id="rId2"/>
                        </a:rPr>
                        <a:t>к</a:t>
                      </a:r>
                      <a:r>
                        <a:rPr lang="en-US" sz="2000" u="sng" dirty="0">
                          <a:solidFill>
                            <a:srgbClr val="0000FF"/>
                          </a:solidFill>
                          <a:latin typeface="Times New Roman" pitchFamily="18" charset="0"/>
                          <a:ea typeface="Courier New"/>
                          <a:cs typeface="Times New Roman" pitchFamily="18" charset="0"/>
                          <a:hlinkClick r:id="rId2"/>
                        </a:rPr>
                        <a:t>t</a:t>
                      </a:r>
                      <a:r>
                        <a:rPr lang="en-GB" sz="2000" u="sng" dirty="0">
                          <a:solidFill>
                            <a:srgbClr val="0000FF"/>
                          </a:solidFill>
                          <a:latin typeface="Times New Roman" pitchFamily="18" charset="0"/>
                          <a:ea typeface="Courier New"/>
                          <a:cs typeface="Times New Roman" pitchFamily="18" charset="0"/>
                          <a:hlinkClick r:id="rId2"/>
                        </a:rPr>
                        <a:t>y</a:t>
                      </a:r>
                      <a:r>
                        <a:rPr lang="en-US" sz="2000" u="sng" dirty="0" err="1">
                          <a:solidFill>
                            <a:srgbClr val="0000FF"/>
                          </a:solidFill>
                          <a:latin typeface="Times New Roman" pitchFamily="18" charset="0"/>
                          <a:ea typeface="Courier New"/>
                          <a:cs typeface="Times New Roman" pitchFamily="18" charset="0"/>
                          <a:hlinkClick r:id="rId2"/>
                        </a:rPr>
                        <a:t>abr</a:t>
                      </a:r>
                      <a:r>
                        <a:rPr lang="ru-RU" sz="2000" u="sng" dirty="0">
                          <a:solidFill>
                            <a:srgbClr val="0000FF"/>
                          </a:solidFill>
                          <a:latin typeface="Times New Roman" pitchFamily="18" charset="0"/>
                          <a:ea typeface="Courier New"/>
                          <a:cs typeface="Times New Roman" pitchFamily="18" charset="0"/>
                          <a:hlinkClick r:id="rId2"/>
                        </a:rPr>
                        <a:t>129@</a:t>
                      </a:r>
                      <a:r>
                        <a:rPr lang="en-US" sz="2000" u="sng" dirty="0">
                          <a:solidFill>
                            <a:srgbClr val="0000FF"/>
                          </a:solidFill>
                          <a:latin typeface="Times New Roman" pitchFamily="18" charset="0"/>
                          <a:ea typeface="Courier New"/>
                          <a:cs typeface="Times New Roman" pitchFamily="18" charset="0"/>
                          <a:hlinkClick r:id="rId2"/>
                        </a:rPr>
                        <a:t>mail</a:t>
                      </a:r>
                      <a:r>
                        <a:rPr lang="ru-RU" sz="2000" u="sng" dirty="0">
                          <a:solidFill>
                            <a:srgbClr val="0000FF"/>
                          </a:solidFill>
                          <a:latin typeface="Times New Roman" pitchFamily="18" charset="0"/>
                          <a:ea typeface="Courier New"/>
                          <a:cs typeface="Times New Roman" pitchFamily="18" charset="0"/>
                          <a:hlinkClick r:id="rId2"/>
                        </a:rPr>
                        <a:t>.</a:t>
                      </a:r>
                      <a:r>
                        <a:rPr lang="en-US" sz="2000" u="sng" dirty="0" err="1">
                          <a:solidFill>
                            <a:srgbClr val="0000FF"/>
                          </a:solidFill>
                          <a:latin typeface="Times New Roman" pitchFamily="18" charset="0"/>
                          <a:ea typeface="Courier New"/>
                          <a:cs typeface="Times New Roman" pitchFamily="18" charset="0"/>
                          <a:hlinkClick r:id="rId2"/>
                        </a:rPr>
                        <a:t>ru</a:t>
                      </a: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312" marR="603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76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Адрес сайта ОУ в Интернете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312" marR="603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u="sng" dirty="0">
                          <a:solidFill>
                            <a:srgbClr val="0000FF"/>
                          </a:solidFill>
                          <a:latin typeface="Times New Roman" pitchFamily="18" charset="0"/>
                          <a:ea typeface="Courier New"/>
                          <a:cs typeface="Times New Roman" pitchFamily="18" charset="0"/>
                          <a:hlinkClick r:id="rId3"/>
                        </a:rPr>
                        <a:t>http</a:t>
                      </a:r>
                      <a:r>
                        <a:rPr lang="ru-RU" sz="2000" u="sng" dirty="0">
                          <a:solidFill>
                            <a:srgbClr val="0000FF"/>
                          </a:solidFill>
                          <a:latin typeface="Times New Roman" pitchFamily="18" charset="0"/>
                          <a:ea typeface="Courier New"/>
                          <a:cs typeface="Times New Roman" pitchFamily="18" charset="0"/>
                          <a:hlinkClick r:id="rId3"/>
                        </a:rPr>
                        <a:t>://</a:t>
                      </a:r>
                      <a:r>
                        <a:rPr lang="en-US" sz="2000" u="sng" dirty="0" err="1">
                          <a:solidFill>
                            <a:srgbClr val="0000FF"/>
                          </a:solidFill>
                          <a:latin typeface="Times New Roman" pitchFamily="18" charset="0"/>
                          <a:ea typeface="Courier New"/>
                          <a:cs typeface="Times New Roman" pitchFamily="18" charset="0"/>
                          <a:hlinkClick r:id="rId3"/>
                        </a:rPr>
                        <a:t>oktr</a:t>
                      </a:r>
                      <a:r>
                        <a:rPr lang="ru-RU" sz="2000" u="sng" dirty="0">
                          <a:solidFill>
                            <a:srgbClr val="0000FF"/>
                          </a:solidFill>
                          <a:latin typeface="Times New Roman" pitchFamily="18" charset="0"/>
                          <a:ea typeface="Courier New"/>
                          <a:cs typeface="Times New Roman" pitchFamily="18" charset="0"/>
                          <a:hlinkClick r:id="rId3"/>
                        </a:rPr>
                        <a:t>-</a:t>
                      </a:r>
                      <a:r>
                        <a:rPr lang="en-US" sz="2000" u="sng" dirty="0" err="1">
                          <a:solidFill>
                            <a:srgbClr val="0000FF"/>
                          </a:solidFill>
                          <a:latin typeface="Times New Roman" pitchFamily="18" charset="0"/>
                          <a:ea typeface="Courier New"/>
                          <a:cs typeface="Times New Roman" pitchFamily="18" charset="0"/>
                          <a:hlinkClick r:id="rId3"/>
                        </a:rPr>
                        <a:t>zal</a:t>
                      </a:r>
                      <a:r>
                        <a:rPr lang="ru-RU" sz="2000" u="sng" dirty="0">
                          <a:solidFill>
                            <a:srgbClr val="0000FF"/>
                          </a:solidFill>
                          <a:latin typeface="Times New Roman" pitchFamily="18" charset="0"/>
                          <a:ea typeface="Courier New"/>
                          <a:cs typeface="Times New Roman" pitchFamily="18" charset="0"/>
                          <a:hlinkClick r:id="rId3"/>
                        </a:rPr>
                        <a:t>.</a:t>
                      </a:r>
                      <a:r>
                        <a:rPr lang="en-US" sz="2000" u="sng" dirty="0" err="1">
                          <a:solidFill>
                            <a:srgbClr val="0000FF"/>
                          </a:solidFill>
                          <a:latin typeface="Times New Roman" pitchFamily="18" charset="0"/>
                          <a:ea typeface="Courier New"/>
                          <a:cs typeface="Times New Roman" pitchFamily="18" charset="0"/>
                          <a:hlinkClick r:id="rId3"/>
                        </a:rPr>
                        <a:t>ru</a:t>
                      </a: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312" marR="603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76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Личная </a:t>
                      </a:r>
                      <a:r>
                        <a:rPr lang="ru-RU" sz="1600" dirty="0" err="1">
                          <a:latin typeface="Times New Roman"/>
                          <a:ea typeface="Times New Roman"/>
                          <a:cs typeface="Times New Roman"/>
                        </a:rPr>
                        <a:t>эл</a:t>
                      </a: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. почта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312" marR="603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0" i="0" dirty="0" err="1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lina-smirnova</a:t>
                      </a:r>
                      <a:r>
                        <a:rPr lang="ru-RU" sz="2000" b="0" i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19</a:t>
                      </a:r>
                      <a:r>
                        <a:rPr lang="en-US" sz="2000" b="0" i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64@mail</a:t>
                      </a:r>
                      <a:r>
                        <a:rPr lang="ru-RU" sz="2000" b="0" i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r>
                        <a:rPr lang="en-US" sz="2000" b="0" i="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ru</a:t>
                      </a:r>
                      <a:endParaRPr lang="ru-RU" sz="2000" b="0" i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312" marR="603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64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Наименование  продукта 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312" marR="603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i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Презентация</a:t>
                      </a:r>
                      <a:r>
                        <a:rPr lang="ru-RU" sz="2000" b="0" i="0" baseline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2000" b="0" i="0" dirty="0" smtClean="0">
                          <a:latin typeface="Times New Roman" pitchFamily="18" charset="0"/>
                          <a:cs typeface="Times New Roman" pitchFamily="18" charset="0"/>
                        </a:rPr>
                        <a:t>Курс «Слагаемые выбора профиля обучения»</a:t>
                      </a:r>
                    </a:p>
                    <a:p>
                      <a:pPr algn="ctr"/>
                      <a:r>
                        <a:rPr lang="ru-RU" sz="2000" b="0" i="0" dirty="0" smtClean="0">
                          <a:latin typeface="Times New Roman" pitchFamily="18" charset="0"/>
                          <a:cs typeface="Times New Roman" pitchFamily="18" charset="0"/>
                        </a:rPr>
                        <a:t>(9класс)</a:t>
                      </a:r>
                    </a:p>
                  </a:txBody>
                  <a:tcPr marL="60312" marR="603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53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Автор 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312" marR="603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i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Смирнова </a:t>
                      </a:r>
                      <a:r>
                        <a:rPr lang="ru-RU" sz="2000" b="0" i="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Элина</a:t>
                      </a:r>
                      <a:r>
                        <a:rPr lang="ru-RU" sz="2000" b="0" i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Дмитриевна,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i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педагог - психолог</a:t>
                      </a:r>
                    </a:p>
                  </a:txBody>
                  <a:tcPr marL="60312" marR="603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90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Тема 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312" marR="603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Мимика.</a:t>
                      </a:r>
                      <a:r>
                        <a:rPr lang="ru-RU" sz="2000" b="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Жесты. </a:t>
                      </a:r>
                      <a:r>
                        <a:rPr lang="ru-RU" sz="20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Движение </a:t>
                      </a:r>
                      <a:r>
                        <a:rPr lang="ru-RU" sz="20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тела…</a:t>
                      </a:r>
                    </a:p>
                  </a:txBody>
                  <a:tcPr marL="60312" marR="603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28662" y="274638"/>
            <a:ext cx="7758138" cy="1143000"/>
          </a:xfrm>
        </p:spPr>
        <p:txBody>
          <a:bodyPr>
            <a:normAutofit fontScale="90000"/>
          </a:bodyPr>
          <a:lstStyle/>
          <a:p>
            <a:r>
              <a:rPr lang="ru-RU" sz="4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Этап </a:t>
            </a:r>
            <a:r>
              <a:rPr lang="ru-RU" sz="4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целеполагания</a:t>
            </a:r>
            <a: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Постановка</a:t>
            </a:r>
            <a:br>
              <a:rPr lang="ru-RU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цели:   </a:t>
            </a: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tx1"/>
                </a:solidFill>
                <a:latin typeface="Mistral" pitchFamily="66" charset="0"/>
                <a:cs typeface="Times New Roman" pitchFamily="18" charset="0"/>
              </a:rPr>
              <a:t>познакомиться  с  языком  телодвижения</a:t>
            </a: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4294967295"/>
          </p:nvPr>
        </p:nvSpPr>
        <p:spPr>
          <a:xfrm>
            <a:off x="714348" y="2500313"/>
            <a:ext cx="7515252" cy="3506787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2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>
              <a:buFont typeface="Wingdings" pitchFamily="2" charset="2"/>
              <a:buChar char="v"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применять «язык тела» в общении с другими людьми;</a:t>
            </a:r>
          </a:p>
          <a:p>
            <a:pPr>
              <a:buFont typeface="Wingdings" pitchFamily="2" charset="2"/>
              <a:buChar char="v"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внушать к себе доверие и симпатию;</a:t>
            </a:r>
          </a:p>
          <a:p>
            <a:pPr>
              <a:buFont typeface="Wingdings" pitchFamily="2" charset="2"/>
              <a:buChar char="v"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привлекать на свою сторону оппонентов и превращать их в своих единомышленников;</a:t>
            </a:r>
          </a:p>
          <a:p>
            <a:pPr>
              <a:buFont typeface="Wingdings" pitchFamily="2" charset="2"/>
              <a:buChar char="v"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при помощи знания «языка тела» добиваться успеха в делах;</a:t>
            </a:r>
          </a:p>
          <a:p>
            <a:pPr>
              <a:buFont typeface="Wingdings" pitchFamily="2" charset="2"/>
              <a:buChar char="v"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распознавать мысли других по их жестам…</a:t>
            </a:r>
          </a:p>
          <a:p>
            <a:pPr>
              <a:buNone/>
            </a:pPr>
            <a:endParaRPr lang="ru-RU" sz="2400" dirty="0" smtClean="0"/>
          </a:p>
          <a:p>
            <a:pPr>
              <a:buNone/>
            </a:pPr>
            <a:endParaRPr lang="ru-RU" sz="1400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Этап актуализации знаний .</a:t>
            </a:r>
            <a:b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i="1" dirty="0">
              <a:solidFill>
                <a:schemeClr val="tx1"/>
              </a:solidFill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4294967295"/>
          </p:nvPr>
        </p:nvSpPr>
        <p:spPr>
          <a:xfrm>
            <a:off x="428596" y="2000240"/>
            <a:ext cx="7801004" cy="4006860"/>
          </a:xfrm>
        </p:spPr>
        <p:txBody>
          <a:bodyPr/>
          <a:lstStyle/>
          <a:p>
            <a:pPr>
              <a:buNone/>
            </a:pPr>
            <a:r>
              <a:rPr lang="ru-RU" sz="2400" i="1" dirty="0" smtClean="0"/>
              <a:t>                        План занятия</a:t>
            </a:r>
            <a:endParaRPr lang="ru-RU" b="1" i="1" dirty="0" smtClean="0"/>
          </a:p>
          <a:p>
            <a:r>
              <a:rPr lang="ru-RU" b="1" i="1" dirty="0" smtClean="0"/>
              <a:t>Введение в коммуникацию</a:t>
            </a:r>
          </a:p>
          <a:p>
            <a:r>
              <a:rPr lang="ru-RU" b="1" i="1" dirty="0" smtClean="0"/>
              <a:t>Зоны</a:t>
            </a:r>
          </a:p>
          <a:p>
            <a:r>
              <a:rPr lang="ru-RU" b="1" i="1" dirty="0" smtClean="0"/>
              <a:t>Барьеры</a:t>
            </a:r>
          </a:p>
          <a:p>
            <a:r>
              <a:rPr lang="ru-RU" b="1" i="1" dirty="0" smtClean="0"/>
              <a:t>Паттерны движения глаз</a:t>
            </a:r>
          </a:p>
          <a:p>
            <a:r>
              <a:rPr lang="ru-RU" b="1" i="1" dirty="0" smtClean="0"/>
              <a:t>Упражнения для снятия эмоциональной нагрузки…</a:t>
            </a:r>
            <a:endParaRPr lang="ru-RU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11354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4. Основной этап.</a:t>
            </a:r>
            <a:r>
              <a:rPr lang="ru-RU" sz="2400" dirty="0" smtClean="0">
                <a:solidFill>
                  <a:schemeClr val="tx1"/>
                </a:solidFill>
              </a:rPr>
              <a:t/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(в зависимости от темы и цели занятия может начинаться с практического или теоретического материала…)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4294967295"/>
          </p:nvPr>
        </p:nvSpPr>
        <p:spPr>
          <a:xfrm>
            <a:off x="1071538" y="2285992"/>
            <a:ext cx="7158062" cy="4143404"/>
          </a:xfrm>
        </p:spPr>
        <p:txBody>
          <a:bodyPr/>
          <a:lstStyle/>
          <a:p>
            <a:r>
              <a:rPr lang="ru-RU" dirty="0" smtClean="0"/>
              <a:t>Выделение теоретического материала (алгоритмы, правила, факты, выводы….)</a:t>
            </a:r>
          </a:p>
          <a:p>
            <a:r>
              <a:rPr lang="ru-RU" dirty="0" smtClean="0"/>
              <a:t>Варианты для обсуждения…</a:t>
            </a:r>
          </a:p>
          <a:p>
            <a:r>
              <a:rPr lang="ru-RU" dirty="0" smtClean="0"/>
              <a:t>Варианты организации групповой или парной работы… и т.д.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85800" y="1000108"/>
            <a:ext cx="7772400" cy="1928826"/>
          </a:xfrm>
        </p:spPr>
        <p:txBody>
          <a:bodyPr>
            <a:normAutofit/>
          </a:bodyPr>
          <a:lstStyle/>
          <a:p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2" name="Подзаголовок 11"/>
          <p:cNvSpPr>
            <a:spLocks noGrp="1"/>
          </p:cNvSpPr>
          <p:nvPr>
            <p:ph type="subTitle" idx="1"/>
          </p:nvPr>
        </p:nvSpPr>
        <p:spPr>
          <a:xfrm>
            <a:off x="685800" y="3071810"/>
            <a:ext cx="7772400" cy="3500462"/>
          </a:xfrm>
        </p:spPr>
        <p:txBody>
          <a:bodyPr>
            <a:normAutofit/>
          </a:bodyPr>
          <a:lstStyle/>
          <a:p>
            <a:pPr marL="514350" indent="-514350" algn="l">
              <a:buFont typeface="Wingdings 3"/>
              <a:buAutoNum type="arabicPeriod"/>
            </a:pPr>
            <a:r>
              <a:rPr lang="ru-RU" sz="2800" dirty="0" smtClean="0">
                <a:solidFill>
                  <a:srgbClr val="002060"/>
                </a:solidFill>
              </a:rPr>
              <a:t>Интимная зона     (от 15-46см)</a:t>
            </a:r>
          </a:p>
          <a:p>
            <a:pPr marL="514350" indent="-514350" algn="l">
              <a:buFont typeface="Wingdings 3"/>
              <a:buAutoNum type="arabicPeriod"/>
            </a:pPr>
            <a:r>
              <a:rPr lang="ru-RU" sz="2800" dirty="0" smtClean="0">
                <a:solidFill>
                  <a:srgbClr val="002060"/>
                </a:solidFill>
              </a:rPr>
              <a:t>Личная зона         (от 46см-1,2м)</a:t>
            </a:r>
          </a:p>
          <a:p>
            <a:pPr marL="514350" indent="-514350" algn="l">
              <a:buFont typeface="Wingdings 3"/>
              <a:buAutoNum type="arabicPeriod"/>
            </a:pPr>
            <a:r>
              <a:rPr lang="ru-RU" sz="2800" dirty="0" smtClean="0">
                <a:solidFill>
                  <a:srgbClr val="002060"/>
                </a:solidFill>
              </a:rPr>
              <a:t>Социальная зона  (от 1,2м-3,6м)</a:t>
            </a:r>
          </a:p>
          <a:p>
            <a:pPr marL="514350" indent="-514350" algn="l">
              <a:buFont typeface="Wingdings 3"/>
              <a:buAutoNum type="arabicPeriod"/>
            </a:pPr>
            <a:r>
              <a:rPr lang="ru-RU" sz="2800" dirty="0" smtClean="0">
                <a:solidFill>
                  <a:srgbClr val="002060"/>
                </a:solidFill>
              </a:rPr>
              <a:t>Общественная зона  (более 3,6м)</a:t>
            </a:r>
          </a:p>
          <a:p>
            <a:pPr marL="514350" indent="-514350" algn="l">
              <a:buFont typeface="Wingdings 3"/>
              <a:buAutoNum type="arabicPeriod"/>
            </a:pPr>
            <a:endParaRPr lang="ru-RU" sz="2800" dirty="0" smtClean="0">
              <a:solidFill>
                <a:srgbClr val="002060"/>
              </a:solidFill>
            </a:endParaRPr>
          </a:p>
          <a:p>
            <a:pPr marL="514350" indent="-514350" algn="l">
              <a:buFont typeface="Wingdings 3"/>
              <a:buAutoNum type="arabicPeriod"/>
            </a:pPr>
            <a:endParaRPr lang="ru-RU" sz="2800" dirty="0" smtClean="0">
              <a:solidFill>
                <a:srgbClr val="002060"/>
              </a:solidFill>
            </a:endParaRPr>
          </a:p>
          <a:p>
            <a:pPr marL="514350" indent="-514350" algn="l"/>
            <a:r>
              <a:rPr lang="ru-RU" sz="2800" dirty="0" smtClean="0">
                <a:solidFill>
                  <a:schemeClr val="tx1"/>
                </a:solidFill>
              </a:rPr>
              <a:t>Упражнения на зональное пространства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429388" y="285728"/>
            <a:ext cx="2428892" cy="142876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Более3,6м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Заголовок 2"/>
          <p:cNvSpPr txBox="1">
            <a:spLocks/>
          </p:cNvSpPr>
          <p:nvPr/>
        </p:nvSpPr>
        <p:spPr>
          <a:xfrm>
            <a:off x="838200" y="285728"/>
            <a:ext cx="7772400" cy="2724168"/>
          </a:xfrm>
          <a:prstGeom prst="rect">
            <a:avLst/>
          </a:prstGeo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Зональные пространства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.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786314" y="428604"/>
            <a:ext cx="2000264" cy="128588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От1,2м-3,6м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857488" y="714356"/>
            <a:ext cx="2000264" cy="100013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От 46см-1,2м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28728" y="928670"/>
            <a:ext cx="1571636" cy="78581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</a:rPr>
              <a:t>От15-46 см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071546"/>
            <a:ext cx="1785950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Pictures\img313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714480" y="1285860"/>
            <a:ext cx="2859088" cy="2449513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</p:pic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500034" y="274638"/>
            <a:ext cx="7729566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Зоны у горожан и жителей села</a:t>
            </a:r>
            <a:endParaRPr lang="ru-RU" dirty="0"/>
          </a:p>
        </p:txBody>
      </p:sp>
      <p:pic>
        <p:nvPicPr>
          <p:cNvPr id="1028" name="Picture 4" descr="C:\Users\user\Pictures\img3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70" y="1357298"/>
            <a:ext cx="3124472" cy="5143536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</p:pic>
      <p:pic>
        <p:nvPicPr>
          <p:cNvPr id="1029" name="Picture 5" descr="C:\Users\user\Pictures\img31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786" y="3929066"/>
            <a:ext cx="4500594" cy="2714644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6841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sz="2700" dirty="0" smtClean="0"/>
              <a:t>Задание</a:t>
            </a:r>
            <a:br>
              <a:rPr lang="ru-RU" sz="2700" dirty="0" smtClean="0"/>
            </a:br>
            <a:r>
              <a:rPr lang="ru-RU" sz="2700" dirty="0" smtClean="0"/>
              <a:t>Работа в группах…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dirty="0" smtClean="0"/>
              <a:t>Кто есть кто и откуда?</a:t>
            </a:r>
            <a:endParaRPr lang="ru-RU" dirty="0"/>
          </a:p>
        </p:txBody>
      </p:sp>
      <p:pic>
        <p:nvPicPr>
          <p:cNvPr id="7" name="Picture 3" descr="C:\Users\user\Pictures\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1785925"/>
            <a:ext cx="5286412" cy="4601531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Честность и открытость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Picture 2" descr="C:\Users\user\Pictures\img18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1337" b="5769"/>
          <a:stretch>
            <a:fillRect/>
          </a:stretch>
        </p:blipFill>
        <p:spPr bwMode="auto">
          <a:xfrm>
            <a:off x="785785" y="1285860"/>
            <a:ext cx="4410203" cy="392909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714612" y="5286388"/>
            <a:ext cx="57864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ru-RU" dirty="0" smtClean="0"/>
              <a:t>Открытые ладони – откровенность… </a:t>
            </a:r>
          </a:p>
          <a:p>
            <a:pPr marL="457200" indent="-457200">
              <a:buAutoNum type="arabicPeriod"/>
            </a:pPr>
            <a:r>
              <a:rPr lang="ru-RU" dirty="0" smtClean="0"/>
              <a:t>С плечами откровенно ничего не знает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58418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Ладони.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457200" y="4857760"/>
            <a:ext cx="4040188" cy="1314440"/>
          </a:xfrm>
        </p:spPr>
        <p:txBody>
          <a:bodyPr>
            <a:normAutofit lnSpcReduction="10000"/>
          </a:bodyPr>
          <a:lstStyle/>
          <a:p>
            <a:r>
              <a:rPr lang="ru-RU" sz="2000" dirty="0" smtClean="0"/>
              <a:t>1.Агрессивное положение…</a:t>
            </a:r>
          </a:p>
          <a:p>
            <a:r>
              <a:rPr lang="ru-RU" sz="2000" dirty="0" smtClean="0"/>
              <a:t>Невоспитанность…</a:t>
            </a:r>
          </a:p>
          <a:p>
            <a:r>
              <a:rPr lang="ru-RU" sz="2000" dirty="0" smtClean="0"/>
              <a:t>2. «Указующий перст»… «Эврика!»… </a:t>
            </a:r>
            <a:endParaRPr lang="ru-RU" sz="2000" dirty="0"/>
          </a:p>
        </p:txBody>
      </p:sp>
      <p:sp>
        <p:nvSpPr>
          <p:cNvPr id="8" name="Текст 7"/>
          <p:cNvSpPr>
            <a:spLocks noGrp="1"/>
          </p:cNvSpPr>
          <p:nvPr>
            <p:ph type="body" sz="half" idx="3"/>
          </p:nvPr>
        </p:nvSpPr>
        <p:spPr>
          <a:xfrm>
            <a:off x="4645026" y="4857760"/>
            <a:ext cx="4041775" cy="1314440"/>
          </a:xfrm>
        </p:spPr>
        <p:txBody>
          <a:bodyPr>
            <a:normAutofit/>
          </a:bodyPr>
          <a:lstStyle/>
          <a:p>
            <a:r>
              <a:rPr lang="ru-RU" dirty="0" smtClean="0"/>
              <a:t>3. Жест подавления...</a:t>
            </a:r>
          </a:p>
          <a:p>
            <a:r>
              <a:rPr lang="ru-RU" dirty="0" smtClean="0"/>
              <a:t>4.» Жест нищего»…</a:t>
            </a:r>
          </a:p>
          <a:p>
            <a:r>
              <a:rPr lang="ru-RU" dirty="0" smtClean="0"/>
              <a:t>Доверительный жест.</a:t>
            </a:r>
            <a:endParaRPr lang="ru-RU" dirty="0"/>
          </a:p>
        </p:txBody>
      </p:sp>
      <p:pic>
        <p:nvPicPr>
          <p:cNvPr id="7170" name="Picture 2" descr="C:\Users\user\Pictures\img194 — копия (2)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81254" y="1000108"/>
            <a:ext cx="3776431" cy="1714512"/>
          </a:xfrm>
          <a:prstGeom prst="rect">
            <a:avLst/>
          </a:prstGeom>
          <a:noFill/>
        </p:spPr>
      </p:pic>
      <p:pic>
        <p:nvPicPr>
          <p:cNvPr id="7171" name="Picture 3" descr="C:\Users\user\Pictures\img194 — копия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528229" y="928670"/>
            <a:ext cx="4428185" cy="1928826"/>
          </a:xfrm>
          <a:prstGeom prst="rect">
            <a:avLst/>
          </a:prstGeom>
          <a:noFill/>
        </p:spPr>
      </p:pic>
      <p:pic>
        <p:nvPicPr>
          <p:cNvPr id="7172" name="Picture 4" descr="C:\Users\user\Pictures\img19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066" y="3143248"/>
            <a:ext cx="3714776" cy="1571636"/>
          </a:xfrm>
          <a:prstGeom prst="rect">
            <a:avLst/>
          </a:prstGeom>
          <a:noFill/>
        </p:spPr>
      </p:pic>
      <p:pic>
        <p:nvPicPr>
          <p:cNvPr id="9" name="Picture 2" descr="C:\Users\user\Pictures\img194 — копия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601776">
            <a:off x="1471705" y="2843891"/>
            <a:ext cx="1925504" cy="1615538"/>
          </a:xfrm>
          <a:prstGeom prst="rect">
            <a:avLst/>
          </a:prstGeom>
          <a:noFill/>
          <a:ln>
            <a:noFill/>
            <a:prstDash val="sysDash"/>
            <a:miter lim="800000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Рукопожатия…</a:t>
            </a:r>
            <a:endParaRPr lang="ru-RU" dirty="0"/>
          </a:p>
        </p:txBody>
      </p:sp>
      <p:pic>
        <p:nvPicPr>
          <p:cNvPr id="8194" name="Picture 2" descr="C:\Users\user\Pictures\img195 — копия (2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1643050"/>
            <a:ext cx="2714644" cy="2143140"/>
          </a:xfrm>
          <a:prstGeom prst="rect">
            <a:avLst/>
          </a:prstGeom>
          <a:noFill/>
        </p:spPr>
      </p:pic>
      <p:pic>
        <p:nvPicPr>
          <p:cNvPr id="8195" name="Picture 3" descr="C:\Users\user\Pictures\img195 — копи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78" y="2571744"/>
            <a:ext cx="2928958" cy="2428892"/>
          </a:xfrm>
          <a:prstGeom prst="rect">
            <a:avLst/>
          </a:prstGeom>
          <a:noFill/>
        </p:spPr>
      </p:pic>
      <p:pic>
        <p:nvPicPr>
          <p:cNvPr id="8198" name="Picture 6" descr="C:\Users\user\Pictures\img19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6512" y="1714488"/>
            <a:ext cx="2571768" cy="21431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user\Pictures\img196 — копия — копия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57158" y="357166"/>
            <a:ext cx="4023853" cy="1716843"/>
          </a:xfrm>
          <a:prstGeom prst="rect">
            <a:avLst/>
          </a:prstGeom>
          <a:noFill/>
        </p:spPr>
      </p:pic>
      <p:sp>
        <p:nvSpPr>
          <p:cNvPr id="9" name="Содержимое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ru-RU" dirty="0" smtClean="0"/>
              <a:t>«Перчатка» - я честен, мне можно доверять…</a:t>
            </a:r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«Власть»…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Нейтрализация «власти»…</a:t>
            </a:r>
            <a:endParaRPr lang="ru-RU" dirty="0"/>
          </a:p>
        </p:txBody>
      </p:sp>
      <p:pic>
        <p:nvPicPr>
          <p:cNvPr id="9219" name="Picture 3" descr="C:\Users\user\Pictures\img196 —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4143380"/>
            <a:ext cx="3214710" cy="1708659"/>
          </a:xfrm>
          <a:prstGeom prst="rect">
            <a:avLst/>
          </a:prstGeom>
          <a:noFill/>
        </p:spPr>
      </p:pic>
      <p:pic>
        <p:nvPicPr>
          <p:cNvPr id="9220" name="Picture 4" descr="C:\Users\user\Pictures\img1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2285992"/>
            <a:ext cx="3571900" cy="16077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400" b="0" i="1" dirty="0" smtClean="0">
                <a:solidFill>
                  <a:srgbClr val="002060"/>
                </a:solidFill>
              </a:rPr>
              <a:t>В основу  элективного курса СВПО легла </a:t>
            </a:r>
            <a:br>
              <a:rPr lang="ru-RU" sz="2400" b="0" i="1" dirty="0" smtClean="0">
                <a:solidFill>
                  <a:srgbClr val="002060"/>
                </a:solidFill>
              </a:rPr>
            </a:br>
            <a:r>
              <a:rPr lang="ru-RU" sz="2400" b="0" i="1" dirty="0" smtClean="0">
                <a:solidFill>
                  <a:srgbClr val="002060"/>
                </a:solidFill>
              </a:rPr>
              <a:t>программа Галины </a:t>
            </a:r>
            <a:r>
              <a:rPr lang="ru-RU" sz="2400" b="0" i="1" dirty="0" err="1" smtClean="0">
                <a:solidFill>
                  <a:srgbClr val="002060"/>
                </a:solidFill>
              </a:rPr>
              <a:t>Резапкиной</a:t>
            </a:r>
            <a:r>
              <a:rPr lang="ru-RU" sz="2400" b="0" i="1" dirty="0" smtClean="0">
                <a:solidFill>
                  <a:srgbClr val="002060"/>
                </a:solidFill>
              </a:rPr>
              <a:t> </a:t>
            </a:r>
            <a:br>
              <a:rPr lang="ru-RU" sz="2400" b="0" i="1" dirty="0" smtClean="0">
                <a:solidFill>
                  <a:srgbClr val="002060"/>
                </a:solidFill>
              </a:rPr>
            </a:br>
            <a:r>
              <a:rPr lang="ru-RU" sz="2400" b="0" i="1" dirty="0" smtClean="0">
                <a:solidFill>
                  <a:srgbClr val="002060"/>
                </a:solidFill>
              </a:rPr>
              <a:t>«Психология и выбор профессии»</a:t>
            </a:r>
            <a:endParaRPr lang="ru-RU" sz="2400" b="0" i="1" dirty="0">
              <a:solidFill>
                <a:srgbClr val="002060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4357686" y="1428736"/>
            <a:ext cx="4143404" cy="2214578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Блок3 </a:t>
            </a:r>
          </a:p>
          <a:p>
            <a:pPr algn="ctr"/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Что я знаю о профессиях</a:t>
            </a:r>
            <a:endParaRPr lang="ru-RU" sz="32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643438" y="3786190"/>
            <a:ext cx="3857652" cy="285752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Блок4 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</a:rPr>
              <a:t>Планирование профессиональной карьеры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  <p:sp>
        <p:nvSpPr>
          <p:cNvPr id="7" name="Параллелограмм 6"/>
          <p:cNvSpPr/>
          <p:nvPr/>
        </p:nvSpPr>
        <p:spPr>
          <a:xfrm>
            <a:off x="428596" y="4357694"/>
            <a:ext cx="3929090" cy="2214578"/>
          </a:xfrm>
          <a:prstGeom prst="parallelogram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Блок2 </a:t>
            </a:r>
          </a:p>
          <a:p>
            <a:pPr algn="ctr"/>
            <a:r>
              <a:rPr lang="ru-RU" sz="2000" b="1" i="1" dirty="0" smtClean="0">
                <a:solidFill>
                  <a:srgbClr val="002060"/>
                </a:solidFill>
              </a:rPr>
              <a:t>Способности и профессиональная пригодность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  <p:sp>
        <p:nvSpPr>
          <p:cNvPr id="8" name="Стрелка вправо 7"/>
          <p:cNvSpPr/>
          <p:nvPr/>
        </p:nvSpPr>
        <p:spPr>
          <a:xfrm>
            <a:off x="2786050" y="2285992"/>
            <a:ext cx="2357454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 rot="1498235">
            <a:off x="2452673" y="3440475"/>
            <a:ext cx="3207683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 rot="2927905">
            <a:off x="2103286" y="3850637"/>
            <a:ext cx="1720405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714348" y="1643050"/>
            <a:ext cx="2286016" cy="17859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Блок1 </a:t>
            </a:r>
          </a:p>
          <a:p>
            <a:pPr algn="ctr"/>
            <a:r>
              <a:rPr lang="ru-RU" sz="3200" dirty="0" smtClean="0">
                <a:solidFill>
                  <a:srgbClr val="002060"/>
                </a:solidFill>
                <a:latin typeface="Mistral" pitchFamily="66" charset="0"/>
              </a:rPr>
              <a:t>Мои возможности…</a:t>
            </a:r>
            <a:endParaRPr lang="ru-RU" sz="3200" dirty="0">
              <a:solidFill>
                <a:srgbClr val="002060"/>
              </a:solidFill>
              <a:latin typeface="Mistral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Текст 8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C:\Users\user\Pictures\img197 — копия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00034" y="5357826"/>
            <a:ext cx="3483555" cy="1143008"/>
          </a:xfrm>
          <a:prstGeom prst="rect">
            <a:avLst/>
          </a:prstGeom>
          <a:noFill/>
        </p:spPr>
      </p:pic>
      <p:pic>
        <p:nvPicPr>
          <p:cNvPr id="10243" name="Picture 3" descr="C:\Users\user\Pictures\img1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428604"/>
            <a:ext cx="2984507" cy="1525633"/>
          </a:xfrm>
          <a:prstGeom prst="rect">
            <a:avLst/>
          </a:prstGeom>
          <a:noFill/>
        </p:spPr>
      </p:pic>
      <p:pic>
        <p:nvPicPr>
          <p:cNvPr id="10244" name="Picture 4" descr="C:\Users\user\Pictures\img198 — копия.jpg"/>
          <p:cNvPicPr>
            <a:picLocks noChangeAspect="1" noChangeArrowheads="1"/>
          </p:cNvPicPr>
          <p:nvPr/>
        </p:nvPicPr>
        <p:blipFill>
          <a:blip r:embed="rId4" cstate="print"/>
          <a:srcRect l="13468" b="1188"/>
          <a:stretch>
            <a:fillRect/>
          </a:stretch>
        </p:blipFill>
        <p:spPr bwMode="auto">
          <a:xfrm>
            <a:off x="500034" y="2143116"/>
            <a:ext cx="3233739" cy="1500198"/>
          </a:xfrm>
          <a:prstGeom prst="rect">
            <a:avLst/>
          </a:prstGeom>
          <a:noFill/>
        </p:spPr>
      </p:pic>
      <p:pic>
        <p:nvPicPr>
          <p:cNvPr id="10245" name="Picture 5" descr="C:\Users\user\Pictures\img198.jpg"/>
          <p:cNvPicPr>
            <a:picLocks noChangeAspect="1" noChangeArrowheads="1"/>
          </p:cNvPicPr>
          <p:nvPr/>
        </p:nvPicPr>
        <p:blipFill>
          <a:blip r:embed="rId5" cstate="print"/>
          <a:srcRect l="10204" b="-7002"/>
          <a:stretch>
            <a:fillRect/>
          </a:stretch>
        </p:blipFill>
        <p:spPr bwMode="auto">
          <a:xfrm>
            <a:off x="285720" y="3714752"/>
            <a:ext cx="3714777" cy="1285884"/>
          </a:xfrm>
          <a:prstGeom prst="rect">
            <a:avLst/>
          </a:prstGeom>
          <a:noFill/>
        </p:spPr>
      </p:pic>
      <p:sp>
        <p:nvSpPr>
          <p:cNvPr id="10" name="Содержимое 9"/>
          <p:cNvSpPr>
            <a:spLocks noGrp="1"/>
          </p:cNvSpPr>
          <p:nvPr>
            <p:ph sz="quarter" idx="4"/>
          </p:nvPr>
        </p:nvSpPr>
        <p:spPr>
          <a:xfrm>
            <a:off x="4214811" y="428604"/>
            <a:ext cx="4471990" cy="5500726"/>
          </a:xfrm>
        </p:spPr>
        <p:txBody>
          <a:bodyPr/>
          <a:lstStyle/>
          <a:p>
            <a:r>
              <a:rPr lang="ru-RU" sz="2000" dirty="0" smtClean="0"/>
              <a:t>Эмоциональное рукопожатие…агрессивного человека…</a:t>
            </a:r>
          </a:p>
          <a:p>
            <a:endParaRPr lang="ru-RU" sz="2000" dirty="0" smtClean="0"/>
          </a:p>
          <a:p>
            <a:endParaRPr lang="ru-RU" sz="2000" dirty="0" smtClean="0"/>
          </a:p>
          <a:p>
            <a:endParaRPr lang="ru-RU" sz="2000" dirty="0" smtClean="0"/>
          </a:p>
          <a:p>
            <a:r>
              <a:rPr lang="ru-RU" sz="2000" dirty="0" smtClean="0"/>
              <a:t>Неуверенность в себе…держать на расстоянии..</a:t>
            </a:r>
          </a:p>
          <a:p>
            <a:endParaRPr lang="ru-RU" sz="2000" dirty="0" smtClean="0"/>
          </a:p>
          <a:p>
            <a:pPr>
              <a:buNone/>
            </a:pPr>
            <a:endParaRPr lang="ru-RU" dirty="0" smtClean="0"/>
          </a:p>
          <a:p>
            <a:r>
              <a:rPr lang="ru-RU" sz="2000" dirty="0" smtClean="0"/>
              <a:t>Сохранение дистанции… не допустить человека в свое личное пространство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Испуг…</a:t>
            </a:r>
          </a:p>
          <a:p>
            <a:r>
              <a:rPr lang="ru-RU" dirty="0" smtClean="0"/>
              <a:t>Не говорить…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ru-RU" dirty="0" smtClean="0"/>
              <a:t>Нетерпение …</a:t>
            </a:r>
            <a:endParaRPr lang="ru-RU" dirty="0"/>
          </a:p>
        </p:txBody>
      </p:sp>
      <p:pic>
        <p:nvPicPr>
          <p:cNvPr id="3074" name="Picture 2" descr="C:\Users\user\Pictures\img190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 bwMode="auto">
          <a:xfrm>
            <a:off x="785786" y="1000108"/>
            <a:ext cx="3445278" cy="4214842"/>
          </a:xfrm>
          <a:prstGeom prst="rect">
            <a:avLst/>
          </a:prstGeom>
          <a:noFill/>
        </p:spPr>
      </p:pic>
      <p:pic>
        <p:nvPicPr>
          <p:cNvPr id="3075" name="Picture 3" descr="C:\Users\user\Pictures\img199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 bwMode="auto">
          <a:xfrm>
            <a:off x="5000628" y="1388444"/>
            <a:ext cx="3143574" cy="38265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Обман, ложь, сомнение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Users\user\Pictures\img31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85786" y="2214554"/>
            <a:ext cx="3724862" cy="4183422"/>
          </a:xfrm>
          <a:prstGeom prst="rect">
            <a:avLst/>
          </a:prstGeom>
          <a:noFill/>
        </p:spPr>
      </p:pic>
      <p:pic>
        <p:nvPicPr>
          <p:cNvPr id="2051" name="Picture 3" descr="C:\Users\user\Pictures\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1142984"/>
            <a:ext cx="3985388" cy="36345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65562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4643446"/>
            <a:ext cx="4040188" cy="1071570"/>
          </a:xfrm>
        </p:spPr>
        <p:txBody>
          <a:bodyPr/>
          <a:lstStyle/>
          <a:p>
            <a:r>
              <a:rPr lang="ru-RU" dirty="0" smtClean="0"/>
              <a:t>Взрослый обманывает…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4857760"/>
            <a:ext cx="4284692" cy="857256"/>
          </a:xfrm>
        </p:spPr>
        <p:txBody>
          <a:bodyPr/>
          <a:lstStyle/>
          <a:p>
            <a:r>
              <a:rPr lang="ru-RU" dirty="0" smtClean="0"/>
              <a:t>Подросток обманывает…</a:t>
            </a:r>
            <a:endParaRPr lang="ru-RU" dirty="0"/>
          </a:p>
        </p:txBody>
      </p:sp>
      <p:pic>
        <p:nvPicPr>
          <p:cNvPr id="4098" name="Picture 2" descr="C:\Users\user\Pictures\img191 — копия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2910" y="428604"/>
            <a:ext cx="3143272" cy="4071967"/>
          </a:xfrm>
          <a:prstGeom prst="rect">
            <a:avLst/>
          </a:prstGeom>
          <a:noFill/>
        </p:spPr>
      </p:pic>
      <p:pic>
        <p:nvPicPr>
          <p:cNvPr id="4099" name="Picture 3" descr="C:\Users\user\Pictures\img19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500694" y="985893"/>
            <a:ext cx="2571768" cy="38406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Pictures\img317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1357298"/>
            <a:ext cx="4191000" cy="4429125"/>
          </a:xfrm>
          <a:prstGeom prst="rect">
            <a:avLst/>
          </a:prstGeom>
          <a:noFill/>
        </p:spPr>
      </p:pic>
      <p:pic>
        <p:nvPicPr>
          <p:cNvPr id="3076" name="Picture 4" descr="C:\Users\user\Pictures\90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786314" y="285728"/>
            <a:ext cx="4106862" cy="41433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Pictures\img3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148816"/>
            <a:ext cx="3357586" cy="3876396"/>
          </a:xfrm>
          <a:prstGeom prst="rect">
            <a:avLst/>
          </a:prstGeom>
          <a:noFill/>
        </p:spPr>
      </p:pic>
      <p:pic>
        <p:nvPicPr>
          <p:cNvPr id="4099" name="Picture 3" descr="C:\Users\user\Pictures\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357166"/>
            <a:ext cx="3562355" cy="3038899"/>
          </a:xfrm>
          <a:prstGeom prst="rect">
            <a:avLst/>
          </a:prstGeom>
          <a:noFill/>
        </p:spPr>
      </p:pic>
      <p:pic>
        <p:nvPicPr>
          <p:cNvPr id="4100" name="Picture 4" descr="C:\Users\user\Pictures\7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4810" y="3786190"/>
            <a:ext cx="3069045" cy="26432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Руки, ноги - барьеры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122" name="Picture 2" descr="C:\Users\user\Pictures\img31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1142984"/>
            <a:ext cx="3357586" cy="5274440"/>
          </a:xfrm>
          <a:prstGeom prst="rect">
            <a:avLst/>
          </a:prstGeom>
          <a:noFill/>
        </p:spPr>
      </p:pic>
      <p:pic>
        <p:nvPicPr>
          <p:cNvPr id="5" name="Picture 3" descr="C:\Users\user\Pictures\img1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7" y="1357298"/>
            <a:ext cx="2571768" cy="389653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286248" y="5357827"/>
            <a:ext cx="42862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/>
              <a:t>Критическая оценка…</a:t>
            </a:r>
          </a:p>
          <a:p>
            <a:r>
              <a:rPr lang="ru-RU" sz="2000" b="1" i="1" dirty="0" smtClean="0"/>
              <a:t>Я с вами не согласен…</a:t>
            </a:r>
            <a:endParaRPr lang="ru-RU" sz="20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sz="half" idx="4294967295"/>
          </p:nvPr>
        </p:nvSpPr>
        <p:spPr>
          <a:xfrm>
            <a:off x="5105400" y="1481138"/>
            <a:ext cx="4038600" cy="4525962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Разочарование…</a:t>
            </a:r>
          </a:p>
          <a:p>
            <a:endParaRPr lang="ru-RU" sz="2400" dirty="0" smtClean="0"/>
          </a:p>
          <a:p>
            <a:pPr>
              <a:buNone/>
            </a:pPr>
            <a:endParaRPr lang="ru-RU" sz="2400" dirty="0" smtClean="0"/>
          </a:p>
          <a:p>
            <a:pPr>
              <a:buNone/>
            </a:pPr>
            <a:endParaRPr lang="ru-RU" sz="2400" dirty="0" smtClean="0"/>
          </a:p>
          <a:p>
            <a:r>
              <a:rPr lang="ru-RU" sz="2400" dirty="0" smtClean="0"/>
              <a:t>Скрыть отрицательное отношение…</a:t>
            </a:r>
          </a:p>
          <a:p>
            <a:pPr>
              <a:buNone/>
            </a:pPr>
            <a:endParaRPr lang="ru-RU" sz="2400" dirty="0" smtClean="0"/>
          </a:p>
          <a:p>
            <a:pPr>
              <a:buNone/>
            </a:pPr>
            <a:endParaRPr lang="ru-RU" sz="2400" dirty="0" smtClean="0"/>
          </a:p>
          <a:p>
            <a:pPr>
              <a:buNone/>
            </a:pPr>
            <a:endParaRPr lang="ru-RU" sz="2400" dirty="0" smtClean="0"/>
          </a:p>
          <a:p>
            <a:r>
              <a:rPr lang="ru-RU" sz="2400" dirty="0" smtClean="0"/>
              <a:t>Трудно договориться…</a:t>
            </a:r>
            <a:endParaRPr lang="ru-RU" sz="2400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58261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Сцепленные  пальцы…</a:t>
            </a:r>
            <a:endParaRPr lang="ru-RU" dirty="0"/>
          </a:p>
        </p:txBody>
      </p:sp>
      <p:pic>
        <p:nvPicPr>
          <p:cNvPr id="6146" name="Picture 2" descr="C:\Users\user\Pictures\img200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 l="16000" b="-1"/>
          <a:stretch>
            <a:fillRect/>
          </a:stretch>
        </p:blipFill>
        <p:spPr bwMode="auto">
          <a:xfrm>
            <a:off x="428596" y="857232"/>
            <a:ext cx="4572032" cy="57150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Отзеркаливание</a:t>
            </a:r>
            <a:r>
              <a:rPr lang="ru-RU" dirty="0" smtClean="0"/>
              <a:t>…</a:t>
            </a:r>
            <a:endParaRPr lang="ru-RU" dirty="0"/>
          </a:p>
        </p:txBody>
      </p:sp>
      <p:pic>
        <p:nvPicPr>
          <p:cNvPr id="1026" name="Picture 2" descr="C:\Users\user\Pictures\img3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1285860"/>
            <a:ext cx="5786478" cy="50006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Превосходство…</a:t>
            </a:r>
            <a:endParaRPr lang="ru-RU"/>
          </a:p>
        </p:txBody>
      </p:sp>
      <p:pic>
        <p:nvPicPr>
          <p:cNvPr id="1026" name="Picture 2" descr="C:\Users\user\Pictures\img2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571612"/>
            <a:ext cx="3429024" cy="4857784"/>
          </a:xfrm>
          <a:prstGeom prst="rect">
            <a:avLst/>
          </a:prstGeom>
          <a:noFill/>
        </p:spPr>
      </p:pic>
      <p:pic>
        <p:nvPicPr>
          <p:cNvPr id="1027" name="Picture 3" descr="C:\Users\user\Pictures\img213 —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1643050"/>
            <a:ext cx="3571900" cy="41814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sz="32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ru-RU" sz="3200" b="1" dirty="0" smtClean="0">
                <a:solidFill>
                  <a:srgbClr val="FF0000"/>
                </a:solidFill>
              </a:rPr>
              <a:t>Задачи:</a:t>
            </a:r>
          </a:p>
          <a:p>
            <a:r>
              <a:rPr lang="ru-RU" i="1" dirty="0" smtClean="0">
                <a:solidFill>
                  <a:srgbClr val="002060"/>
                </a:solidFill>
              </a:rPr>
              <a:t>формирование самоуважения;</a:t>
            </a:r>
          </a:p>
          <a:p>
            <a:r>
              <a:rPr lang="ru-RU" i="1" dirty="0" smtClean="0">
                <a:solidFill>
                  <a:srgbClr val="002060"/>
                </a:solidFill>
              </a:rPr>
              <a:t>самодиагностика; </a:t>
            </a:r>
          </a:p>
          <a:p>
            <a:r>
              <a:rPr lang="ru-RU" i="1" dirty="0" err="1" smtClean="0">
                <a:solidFill>
                  <a:srgbClr val="002060"/>
                </a:solidFill>
              </a:rPr>
              <a:t>самоактуализация</a:t>
            </a:r>
            <a:r>
              <a:rPr lang="ru-RU" i="1" dirty="0" smtClean="0">
                <a:solidFill>
                  <a:srgbClr val="002060"/>
                </a:solidFill>
              </a:rPr>
              <a:t>  профессионального потенциала;</a:t>
            </a:r>
          </a:p>
          <a:p>
            <a:r>
              <a:rPr lang="ru-RU" i="1" dirty="0" err="1" smtClean="0">
                <a:solidFill>
                  <a:srgbClr val="002060"/>
                </a:solidFill>
              </a:rPr>
              <a:t>самоопределеие</a:t>
            </a:r>
            <a:r>
              <a:rPr lang="ru-RU" i="1" dirty="0" smtClean="0">
                <a:solidFill>
                  <a:srgbClr val="002060"/>
                </a:solidFill>
              </a:rPr>
              <a:t> в выборе ;</a:t>
            </a:r>
          </a:p>
          <a:p>
            <a:r>
              <a:rPr lang="ru-RU" i="1" dirty="0" smtClean="0">
                <a:solidFill>
                  <a:srgbClr val="002060"/>
                </a:solidFill>
              </a:rPr>
              <a:t>ознакомление  с правилами и способами…</a:t>
            </a:r>
            <a:endParaRPr lang="ru-RU" i="1" dirty="0">
              <a:solidFill>
                <a:srgbClr val="00206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Идея курса:</a:t>
            </a:r>
            <a:r>
              <a:rPr lang="ru-RU" sz="2800" i="1" dirty="0" smtClean="0">
                <a:solidFill>
                  <a:srgbClr val="FF0000"/>
                </a:solidFill>
              </a:rPr>
              <a:t/>
            </a:r>
            <a:br>
              <a:rPr lang="ru-RU" sz="2800" i="1" dirty="0" smtClean="0">
                <a:solidFill>
                  <a:srgbClr val="FF0000"/>
                </a:solidFill>
              </a:rPr>
            </a:br>
            <a:r>
              <a:rPr lang="ru-RU" sz="2800" b="0" i="1" dirty="0" smtClean="0">
                <a:solidFill>
                  <a:srgbClr val="002060"/>
                </a:solidFill>
              </a:rPr>
              <a:t>психологическая готовность подростка к выбору жизненного пути…</a:t>
            </a:r>
            <a:endParaRPr lang="ru-RU" sz="2800" b="0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5. Этап проверки понимания изученного материала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4294967295"/>
          </p:nvPr>
        </p:nvSpPr>
        <p:spPr>
          <a:xfrm>
            <a:off x="642910" y="1481138"/>
            <a:ext cx="7586690" cy="4525962"/>
          </a:xfrm>
        </p:spPr>
        <p:txBody>
          <a:bodyPr/>
          <a:lstStyle/>
          <a:p>
            <a:endParaRPr lang="ru-RU" sz="2800" dirty="0" smtClean="0"/>
          </a:p>
          <a:p>
            <a:endParaRPr lang="ru-RU" sz="2800" dirty="0" smtClean="0"/>
          </a:p>
          <a:p>
            <a:r>
              <a:rPr lang="ru-RU" sz="2800" dirty="0" smtClean="0"/>
              <a:t>Практические задания. </a:t>
            </a:r>
          </a:p>
          <a:p>
            <a:r>
              <a:rPr lang="ru-RU" sz="2800" dirty="0" smtClean="0"/>
              <a:t>Работа в парах.</a:t>
            </a:r>
            <a:br>
              <a:rPr lang="ru-RU" sz="2800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i="1" dirty="0" smtClean="0">
                <a:solidFill>
                  <a:srgbClr val="002060"/>
                </a:solidFill>
              </a:rPr>
              <a:t>Задание 1. </a:t>
            </a:r>
            <a:br>
              <a:rPr lang="ru-RU" sz="2400" i="1" dirty="0" smtClean="0">
                <a:solidFill>
                  <a:srgbClr val="002060"/>
                </a:solidFill>
              </a:rPr>
            </a:br>
            <a:endParaRPr lang="ru-RU" sz="2400" i="1" dirty="0">
              <a:solidFill>
                <a:srgbClr val="00206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А)   Проанализируйте  ситуацию… 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/>
        <p:txBody>
          <a:bodyPr>
            <a:normAutofit lnSpcReduction="10000"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Б)  Определите роли каждого…  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user\Pictures\img311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57158" y="857232"/>
            <a:ext cx="4071966" cy="35719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1028" name="Picture 4" descr="C:\Users\user\Desktop\img31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786314" y="1785926"/>
            <a:ext cx="3786214" cy="328614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half" idx="4294967295"/>
          </p:nvPr>
        </p:nvSpPr>
        <p:spPr>
          <a:xfrm>
            <a:off x="571472" y="1142984"/>
            <a:ext cx="3681442" cy="5026028"/>
          </a:xfrm>
          <a:solidFill>
            <a:srgbClr val="92D050"/>
          </a:solidFill>
        </p:spPr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А)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</a:rPr>
              <a:t>Человек слева -</a:t>
            </a:r>
            <a:r>
              <a:rPr lang="ru-RU" sz="2400" dirty="0" smtClean="0">
                <a:solidFill>
                  <a:srgbClr val="002060"/>
                </a:solidFill>
              </a:rPr>
              <a:t>доминирует, контролирует ход беседы…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</a:rPr>
              <a:t>Человек в центре -</a:t>
            </a:r>
            <a:r>
              <a:rPr lang="ru-RU" sz="2400" dirty="0" smtClean="0">
                <a:solidFill>
                  <a:srgbClr val="002060"/>
                </a:solidFill>
              </a:rPr>
              <a:t>чувствует себя выше остальных. Он не согласен…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</a:rPr>
              <a:t>Человек справа -</a:t>
            </a:r>
          </a:p>
          <a:p>
            <a:pPr>
              <a:buNone/>
            </a:pPr>
            <a:r>
              <a:rPr lang="ru-RU" sz="2400" dirty="0" smtClean="0">
                <a:solidFill>
                  <a:srgbClr val="002060"/>
                </a:solidFill>
              </a:rPr>
              <a:t>держит оборону, враждебен, не верит…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4294967295"/>
          </p:nvPr>
        </p:nvSpPr>
        <p:spPr>
          <a:xfrm>
            <a:off x="5105400" y="1214422"/>
            <a:ext cx="3610004" cy="3929090"/>
          </a:xfrm>
          <a:solidFill>
            <a:srgbClr val="92D050"/>
          </a:solidFill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Б)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</a:rPr>
              <a:t>Человек слева-</a:t>
            </a:r>
          </a:p>
          <a:p>
            <a:pPr>
              <a:buNone/>
            </a:pPr>
            <a:r>
              <a:rPr lang="ru-RU" sz="2400" dirty="0" smtClean="0">
                <a:solidFill>
                  <a:srgbClr val="002060"/>
                </a:solidFill>
              </a:rPr>
              <a:t> использует жесты превосходства…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</a:rPr>
              <a:t>Человек в центре -</a:t>
            </a:r>
          </a:p>
          <a:p>
            <a:pPr>
              <a:buNone/>
            </a:pPr>
            <a:r>
              <a:rPr lang="ru-RU" sz="2400" dirty="0" smtClean="0">
                <a:solidFill>
                  <a:srgbClr val="002060"/>
                </a:solidFill>
              </a:rPr>
              <a:t>наблюдатель…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</a:rPr>
              <a:t>Человек справа –</a:t>
            </a:r>
          </a:p>
          <a:p>
            <a:pPr>
              <a:buNone/>
            </a:pPr>
            <a:r>
              <a:rPr lang="ru-RU" sz="2400" dirty="0" smtClean="0">
                <a:solidFill>
                  <a:srgbClr val="002060"/>
                </a:solidFill>
              </a:rPr>
              <a:t>«сыт по горло», готов уйти…</a:t>
            </a:r>
          </a:p>
          <a:p>
            <a:pPr>
              <a:buNone/>
            </a:pP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571472" y="274638"/>
            <a:ext cx="7658128" cy="1143000"/>
          </a:xfrm>
        </p:spPr>
        <p:txBody>
          <a:bodyPr/>
          <a:lstStyle/>
          <a:p>
            <a:r>
              <a:rPr lang="ru-RU" dirty="0" smtClean="0"/>
              <a:t>ответ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Задание 2.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457200" y="5072074"/>
            <a:ext cx="4040188" cy="1100126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Чем закончатся переговоры?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user\Pictures\img312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00035" y="1571612"/>
            <a:ext cx="3982958" cy="3286148"/>
          </a:xfrm>
          <a:prstGeom prst="rect">
            <a:avLst/>
          </a:prstGeom>
          <a:noFill/>
        </p:spPr>
      </p:pic>
      <p:sp>
        <p:nvSpPr>
          <p:cNvPr id="8" name="Содержимое 7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284693" cy="4699350"/>
          </a:xfrm>
        </p:spPr>
        <p:txBody>
          <a:bodyPr/>
          <a:lstStyle/>
          <a:p>
            <a:pPr>
              <a:buNone/>
            </a:pPr>
            <a:r>
              <a:rPr lang="ru-RU" b="1" i="1" dirty="0" smtClean="0">
                <a:solidFill>
                  <a:srgbClr val="002060"/>
                </a:solidFill>
              </a:rPr>
              <a:t>Если :</a:t>
            </a:r>
          </a:p>
          <a:p>
            <a:pPr>
              <a:buNone/>
            </a:pPr>
            <a:r>
              <a:rPr lang="ru-RU" b="1" i="1" dirty="0" smtClean="0">
                <a:solidFill>
                  <a:srgbClr val="002060"/>
                </a:solidFill>
              </a:rPr>
              <a:t>обстановка напряжена .</a:t>
            </a:r>
            <a:endParaRPr lang="ru-RU" b="1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Pictures\2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928662" y="1571612"/>
            <a:ext cx="3929063" cy="3643312"/>
          </a:xfrm>
          <a:prstGeom prst="rect">
            <a:avLst/>
          </a:prstGeom>
          <a:noFill/>
        </p:spPr>
      </p:pic>
      <p:sp>
        <p:nvSpPr>
          <p:cNvPr id="5" name="Содержимое 4"/>
          <p:cNvSpPr>
            <a:spLocks noGrp="1"/>
          </p:cNvSpPr>
          <p:nvPr>
            <p:ph sz="half" idx="4294967295"/>
          </p:nvPr>
        </p:nvSpPr>
        <p:spPr>
          <a:xfrm>
            <a:off x="5105400" y="1481138"/>
            <a:ext cx="4038600" cy="4525962"/>
          </a:xfrm>
        </p:spPr>
        <p:txBody>
          <a:bodyPr/>
          <a:lstStyle/>
          <a:p>
            <a:endParaRPr lang="ru-RU" b="1" i="1" dirty="0" smtClean="0"/>
          </a:p>
          <a:p>
            <a:endParaRPr lang="ru-RU" b="1" i="1" dirty="0" smtClean="0"/>
          </a:p>
          <a:p>
            <a:pPr>
              <a:buNone/>
            </a:pPr>
            <a:r>
              <a:rPr lang="ru-RU" b="1" i="1" dirty="0" smtClean="0"/>
              <a:t>  </a:t>
            </a:r>
            <a:r>
              <a:rPr lang="ru-RU" b="1" i="1" dirty="0" smtClean="0">
                <a:solidFill>
                  <a:srgbClr val="002060"/>
                </a:solidFill>
              </a:rPr>
              <a:t>Какие чувства испытывают собеседники друг к другу?</a:t>
            </a:r>
          </a:p>
          <a:p>
            <a:pPr>
              <a:buNone/>
            </a:pPr>
            <a:endParaRPr lang="ru-RU" b="1" i="1" dirty="0" smtClean="0"/>
          </a:p>
          <a:p>
            <a:pPr>
              <a:buNone/>
            </a:pPr>
            <a:r>
              <a:rPr lang="ru-RU" b="1" i="1" dirty="0" smtClean="0">
                <a:solidFill>
                  <a:srgbClr val="002060"/>
                </a:solidFill>
              </a:rPr>
              <a:t>ОБОСНУЙТЕ …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214282" y="274638"/>
            <a:ext cx="8015318" cy="1143000"/>
          </a:xfrm>
        </p:spPr>
        <p:txBody>
          <a:bodyPr/>
          <a:lstStyle/>
          <a:p>
            <a:r>
              <a:rPr lang="ru-RU" dirty="0" smtClean="0"/>
              <a:t>Задание 3.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357158" y="274638"/>
            <a:ext cx="7872442" cy="11430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Что-то новое…</a:t>
            </a:r>
            <a:br>
              <a:rPr lang="ru-RU" sz="2800" dirty="0" smtClean="0"/>
            </a:br>
            <a:r>
              <a:rPr lang="ru-RU" sz="2800" dirty="0" smtClean="0"/>
              <a:t>Паттерны движения глаз</a:t>
            </a:r>
            <a:endParaRPr lang="ru-RU" sz="2800" dirty="0"/>
          </a:p>
        </p:txBody>
      </p:sp>
      <p:pic>
        <p:nvPicPr>
          <p:cNvPr id="1026" name="Picture 2" descr="C:\Users\user\Pictures\img3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376362"/>
            <a:ext cx="7929618" cy="5053033"/>
          </a:xfrm>
          <a:prstGeom prst="rect">
            <a:avLst/>
          </a:prstGeom>
          <a:noFill/>
          <a:ln w="76200">
            <a:solidFill>
              <a:srgbClr val="00206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428596" y="1214438"/>
            <a:ext cx="4714908" cy="5143500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accent3">
                    <a:lumMod val="75000"/>
                  </a:schemeClr>
                </a:solidFill>
              </a:rPr>
              <a:t>Вспомни как провел Новый год?</a:t>
            </a:r>
          </a:p>
          <a:p>
            <a:r>
              <a:rPr lang="ru-RU" sz="1800" b="1" i="1" dirty="0" smtClean="0">
                <a:solidFill>
                  <a:schemeClr val="accent3">
                    <a:lumMod val="75000"/>
                  </a:schemeClr>
                </a:solidFill>
              </a:rPr>
              <a:t>Представь себе поездку в Москву на Кремлевскую елку….</a:t>
            </a:r>
          </a:p>
          <a:p>
            <a:r>
              <a:rPr lang="ru-RU" sz="1800" b="1" dirty="0" smtClean="0">
                <a:solidFill>
                  <a:srgbClr val="7030A0"/>
                </a:solidFill>
              </a:rPr>
              <a:t>Вспомни, что говорила тебе утром мама…</a:t>
            </a:r>
          </a:p>
          <a:p>
            <a:endParaRPr lang="ru-RU" sz="1800" dirty="0" smtClean="0"/>
          </a:p>
          <a:p>
            <a:r>
              <a:rPr lang="ru-RU" sz="1800" b="1" i="1" dirty="0" smtClean="0">
                <a:solidFill>
                  <a:schemeClr val="accent2">
                    <a:lumMod val="75000"/>
                  </a:schemeClr>
                </a:solidFill>
              </a:rPr>
              <a:t>Чем пахнет Новый год?</a:t>
            </a:r>
          </a:p>
          <a:p>
            <a:endParaRPr lang="ru-RU" sz="1800" dirty="0" smtClean="0"/>
          </a:p>
          <a:p>
            <a:pPr>
              <a:buNone/>
            </a:pPr>
            <a:endParaRPr lang="ru-RU" sz="1800" dirty="0" smtClean="0"/>
          </a:p>
          <a:p>
            <a:r>
              <a:rPr lang="ru-RU" sz="1800" b="1" dirty="0" smtClean="0">
                <a:solidFill>
                  <a:srgbClr val="0070C0"/>
                </a:solidFill>
              </a:rPr>
              <a:t>Ты хороший ученик?...</a:t>
            </a:r>
            <a:endParaRPr lang="ru-RU" sz="1800" b="1" dirty="0">
              <a:solidFill>
                <a:srgbClr val="0070C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428596" y="214313"/>
            <a:ext cx="7801004" cy="857250"/>
          </a:xfrm>
        </p:spPr>
        <p:txBody>
          <a:bodyPr>
            <a:normAutofit fontScale="90000"/>
          </a:bodyPr>
          <a:lstStyle/>
          <a:p>
            <a:r>
              <a:rPr lang="ru-RU" sz="2000" dirty="0" smtClean="0"/>
              <a:t>Задаем вопросы… </a:t>
            </a:r>
            <a:br>
              <a:rPr lang="ru-RU" sz="2000" dirty="0" smtClean="0"/>
            </a:br>
            <a:r>
              <a:rPr lang="ru-RU" sz="2000" dirty="0" smtClean="0"/>
              <a:t>Работа в парах.</a:t>
            </a:r>
            <a:br>
              <a:rPr lang="ru-RU" sz="2000" dirty="0" smtClean="0"/>
            </a:br>
            <a:r>
              <a:rPr lang="ru-RU" sz="2000" dirty="0" smtClean="0"/>
              <a:t>Дети наблюдают за движениями глаз… </a:t>
            </a:r>
            <a:endParaRPr lang="ru-RU" sz="2000" dirty="0"/>
          </a:p>
        </p:txBody>
      </p:sp>
      <p:pic>
        <p:nvPicPr>
          <p:cNvPr id="6" name="Picture 2" descr="C:\Users\user\Pictures\img324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7013" y="214313"/>
            <a:ext cx="2566987" cy="1543050"/>
          </a:xfrm>
          <a:prstGeom prst="rect">
            <a:avLst/>
          </a:prstGeom>
          <a:noFill/>
          <a:ln w="76200">
            <a:solidFill>
              <a:srgbClr val="002060"/>
            </a:solidFill>
          </a:ln>
        </p:spPr>
      </p:pic>
      <p:pic>
        <p:nvPicPr>
          <p:cNvPr id="7" name="Picture 2" descr="C:\Users\user\Pictures\img3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8" y="1714488"/>
            <a:ext cx="2567006" cy="1542953"/>
          </a:xfrm>
          <a:prstGeom prst="rect">
            <a:avLst/>
          </a:prstGeom>
          <a:noFill/>
          <a:ln w="76200">
            <a:solidFill>
              <a:srgbClr val="002060"/>
            </a:solidFill>
          </a:ln>
        </p:spPr>
      </p:pic>
      <p:pic>
        <p:nvPicPr>
          <p:cNvPr id="8" name="Picture 2" descr="C:\Users\user\Pictures\img3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8" y="3357562"/>
            <a:ext cx="2567006" cy="1542953"/>
          </a:xfrm>
          <a:prstGeom prst="rect">
            <a:avLst/>
          </a:prstGeom>
          <a:noFill/>
          <a:ln w="76200">
            <a:solidFill>
              <a:srgbClr val="002060"/>
            </a:solidFill>
          </a:ln>
        </p:spPr>
      </p:pic>
      <p:pic>
        <p:nvPicPr>
          <p:cNvPr id="9" name="Picture 2" descr="C:\Users\user\Pictures\img3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2" y="5000636"/>
            <a:ext cx="2567006" cy="1542953"/>
          </a:xfrm>
          <a:prstGeom prst="rect">
            <a:avLst/>
          </a:prstGeom>
          <a:noFill/>
          <a:ln w="76200">
            <a:solidFill>
              <a:srgbClr val="002060"/>
            </a:solidFill>
          </a:ln>
        </p:spPr>
      </p:pic>
      <p:pic>
        <p:nvPicPr>
          <p:cNvPr id="10" name="Picture 2" descr="C:\Users\user\Pictures\img3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4857760"/>
            <a:ext cx="2567006" cy="1542953"/>
          </a:xfrm>
          <a:prstGeom prst="rect">
            <a:avLst/>
          </a:prstGeom>
          <a:noFill/>
          <a:ln w="76200">
            <a:solidFill>
              <a:srgbClr val="002060"/>
            </a:solidFill>
          </a:ln>
        </p:spPr>
      </p:pic>
      <p:cxnSp>
        <p:nvCxnSpPr>
          <p:cNvPr id="12" name="Прямая со стрелкой 11"/>
          <p:cNvCxnSpPr/>
          <p:nvPr/>
        </p:nvCxnSpPr>
        <p:spPr>
          <a:xfrm flipV="1">
            <a:off x="4572000" y="500042"/>
            <a:ext cx="3929090" cy="928694"/>
          </a:xfrm>
          <a:prstGeom prst="straightConnector1">
            <a:avLst/>
          </a:prstGeom>
          <a:ln w="7620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V="1">
            <a:off x="3571868" y="1928802"/>
            <a:ext cx="2928958" cy="142876"/>
          </a:xfrm>
          <a:prstGeom prst="straightConnector1">
            <a:avLst/>
          </a:prstGeom>
          <a:ln w="7620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3286116" y="2428868"/>
            <a:ext cx="2571768" cy="1428760"/>
          </a:xfrm>
          <a:prstGeom prst="straightConnector1">
            <a:avLst/>
          </a:prstGeom>
          <a:ln w="762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rot="16200000" flipH="1">
            <a:off x="2678893" y="4179099"/>
            <a:ext cx="2571768" cy="785818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rot="16200000" flipH="1">
            <a:off x="1714480" y="4786322"/>
            <a:ext cx="1428760" cy="428628"/>
          </a:xfrm>
          <a:prstGeom prst="straightConnector1">
            <a:avLst/>
          </a:prstGeom>
          <a:ln w="762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>
            <a:off x="3357554" y="2428868"/>
            <a:ext cx="4357718" cy="1428760"/>
          </a:xfrm>
          <a:prstGeom prst="straightConnector1">
            <a:avLst/>
          </a:prstGeom>
          <a:ln w="762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6. Этап закрепления материала.</a:t>
            </a:r>
            <a:endParaRPr lang="ru-RU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4294967295"/>
          </p:nvPr>
        </p:nvSpPr>
        <p:spPr>
          <a:xfrm>
            <a:off x="928662" y="1481138"/>
            <a:ext cx="7300938" cy="4525962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Теоретические аспекты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Практические аспекты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Варианты для обсуждения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798496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Некоторые коммуникативные жесты…</a:t>
            </a:r>
            <a:endParaRPr lang="ru-RU" sz="3200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3"/>
          </p:nvPr>
        </p:nvSpPr>
        <p:spPr>
          <a:xfrm>
            <a:off x="4645026" y="5929330"/>
            <a:ext cx="4041775" cy="242870"/>
          </a:xfrm>
        </p:spPr>
        <p:txBody>
          <a:bodyPr>
            <a:normAutofit fontScale="47500" lnSpcReduction="20000"/>
          </a:bodyPr>
          <a:lstStyle/>
          <a:p>
            <a:endParaRPr lang="ru-RU" dirty="0"/>
          </a:p>
        </p:txBody>
      </p:sp>
      <p:pic>
        <p:nvPicPr>
          <p:cNvPr id="1026" name="Picture 2" descr="C:\Users\user\Pictures\img186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1500174"/>
            <a:ext cx="3714776" cy="4286280"/>
          </a:xfrm>
          <a:prstGeom prst="rect">
            <a:avLst/>
          </a:prstGeom>
          <a:noFill/>
        </p:spPr>
      </p:pic>
      <p:sp>
        <p:nvSpPr>
          <p:cNvPr id="11" name="Содержимое 10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4342160"/>
          </a:xfrm>
        </p:spPr>
        <p:txBody>
          <a:bodyPr>
            <a:normAutofit lnSpcReduction="10000"/>
          </a:bodyPr>
          <a:lstStyle/>
          <a:p>
            <a:pPr>
              <a:buNone/>
            </a:pPr>
            <a:endParaRPr lang="ru-RU" dirty="0" smtClean="0"/>
          </a:p>
          <a:p>
            <a:r>
              <a:rPr lang="ru-RU" dirty="0" smtClean="0"/>
              <a:t>О, КЕЙ… (</a:t>
            </a:r>
            <a:r>
              <a:rPr lang="ru-RU" dirty="0" err="1" smtClean="0"/>
              <a:t>амер</a:t>
            </a:r>
            <a:r>
              <a:rPr lang="ru-RU" dirty="0" smtClean="0"/>
              <a:t>.)</a:t>
            </a:r>
          </a:p>
          <a:p>
            <a:pPr>
              <a:buNone/>
            </a:pPr>
            <a:r>
              <a:rPr lang="ru-RU" dirty="0" smtClean="0"/>
              <a:t>Все хорошо! ;</a:t>
            </a:r>
          </a:p>
          <a:p>
            <a:r>
              <a:rPr lang="ru-RU" dirty="0" smtClean="0"/>
              <a:t>Ноль, ничего…(</a:t>
            </a:r>
            <a:r>
              <a:rPr lang="ru-RU" dirty="0" err="1" smtClean="0"/>
              <a:t>фран</a:t>
            </a:r>
            <a:r>
              <a:rPr lang="ru-RU" dirty="0" smtClean="0"/>
              <a:t>.);</a:t>
            </a:r>
          </a:p>
          <a:p>
            <a:r>
              <a:rPr lang="ru-RU" dirty="0" smtClean="0"/>
              <a:t>Дам </a:t>
            </a:r>
            <a:r>
              <a:rPr lang="ru-RU" dirty="0" err="1" smtClean="0"/>
              <a:t>щелбана</a:t>
            </a:r>
            <a:r>
              <a:rPr lang="ru-RU" dirty="0" smtClean="0"/>
              <a:t>…(рус.)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Я нетрадиционной ориентации (</a:t>
            </a:r>
            <a:r>
              <a:rPr lang="ru-RU" dirty="0" err="1" smtClean="0"/>
              <a:t>итал</a:t>
            </a:r>
            <a:r>
              <a:rPr lang="ru-RU" dirty="0" smtClean="0"/>
              <a:t>.);</a:t>
            </a:r>
          </a:p>
          <a:p>
            <a:pPr>
              <a:buNone/>
            </a:pPr>
            <a:endParaRPr lang="ru-RU" dirty="0" smtClean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57200" y="5429264"/>
            <a:ext cx="4040188" cy="742936"/>
          </a:xfrm>
        </p:spPr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4929198"/>
            <a:ext cx="4040188" cy="1243002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Все очень хорошо!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Помиловать…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Казнить…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29190" y="5000636"/>
            <a:ext cx="3757611" cy="1071570"/>
          </a:xfrm>
        </p:spPr>
        <p:txBody>
          <a:bodyPr>
            <a:normAutofit fontScale="25000" lnSpcReduction="20000"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sz="8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 еду туда (автостоп)…</a:t>
            </a:r>
          </a:p>
          <a:p>
            <a:r>
              <a:rPr lang="ru-RU" sz="8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Неуважение к женщине</a:t>
            </a:r>
          </a:p>
          <a:p>
            <a:r>
              <a:rPr lang="ru-RU" sz="8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Оскорбление на итальянском…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7" name="Picture 3" descr="C:\Users\user\Pictures\img187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1000108"/>
            <a:ext cx="2286016" cy="3899525"/>
          </a:xfrm>
          <a:prstGeom prst="rect">
            <a:avLst/>
          </a:prstGeom>
          <a:noFill/>
        </p:spPr>
      </p:pic>
      <p:pic>
        <p:nvPicPr>
          <p:cNvPr id="8" name="Picture 3" descr="C:\Users\user\Pictures\img187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5056699" y="944037"/>
            <a:ext cx="1602370" cy="2000264"/>
          </a:xfrm>
          <a:prstGeom prst="rect">
            <a:avLst/>
          </a:prstGeom>
          <a:noFill/>
        </p:spPr>
      </p:pic>
      <p:pic>
        <p:nvPicPr>
          <p:cNvPr id="9" name="Picture 3" descr="C:\Users\user\Pictures\img18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2856501" y="2594899"/>
            <a:ext cx="1357940" cy="2316397"/>
          </a:xfrm>
          <a:prstGeom prst="rect">
            <a:avLst/>
          </a:prstGeom>
          <a:noFill/>
          <a:ln>
            <a:noFill/>
            <a:prstDash val="sysDash"/>
            <a:miter lim="800000"/>
          </a:ln>
        </p:spPr>
      </p:pic>
      <p:pic>
        <p:nvPicPr>
          <p:cNvPr id="10" name="Picture 3" descr="C:\Users\user\Pictures\img18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57448">
            <a:off x="6480023" y="2392544"/>
            <a:ext cx="1357940" cy="2316397"/>
          </a:xfrm>
          <a:prstGeom prst="rect">
            <a:avLst/>
          </a:prstGeom>
          <a:noFill/>
          <a:ln>
            <a:noFill/>
            <a:prstDash val="sysDash"/>
            <a:miter lim="800000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Организационный момент       (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2-3 мин).</a:t>
            </a:r>
            <a:r>
              <a:rPr lang="ru-RU" sz="2400" dirty="0" smtClean="0">
                <a:solidFill>
                  <a:schemeClr val="tx1"/>
                </a:solidFill>
              </a:rPr>
              <a:t/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>Реклама одного из учебных заведений г.Курска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user\Pictures\img157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214422"/>
            <a:ext cx="3717925" cy="2428875"/>
          </a:xfrm>
          <a:prstGeom prst="rect">
            <a:avLst/>
          </a:prstGeom>
          <a:noFill/>
        </p:spPr>
      </p:pic>
      <p:pic>
        <p:nvPicPr>
          <p:cNvPr id="1027" name="Picture 3" descr="C:\Users\user\Pictures\img1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357298"/>
            <a:ext cx="4166903" cy="2786082"/>
          </a:xfrm>
          <a:prstGeom prst="rect">
            <a:avLst/>
          </a:prstGeom>
          <a:noFill/>
        </p:spPr>
      </p:pic>
      <p:pic>
        <p:nvPicPr>
          <p:cNvPr id="1028" name="Picture 4" descr="C:\Users\user\Pictures\img1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786190"/>
            <a:ext cx="4500594" cy="2786058"/>
          </a:xfrm>
          <a:prstGeom prst="rect">
            <a:avLst/>
          </a:prstGeom>
          <a:noFill/>
        </p:spPr>
      </p:pic>
      <p:pic>
        <p:nvPicPr>
          <p:cNvPr id="1029" name="Picture 5" descr="C:\Users\user\Pictures\img16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4359480"/>
            <a:ext cx="3500462" cy="21934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28596" y="5429264"/>
            <a:ext cx="4040188" cy="762000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Чекушка…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Давай выпьем…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Жест превосходства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в 90-е «Я- крутой!»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user\Pictures\img187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28662" y="919269"/>
            <a:ext cx="2786082" cy="4490880"/>
          </a:xfrm>
          <a:prstGeom prst="rect">
            <a:avLst/>
          </a:prstGeom>
          <a:noFill/>
        </p:spPr>
      </p:pic>
      <p:pic>
        <p:nvPicPr>
          <p:cNvPr id="1027" name="Picture 3" descr="C:\Users\user\Pictures\img187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 rot="17953712">
            <a:off x="4962416" y="1228429"/>
            <a:ext cx="2752236" cy="34704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72705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4929198"/>
            <a:ext cx="4040188" cy="1243002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Победа…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Двойка…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Тюрьма…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4786322"/>
            <a:ext cx="4041775" cy="1385878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Я за тобой слежу…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Выколю «</a:t>
            </a:r>
            <a:r>
              <a:rPr lang="ru-RU" dirty="0" err="1" smtClean="0">
                <a:solidFill>
                  <a:schemeClr val="tx1"/>
                </a:solidFill>
              </a:rPr>
              <a:t>моргалы</a:t>
            </a:r>
            <a:r>
              <a:rPr lang="ru-RU" dirty="0" smtClean="0">
                <a:solidFill>
                  <a:schemeClr val="tx1"/>
                </a:solidFill>
              </a:rPr>
              <a:t>»…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Коза-коза…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Танцую..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122" name="Picture 2" descr="C:\Users\user\Pictures\img192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8666" y="857232"/>
            <a:ext cx="2617256" cy="3714775"/>
          </a:xfrm>
          <a:prstGeom prst="rect">
            <a:avLst/>
          </a:prstGeom>
          <a:noFill/>
        </p:spPr>
      </p:pic>
      <p:pic>
        <p:nvPicPr>
          <p:cNvPr id="9" name="Picture 2" descr="C:\Users\user\Pictures\img19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5356658" y="1445390"/>
            <a:ext cx="2618509" cy="39402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36986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5"/>
            <a:ext cx="4041775" cy="3699218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«</a:t>
            </a:r>
            <a:r>
              <a:rPr lang="ru-RU" dirty="0" err="1" smtClean="0"/>
              <a:t>Хеви-мэтл</a:t>
            </a:r>
            <a:r>
              <a:rPr lang="ru-RU" dirty="0" smtClean="0"/>
              <a:t>» - жив тяжелый рок… металл…</a:t>
            </a:r>
          </a:p>
          <a:p>
            <a:endParaRPr lang="ru-RU" dirty="0" smtClean="0"/>
          </a:p>
          <a:p>
            <a:r>
              <a:rPr lang="ru-RU" dirty="0" smtClean="0"/>
              <a:t>Поставлю на «вилы»…</a:t>
            </a:r>
          </a:p>
          <a:p>
            <a:endParaRPr lang="ru-RU" dirty="0"/>
          </a:p>
        </p:txBody>
      </p:sp>
      <p:pic>
        <p:nvPicPr>
          <p:cNvPr id="7" name="Picture 2" descr="C:\Users\user\Pictures\img192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85786" y="928670"/>
            <a:ext cx="3357586" cy="45720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Упражнения на снятие усталости и напряжения…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785925"/>
            <a:ext cx="4041775" cy="2643207"/>
          </a:xfrm>
        </p:spPr>
        <p:txBody>
          <a:bodyPr>
            <a:noAutofit/>
          </a:bodyPr>
          <a:lstStyle/>
          <a:p>
            <a:r>
              <a:rPr lang="ru-RU" dirty="0" smtClean="0"/>
              <a:t>Агрессия…</a:t>
            </a:r>
          </a:p>
          <a:p>
            <a:pPr>
              <a:buNone/>
            </a:pP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Сдерживание …</a:t>
            </a:r>
          </a:p>
          <a:p>
            <a:endParaRPr lang="ru-RU" dirty="0" smtClean="0"/>
          </a:p>
          <a:p>
            <a:pPr>
              <a:buNone/>
            </a:pPr>
            <a:endParaRPr lang="ru-RU" dirty="0" smtClean="0"/>
          </a:p>
          <a:p>
            <a:r>
              <a:rPr lang="ru-RU" dirty="0" smtClean="0"/>
              <a:t>Подсчет</a:t>
            </a:r>
          </a:p>
          <a:p>
            <a:pPr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26" name="Picture 2" descr="C:\Users\user\Pictures\img192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 t="29122" r="-7431"/>
          <a:stretch>
            <a:fillRect/>
          </a:stretch>
        </p:blipFill>
        <p:spPr bwMode="auto">
          <a:xfrm rot="3743025">
            <a:off x="1060368" y="1796225"/>
            <a:ext cx="3281890" cy="32517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«Шиш, кукиш, дуля…»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Упражнения на развитие тонкой моторики…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 после инсульта…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143504" y="1444294"/>
            <a:ext cx="3543296" cy="3941763"/>
          </a:xfrm>
        </p:spPr>
        <p:txBody>
          <a:bodyPr/>
          <a:lstStyle/>
          <a:p>
            <a:r>
              <a:rPr lang="ru-RU" dirty="0" smtClean="0"/>
              <a:t>Ничего не получишь, «выкуси»…, «обломись»…(рус.)</a:t>
            </a:r>
          </a:p>
          <a:p>
            <a:endParaRPr lang="ru-RU" dirty="0" smtClean="0"/>
          </a:p>
          <a:p>
            <a:pPr>
              <a:buNone/>
            </a:pPr>
            <a:endParaRPr lang="ru-RU" dirty="0" smtClean="0"/>
          </a:p>
          <a:p>
            <a:r>
              <a:rPr lang="ru-RU" dirty="0" smtClean="0"/>
              <a:t>«Я продаюсь…»</a:t>
            </a:r>
          </a:p>
          <a:p>
            <a:pPr>
              <a:buNone/>
            </a:pPr>
            <a:r>
              <a:rPr lang="ru-RU" dirty="0" smtClean="0"/>
              <a:t>(</a:t>
            </a:r>
            <a:r>
              <a:rPr lang="ru-RU" dirty="0" err="1" smtClean="0"/>
              <a:t>япон</a:t>
            </a:r>
            <a:r>
              <a:rPr lang="ru-RU" dirty="0" smtClean="0"/>
              <a:t>.) </a:t>
            </a:r>
            <a:endParaRPr lang="ru-RU" dirty="0"/>
          </a:p>
        </p:txBody>
      </p:sp>
      <p:pic>
        <p:nvPicPr>
          <p:cNvPr id="7" name="Picture 3" descr="C:\Users\user\Pictures\img193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099" y="1285861"/>
            <a:ext cx="3059695" cy="2286016"/>
          </a:xfrm>
          <a:prstGeom prst="rect">
            <a:avLst/>
          </a:prstGeom>
          <a:noFill/>
        </p:spPr>
      </p:pic>
      <p:pic>
        <p:nvPicPr>
          <p:cNvPr id="8" name="Picture 3" descr="C:\Users\user\Pictures\img1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444433">
            <a:off x="1280854" y="4142405"/>
            <a:ext cx="2416892" cy="2168175"/>
          </a:xfrm>
          <a:prstGeom prst="rect">
            <a:avLst/>
          </a:prstGeom>
          <a:noFill/>
          <a:ln>
            <a:noFill/>
            <a:prstDash val="sysDash"/>
            <a:miter lim="800000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7. Домашнее задание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 smtClean="0">
                <a:solidFill>
                  <a:srgbClr val="FFFF00"/>
                </a:solidFill>
              </a:rPr>
              <a:t>Снять эмоциональное напряжение</a:t>
            </a:r>
            <a:r>
              <a:rPr lang="ru-RU" sz="2400" dirty="0" smtClean="0">
                <a:solidFill>
                  <a:srgbClr val="FFFF00"/>
                </a:solidFill>
              </a:rPr>
              <a:t/>
            </a:r>
            <a:br>
              <a:rPr lang="ru-RU" sz="2400" dirty="0" smtClean="0">
                <a:solidFill>
                  <a:srgbClr val="FFFF00"/>
                </a:solidFill>
              </a:rPr>
            </a:br>
            <a:r>
              <a:rPr lang="ru-RU" sz="2400" dirty="0" smtClean="0">
                <a:solidFill>
                  <a:srgbClr val="FFFF00"/>
                </a:solidFill>
              </a:rPr>
              <a:t>(((желательно музыкальное сопровождение)))</a:t>
            </a:r>
            <a:endParaRPr lang="ru-RU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Users\user\Pictures\img322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71472" y="1564165"/>
            <a:ext cx="7786742" cy="4920544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8. Итог занятия </a:t>
            </a:r>
            <a:r>
              <a:rPr lang="ru-RU" sz="3600" b="0" i="1" dirty="0" smtClean="0">
                <a:solidFill>
                  <a:schemeClr val="tx1"/>
                </a:solidFill>
              </a:rPr>
              <a:t/>
            </a:r>
            <a:br>
              <a:rPr lang="ru-RU" sz="3600" b="0" i="1" dirty="0" smtClean="0">
                <a:solidFill>
                  <a:schemeClr val="tx1"/>
                </a:solidFill>
              </a:rPr>
            </a:br>
            <a:r>
              <a:rPr lang="ru-RU" sz="3600" b="0" i="1" dirty="0" smtClean="0">
                <a:solidFill>
                  <a:schemeClr val="tx1"/>
                </a:solidFill>
              </a:rPr>
              <a:t>Рефлексия</a:t>
            </a:r>
            <a:endParaRPr lang="ru-RU" sz="3600" b="0" i="1" dirty="0">
              <a:solidFill>
                <a:schemeClr val="tx1"/>
              </a:solidFill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142844" y="1444625"/>
            <a:ext cx="4000528" cy="4984750"/>
          </a:xfrm>
        </p:spPr>
        <p:txBody>
          <a:bodyPr>
            <a:normAutofit lnSpcReduction="10000"/>
          </a:bodyPr>
          <a:lstStyle/>
          <a:p>
            <a:pPr>
              <a:buFont typeface="Webdings" pitchFamily="18" charset="2"/>
              <a:buNone/>
            </a:pPr>
            <a:r>
              <a:rPr lang="ru-RU" sz="2800" b="1" dirty="0">
                <a:solidFill>
                  <a:srgbClr val="7030A0"/>
                </a:solidFill>
              </a:rPr>
              <a:t>  </a:t>
            </a:r>
            <a:r>
              <a:rPr lang="ru-RU" sz="3200" b="1" dirty="0" smtClean="0"/>
              <a:t>На уроке были?</a:t>
            </a:r>
          </a:p>
          <a:p>
            <a:pPr>
              <a:buFont typeface="Webdings" pitchFamily="18" charset="2"/>
              <a:buNone/>
            </a:pPr>
            <a:endParaRPr lang="ru-RU" sz="2800" dirty="0"/>
          </a:p>
          <a:p>
            <a:pPr>
              <a:buFont typeface="Wingdings" pitchFamily="2" charset="2"/>
              <a:buChar char="v"/>
            </a:pPr>
            <a:r>
              <a:rPr lang="ru-RU" sz="2800" b="1" i="1" dirty="0" smtClean="0"/>
              <a:t>улыбки; </a:t>
            </a:r>
            <a:endParaRPr lang="ru-RU" sz="2800" b="1" i="1" dirty="0"/>
          </a:p>
          <a:p>
            <a:pPr>
              <a:buFont typeface="Wingdings" pitchFamily="2" charset="2"/>
              <a:buChar char="v"/>
            </a:pPr>
            <a:r>
              <a:rPr lang="ru-RU" sz="2800" b="1" i="1" dirty="0" smtClean="0"/>
              <a:t>уместные шутки;</a:t>
            </a:r>
          </a:p>
          <a:p>
            <a:pPr>
              <a:buFont typeface="Wingdings" pitchFamily="2" charset="2"/>
              <a:buChar char="v"/>
            </a:pPr>
            <a:r>
              <a:rPr lang="ru-RU" sz="2800" b="1" i="1" dirty="0" smtClean="0"/>
              <a:t>поговорки, афоризмы;</a:t>
            </a:r>
          </a:p>
          <a:p>
            <a:pPr>
              <a:buFont typeface="Wingdings" pitchFamily="2" charset="2"/>
              <a:buChar char="v"/>
            </a:pPr>
            <a:r>
              <a:rPr lang="ru-RU" sz="2800" b="1" i="1" dirty="0" smtClean="0"/>
              <a:t>новая интересная информация;</a:t>
            </a:r>
            <a:endParaRPr lang="ru-RU" sz="2800" dirty="0"/>
          </a:p>
          <a:p>
            <a:pPr>
              <a:buFont typeface="Wingdings" pitchFamily="2" charset="2"/>
              <a:buChar char="v"/>
            </a:pPr>
            <a:r>
              <a:rPr lang="ru-RU" sz="2800" b="1" i="1" dirty="0" smtClean="0"/>
              <a:t>музыкальные минутки </a:t>
            </a:r>
          </a:p>
          <a:p>
            <a:pPr>
              <a:buFont typeface="Wingdings" pitchFamily="2" charset="2"/>
              <a:buChar char="v"/>
            </a:pPr>
            <a:r>
              <a:rPr lang="ru-RU" sz="2800" b="1" i="1" dirty="0" smtClean="0"/>
              <a:t>и так далее… </a:t>
            </a:r>
            <a:endParaRPr lang="ru-RU" sz="2800" b="1" i="1" dirty="0"/>
          </a:p>
        </p:txBody>
      </p:sp>
      <p:pic>
        <p:nvPicPr>
          <p:cNvPr id="5" name="Picture 3" descr="C:\Users\user\Pictures\img18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57818" y="928670"/>
            <a:ext cx="1571682" cy="2681003"/>
          </a:xfrm>
          <a:prstGeom prst="rect">
            <a:avLst/>
          </a:prstGeom>
          <a:noFill/>
        </p:spPr>
      </p:pic>
      <p:pic>
        <p:nvPicPr>
          <p:cNvPr id="7" name="Picture 3" descr="C:\Users\user\Pictures\img18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6572264" y="3714752"/>
            <a:ext cx="1527274" cy="260525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solidFill>
                  <a:srgbClr val="C00000"/>
                </a:solidFill>
              </a:rPr>
              <a:t>Спасибо за внимание!!!</a:t>
            </a:r>
            <a:endParaRPr lang="ru-RU" i="1" dirty="0">
              <a:solidFill>
                <a:srgbClr val="C00000"/>
              </a:solidFill>
            </a:endParaRPr>
          </a:p>
        </p:txBody>
      </p:sp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500298" y="1004626"/>
            <a:ext cx="4071965" cy="5576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Определение темы урока.       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Как вы считаете, чем мы сегодня займемся?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Этап </a:t>
            </a:r>
            <a:r>
              <a:rPr lang="ru-RU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целеполагания</a:t>
            </a: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(показ отрывка из фильма «Великие немые».</a:t>
            </a: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b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C:\Users\user\Pictures\img32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9994" y="2857496"/>
            <a:ext cx="2860691" cy="1843243"/>
          </a:xfrm>
          <a:prstGeom prst="rect">
            <a:avLst/>
          </a:prstGeom>
          <a:noFill/>
        </p:spPr>
      </p:pic>
      <p:pic>
        <p:nvPicPr>
          <p:cNvPr id="1029" name="Picture 5" descr="C:\Users\user\Pictures\img3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428736"/>
            <a:ext cx="2895156" cy="1918665"/>
          </a:xfrm>
          <a:prstGeom prst="rect">
            <a:avLst/>
          </a:prstGeom>
          <a:noFill/>
        </p:spPr>
      </p:pic>
      <p:pic>
        <p:nvPicPr>
          <p:cNvPr id="1030" name="Picture 6" descr="C:\Users\user\Pictures\img3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3857628"/>
            <a:ext cx="3144828" cy="19741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Отрывок из серии фильмов </a:t>
            </a:r>
            <a:br>
              <a:rPr lang="ru-RU" dirty="0" smtClean="0"/>
            </a:br>
            <a:r>
              <a:rPr lang="ru-RU" dirty="0" smtClean="0"/>
              <a:t>« Великие немые»</a:t>
            </a:r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2214554"/>
            <a:ext cx="8229600" cy="4214842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endParaRPr lang="ru-RU" sz="3500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5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Мимика. Жесты. </a:t>
            </a:r>
          </a:p>
          <a:p>
            <a:pPr algn="ctr">
              <a:buNone/>
            </a:pPr>
            <a:r>
              <a:rPr lang="ru-RU" sz="5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Движение тела…</a:t>
            </a:r>
            <a:endParaRPr lang="ru-RU" sz="5600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6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 человек выдает свое внутреннее эмоциональное состояние?...</a:t>
            </a:r>
            <a:br>
              <a:rPr lang="ru-RU" sz="26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6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Что выдает эмоцию?</a:t>
            </a:r>
          </a:p>
          <a:p>
            <a:pPr algn="r">
              <a:buNone/>
            </a:pPr>
            <a:r>
              <a:rPr lang="ru-RU" sz="17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Литература:</a:t>
            </a:r>
          </a:p>
          <a:p>
            <a:pPr algn="r">
              <a:buNone/>
            </a:pPr>
            <a:r>
              <a:rPr lang="ru-RU" sz="17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Алан </a:t>
            </a:r>
            <a:r>
              <a:rPr lang="ru-RU" sz="17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Пиз</a:t>
            </a:r>
            <a:r>
              <a:rPr lang="ru-RU" sz="17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«Язык телодвижений»;</a:t>
            </a:r>
          </a:p>
          <a:p>
            <a:pPr algn="r">
              <a:buNone/>
            </a:pPr>
            <a:r>
              <a:rPr lang="ru-RU" sz="17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Санкт-Петербург,</a:t>
            </a:r>
          </a:p>
          <a:p>
            <a:pPr algn="r">
              <a:buNone/>
            </a:pPr>
            <a:r>
              <a:rPr lang="ru-RU" sz="17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«Изд.дом </a:t>
            </a:r>
            <a:r>
              <a:rPr lang="ru-RU" sz="17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Гутенберг</a:t>
            </a:r>
            <a:r>
              <a:rPr lang="ru-RU" sz="17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», 2000г..</a:t>
            </a:r>
          </a:p>
          <a:p>
            <a:endParaRPr lang="ru-RU" sz="4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97106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Занятие ...</a:t>
            </a:r>
            <a:b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Тема: </a:t>
            </a:r>
            <a:b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FF0000"/>
                </a:solidFill>
              </a:rPr>
              <a:t>Введение в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коммуникацию…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9" descr="smile318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29322" y="357168"/>
            <a:ext cx="2428892" cy="242889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i="1" dirty="0" smtClean="0">
                <a:solidFill>
                  <a:schemeClr val="tx1"/>
                </a:solidFill>
              </a:rPr>
              <a:t/>
            </a:r>
            <a:br>
              <a:rPr lang="ru-RU" sz="2700" i="1" dirty="0" smtClean="0">
                <a:solidFill>
                  <a:schemeClr val="tx1"/>
                </a:solidFill>
              </a:rPr>
            </a:br>
            <a:r>
              <a:rPr lang="ru-RU" sz="2700" i="1" dirty="0" smtClean="0">
                <a:solidFill>
                  <a:srgbClr val="002060"/>
                </a:solidFill>
              </a:rPr>
              <a:t>     </a:t>
            </a:r>
            <a:r>
              <a:rPr lang="ru-RU" sz="2700" dirty="0" err="1" smtClean="0">
                <a:solidFill>
                  <a:schemeClr val="tx1"/>
                </a:solidFill>
              </a:rPr>
              <a:t>зАчем</a:t>
            </a:r>
            <a:r>
              <a:rPr lang="ru-RU" sz="2700" dirty="0" smtClean="0">
                <a:solidFill>
                  <a:schemeClr val="tx1"/>
                </a:solidFill>
              </a:rPr>
              <a:t> </a:t>
            </a:r>
            <a:br>
              <a:rPr lang="ru-RU" sz="2700" dirty="0" smtClean="0">
                <a:solidFill>
                  <a:schemeClr val="tx1"/>
                </a:solidFill>
              </a:rPr>
            </a:br>
            <a:r>
              <a:rPr lang="ru-RU" sz="2700" dirty="0" smtClean="0">
                <a:solidFill>
                  <a:schemeClr val="tx1"/>
                </a:solidFill>
              </a:rPr>
              <a:t> задают вопрос «Зачем?» …</a:t>
            </a:r>
            <a:r>
              <a:rPr lang="ru-RU" i="1" dirty="0" smtClean="0">
                <a:solidFill>
                  <a:schemeClr val="tx1"/>
                </a:solidFill>
              </a:rPr>
              <a:t/>
            </a:r>
            <a:br>
              <a:rPr lang="ru-RU" i="1" dirty="0" smtClean="0">
                <a:solidFill>
                  <a:schemeClr val="tx1"/>
                </a:solidFill>
              </a:rPr>
            </a:br>
            <a:endParaRPr lang="ru-RU" i="1" dirty="0">
              <a:solidFill>
                <a:schemeClr val="tx1"/>
              </a:solidFill>
            </a:endParaRPr>
          </a:p>
        </p:txBody>
      </p:sp>
      <p:pic>
        <p:nvPicPr>
          <p:cNvPr id="4" name="Содержимое 3" descr="http://psy-day.ru/wp-content/uploads/2015/10/vopros-2.jpg"/>
          <p:cNvPicPr>
            <a:picLocks noGrp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57158" y="1285875"/>
            <a:ext cx="3681442" cy="40386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6" name="Содержимое 5"/>
          <p:cNvSpPr>
            <a:spLocks noGrp="1"/>
          </p:cNvSpPr>
          <p:nvPr>
            <p:ph sz="half" idx="4294967295"/>
          </p:nvPr>
        </p:nvSpPr>
        <p:spPr>
          <a:xfrm>
            <a:off x="5214938" y="1481138"/>
            <a:ext cx="3929062" cy="4525962"/>
          </a:xfrm>
        </p:spPr>
        <p:txBody>
          <a:bodyPr>
            <a:normAutofit/>
          </a:bodyPr>
          <a:lstStyle/>
          <a:p>
            <a:r>
              <a:rPr lang="ru-RU" i="1" dirty="0" smtClean="0"/>
              <a:t>Вопрос «Зачем?» задается, для того чтобы человек сам себе рассказал об истинной мотивации и целях своей деятельности, желаний или стремлений.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…нужна эта тема?...</a:t>
            </a:r>
            <a:r>
              <a:rPr lang="ru-RU" sz="4400" dirty="0" smtClean="0"/>
              <a:t> </a:t>
            </a:r>
            <a:r>
              <a:rPr lang="ru-RU" sz="2200" dirty="0" smtClean="0"/>
              <a:t>Открытый вопрос…</a:t>
            </a:r>
            <a:r>
              <a:rPr lang="ru-RU" sz="4400" dirty="0" smtClean="0"/>
              <a:t/>
            </a:r>
            <a:br>
              <a:rPr lang="ru-RU" sz="4400" dirty="0" smtClean="0"/>
            </a:b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4294967295"/>
          </p:nvPr>
        </p:nvSpPr>
        <p:spPr>
          <a:xfrm>
            <a:off x="4572000" y="1285875"/>
            <a:ext cx="4572000" cy="4929188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ru-RU" sz="4000" dirty="0" smtClean="0">
                <a:solidFill>
                  <a:srgbClr val="002060"/>
                </a:solidFill>
              </a:rPr>
              <a:t> </a:t>
            </a:r>
            <a:r>
              <a:rPr lang="ru-RU" sz="4000" dirty="0" smtClean="0"/>
              <a:t>Нужно пояснить:</a:t>
            </a:r>
          </a:p>
          <a:p>
            <a:pPr>
              <a:buNone/>
            </a:pPr>
            <a:endParaRPr lang="ru-RU" sz="4000" dirty="0" smtClean="0"/>
          </a:p>
          <a:p>
            <a:pPr lvl="0"/>
            <a:r>
              <a:rPr lang="ru-RU" sz="5100" i="1" dirty="0" smtClean="0"/>
              <a:t>заинтересовать учеников;</a:t>
            </a:r>
          </a:p>
          <a:p>
            <a:pPr lvl="0"/>
            <a:r>
              <a:rPr lang="ru-RU" sz="5100" i="1" dirty="0" smtClean="0"/>
              <a:t>активизировать  их перейти к диалогу с ними;</a:t>
            </a:r>
          </a:p>
          <a:p>
            <a:pPr lvl="0"/>
            <a:r>
              <a:rPr lang="ru-RU" sz="5100" i="1" dirty="0" smtClean="0"/>
              <a:t>направить процесс передачи информации в русло, соответствующее вашим планам и интересам;</a:t>
            </a:r>
          </a:p>
          <a:p>
            <a:pPr lvl="0"/>
            <a:r>
              <a:rPr lang="ru-RU" sz="5100" i="1" dirty="0" smtClean="0"/>
              <a:t>перехватить и удержать инициативу в общении.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8" name="Содержимое 7" descr="http://www.psychologos.ru/images/vopros_1393657695.jpg">
            <a:hlinkClick r:id="rId2"/>
          </p:cNvPr>
          <p:cNvPicPr>
            <a:picLocks noGrp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214438"/>
            <a:ext cx="3857652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2127</TotalTime>
  <Words>887</Words>
  <Application>Microsoft Office PowerPoint</Application>
  <PresentationFormat>Экран (4:3)</PresentationFormat>
  <Paragraphs>265</Paragraphs>
  <Slides>47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8" baseType="lpstr">
      <vt:lpstr>Открытая</vt:lpstr>
      <vt:lpstr>Слайд 1</vt:lpstr>
      <vt:lpstr>В основу  элективного курса СВПО легла  программа Галины Резапкиной  «Психология и выбор профессии»</vt:lpstr>
      <vt:lpstr>Идея курса: психологическая готовность подростка к выбору жизненного пути…</vt:lpstr>
      <vt:lpstr>1. Организационный момент       (2-3 мин). Реклама одного из учебных заведений г.Курска</vt:lpstr>
      <vt:lpstr> 2. Этап целеполагания (показ отрывка из фильма «Великие немые». </vt:lpstr>
      <vt:lpstr>Отрывок из серии фильмов  « Великие немые»</vt:lpstr>
      <vt:lpstr>    Занятие ... Тема:   Введение в  коммуникацию…   </vt:lpstr>
      <vt:lpstr>      зАчем   задают вопрос «Зачем?» … </vt:lpstr>
      <vt:lpstr>…нужна эта тема?... Открытый вопрос… </vt:lpstr>
      <vt:lpstr>                 1. Этап целеполагания. Постановка цели:    познакомиться  с  языком  телодвижения </vt:lpstr>
      <vt:lpstr> 3. Этап актуализации знаний . </vt:lpstr>
      <vt:lpstr>4. Основной этап. (в зависимости от темы и цели занятия может начинаться с практического или теоретического материала…)</vt:lpstr>
      <vt:lpstr>Слайд 13</vt:lpstr>
      <vt:lpstr>Зоны у горожан и жителей села</vt:lpstr>
      <vt:lpstr> Задание Работа в группах… Кто есть кто и откуда?</vt:lpstr>
      <vt:lpstr>Честность и открытость</vt:lpstr>
      <vt:lpstr>Ладони.</vt:lpstr>
      <vt:lpstr>Рукопожатия…</vt:lpstr>
      <vt:lpstr>Слайд 19</vt:lpstr>
      <vt:lpstr>Слайд 20</vt:lpstr>
      <vt:lpstr>Слайд 21</vt:lpstr>
      <vt:lpstr>Обман, ложь, сомнение</vt:lpstr>
      <vt:lpstr>Слайд 23</vt:lpstr>
      <vt:lpstr>Слайд 24</vt:lpstr>
      <vt:lpstr>Слайд 25</vt:lpstr>
      <vt:lpstr>Руки, ноги - барьеры</vt:lpstr>
      <vt:lpstr>Сцепленные  пальцы…</vt:lpstr>
      <vt:lpstr>Отзеркаливание…</vt:lpstr>
      <vt:lpstr>Превосходство…</vt:lpstr>
      <vt:lpstr>5. Этап проверки понимания изученного материала</vt:lpstr>
      <vt:lpstr>Задание 1.  </vt:lpstr>
      <vt:lpstr>ответ</vt:lpstr>
      <vt:lpstr>Задание 2.</vt:lpstr>
      <vt:lpstr>Задание 3.</vt:lpstr>
      <vt:lpstr>Что-то новое… Паттерны движения глаз</vt:lpstr>
      <vt:lpstr>Задаем вопросы…  Работа в парах. Дети наблюдают за движениями глаз… </vt:lpstr>
      <vt:lpstr>6. Этап закрепления материала.</vt:lpstr>
      <vt:lpstr>Некоторые коммуникативные жесты…</vt:lpstr>
      <vt:lpstr>Слайд 39</vt:lpstr>
      <vt:lpstr>Слайд 40</vt:lpstr>
      <vt:lpstr>Слайд 41</vt:lpstr>
      <vt:lpstr>Слайд 42</vt:lpstr>
      <vt:lpstr>Слайд 43</vt:lpstr>
      <vt:lpstr>«Шиш, кукиш, дуля…»</vt:lpstr>
      <vt:lpstr>7. Домашнее задание Снять эмоциональное напряжение (((желательно музыкальное сопровождение)))</vt:lpstr>
      <vt:lpstr>8. Итог занятия  Рефлексия</vt:lpstr>
      <vt:lpstr>Спасибо за внимание!!!</vt:lpstr>
    </vt:vector>
  </TitlesOfParts>
  <Company>Домашний ПК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Анализ проведения урока с позиции технологии здоровьесбережения.</dc:title>
  <dc:creator>SamLab.ws</dc:creator>
  <cp:lastModifiedBy>user</cp:lastModifiedBy>
  <cp:revision>295</cp:revision>
  <dcterms:created xsi:type="dcterms:W3CDTF">2010-08-20T13:44:19Z</dcterms:created>
  <dcterms:modified xsi:type="dcterms:W3CDTF">2019-04-05T07:02:48Z</dcterms:modified>
</cp:coreProperties>
</file>