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74" r:id="rId2"/>
    <p:sldId id="302" r:id="rId3"/>
    <p:sldId id="259" r:id="rId4"/>
    <p:sldId id="271" r:id="rId5"/>
    <p:sldId id="272" r:id="rId6"/>
    <p:sldId id="260" r:id="rId7"/>
    <p:sldId id="277" r:id="rId8"/>
    <p:sldId id="261" r:id="rId9"/>
    <p:sldId id="279" r:id="rId10"/>
    <p:sldId id="262" r:id="rId11"/>
    <p:sldId id="281" r:id="rId12"/>
    <p:sldId id="284" r:id="rId13"/>
    <p:sldId id="286" r:id="rId14"/>
    <p:sldId id="289" r:id="rId15"/>
    <p:sldId id="292" r:id="rId16"/>
    <p:sldId id="294" r:id="rId17"/>
    <p:sldId id="296" r:id="rId18"/>
    <p:sldId id="298" r:id="rId19"/>
    <p:sldId id="300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8A73C"/>
    <a:srgbClr val="F2C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00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DD6B1-4673-4DAF-A73D-3E5F4C378DF4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771B0-966E-4DBA-B03C-AB1460349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08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771B0-966E-4DBA-B03C-AB14603497B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8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771B0-966E-4DBA-B03C-AB14603497B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2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910-4279-4ECD-9189-5B8D128132F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524E24-1286-489D-8C83-224737C42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910-4279-4ECD-9189-5B8D128132F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E24-1286-489D-8C83-224737C42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910-4279-4ECD-9189-5B8D128132F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E24-1286-489D-8C83-224737C42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F9D9F-6E6A-4903-B6E7-2052C43E2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2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F80910-4279-4ECD-9189-5B8D128132F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4524E24-1286-489D-8C83-224737C42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910-4279-4ECD-9189-5B8D128132F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E24-1286-489D-8C83-224737C42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910-4279-4ECD-9189-5B8D128132F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E24-1286-489D-8C83-224737C42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E24-1286-489D-8C83-224737C42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910-4279-4ECD-9189-5B8D128132F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910-4279-4ECD-9189-5B8D128132F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E24-1286-489D-8C83-224737C42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910-4279-4ECD-9189-5B8D128132F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4E24-1286-489D-8C83-224737C42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F80910-4279-4ECD-9189-5B8D128132F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524E24-1286-489D-8C83-224737C42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0910-4279-4ECD-9189-5B8D128132F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524E24-1286-489D-8C83-224737C42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F80910-4279-4ECD-9189-5B8D128132F6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4524E24-1286-489D-8C83-224737C42A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Исмагилова </a:t>
            </a:r>
            <a:r>
              <a:rPr lang="ru-RU" dirty="0" err="1" smtClean="0">
                <a:solidFill>
                  <a:schemeClr val="bg1"/>
                </a:solidFill>
              </a:rPr>
              <a:t>Гульчачак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Фирдависовна</a:t>
            </a:r>
            <a:r>
              <a:rPr lang="ru-RU" dirty="0" smtClean="0">
                <a:solidFill>
                  <a:schemeClr val="bg1"/>
                </a:solidFill>
              </a:rPr>
              <a:t>, МБОУ «</a:t>
            </a:r>
            <a:r>
              <a:rPr lang="ru-RU" dirty="0" err="1" smtClean="0">
                <a:solidFill>
                  <a:schemeClr val="bg1"/>
                </a:solidFill>
              </a:rPr>
              <a:t>Муслюмовская</a:t>
            </a:r>
            <a:r>
              <a:rPr lang="ru-RU" dirty="0" smtClean="0">
                <a:solidFill>
                  <a:schemeClr val="bg1"/>
                </a:solidFill>
              </a:rPr>
              <a:t> гимназия», учитель начальных классов.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Презентация к уроку по учебному предмету «Окружающий мир» во 2-ом классе по теме «Из чего что сделано?»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1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266700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с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24744"/>
            <a:ext cx="244486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ва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573016"/>
            <a:ext cx="1884475" cy="2377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с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645024"/>
            <a:ext cx="2117361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059832" y="3645024"/>
            <a:ext cx="3240360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из стекла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4869160"/>
            <a:ext cx="280831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Приведите свои примеры таких предметов</a:t>
            </a:r>
            <a:endParaRPr lang="ru-RU" sz="2800" dirty="0"/>
          </a:p>
        </p:txBody>
      </p:sp>
      <p:sp>
        <p:nvSpPr>
          <p:cNvPr id="14" name="AutoShape 4"/>
          <p:cNvSpPr txBox="1">
            <a:spLocks noChangeArrowheads="1"/>
          </p:cNvSpPr>
          <p:nvPr/>
        </p:nvSpPr>
        <p:spPr>
          <a:xfrm>
            <a:off x="467544" y="188640"/>
            <a:ext cx="8229600" cy="792088"/>
          </a:xfrm>
          <a:prstGeom prst="roundRect">
            <a:avLst>
              <a:gd name="adj" fmla="val 16667"/>
            </a:avLst>
          </a:prstGeom>
          <a:solidFill>
            <a:srgbClr val="F8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Совместное открытие знаний</a:t>
            </a: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5857875" cy="10477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Изделия из стекла</a:t>
            </a:r>
            <a:endParaRPr lang="ru-RU" dirty="0"/>
          </a:p>
        </p:txBody>
      </p:sp>
      <p:pic>
        <p:nvPicPr>
          <p:cNvPr id="15363" name="Рисунок 2" descr="220px-Стеклоду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571500"/>
            <a:ext cx="3081337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3" descr="250px-Chudogestvennoe_stek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43188"/>
            <a:ext cx="51022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3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285750"/>
            <a:ext cx="7186612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1D06C8"/>
                </a:solidFill>
              </a:rPr>
              <a:t>ИЗДЕЛИЯ ИЗ ШЕРСТИ</a:t>
            </a:r>
          </a:p>
        </p:txBody>
      </p:sp>
      <p:pic>
        <p:nvPicPr>
          <p:cNvPr id="11267" name="Picture 4" descr="живот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6829425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4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сви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313"/>
            <a:ext cx="333375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нос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71875"/>
            <a:ext cx="36734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шар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786188"/>
            <a:ext cx="36433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миш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0"/>
            <a:ext cx="349885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4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3E1F00"/>
                </a:solidFill>
                <a:latin typeface="Comic Sans MS" pitchFamily="66" charset="0"/>
              </a:rPr>
              <a:t>               Работа по учебнику.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916113"/>
            <a:ext cx="6769100" cy="19446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	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Рассмотри рисунки на с. 106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и ты узнаешь, как родились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 наши учебники, книги, тетради. </a:t>
            </a:r>
          </a:p>
        </p:txBody>
      </p:sp>
      <p:pic>
        <p:nvPicPr>
          <p:cNvPr id="12292" name="Picture 4" descr="gf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620713"/>
            <a:ext cx="1581150" cy="2087562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563938" y="5084763"/>
            <a:ext cx="23034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296" name="Picture 8" descr="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4149725"/>
            <a:ext cx="1625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908175" y="4192588"/>
            <a:ext cx="86201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96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2638" y="3860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4813"/>
            <a:ext cx="8229600" cy="118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E1F00"/>
                </a:solidFill>
                <a:latin typeface="Comic Sans MS" pitchFamily="66" charset="0"/>
              </a:rPr>
              <a:t>Составь по этим рисункам рассказ о том, как делают книгу.</a:t>
            </a:r>
          </a:p>
        </p:txBody>
      </p:sp>
      <p:pic>
        <p:nvPicPr>
          <p:cNvPr id="11269" name="Picture 5" descr="i8ty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15431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7164388" y="47625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1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835150" y="47625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2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3132138" y="22764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3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4716463" y="44370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4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7402513" y="501015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5</a:t>
            </a:r>
            <a:endParaRPr lang="ru-RU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6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84813"/>
            <a:ext cx="8229600" cy="1257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3E1F00"/>
                </a:solidFill>
                <a:latin typeface="Comic Sans MS" pitchFamily="66" charset="0"/>
              </a:rPr>
              <a:t>	Расскажи по рисункам о том, как делают шерстяные вещи.</a:t>
            </a:r>
          </a:p>
        </p:txBody>
      </p:sp>
      <p:pic>
        <p:nvPicPr>
          <p:cNvPr id="23556" name="Picture 4" descr="i8ty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352928" cy="5257502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835150" y="4016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563938" y="494188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649538" y="357028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779838" y="23495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877050" y="14128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948488" y="508158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308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1" grpId="0"/>
      <p:bldP spid="235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ru-RU" dirty="0" smtClean="0">
                <a:solidFill>
                  <a:srgbClr val="3E1F00"/>
                </a:solidFill>
                <a:latin typeface="Comic Sans MS" pitchFamily="66" charset="0"/>
              </a:rPr>
              <a:t>Работа в паре.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7963"/>
            <a:ext cx="8229600" cy="2552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	На что должны обращать внимание люди, добывая в природе различные материалы для изготовления всевозможных изделий?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9750" y="2500313"/>
            <a:ext cx="823975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>
                <a:solidFill>
                  <a:schemeClr val="bg1"/>
                </a:solidFill>
                <a:latin typeface="Comic Sans MS" pitchFamily="66" charset="0"/>
              </a:rPr>
              <a:t>1. Добывать материалов не больше, чем </a:t>
            </a:r>
          </a:p>
          <a:p>
            <a:pPr eaLnBrk="1" hangingPunct="1"/>
            <a:r>
              <a:rPr lang="ru-RU" sz="3200" dirty="0">
                <a:solidFill>
                  <a:schemeClr val="bg1"/>
                </a:solidFill>
                <a:latin typeface="Comic Sans MS" pitchFamily="66" charset="0"/>
              </a:rPr>
              <a:t>	 их требуется.</a:t>
            </a:r>
          </a:p>
          <a:p>
            <a:pPr eaLnBrk="1" hangingPunct="1"/>
            <a:r>
              <a:rPr lang="ru-RU" sz="3200" dirty="0">
                <a:solidFill>
                  <a:schemeClr val="bg1"/>
                </a:solidFill>
                <a:latin typeface="Comic Sans MS" pitchFamily="66" charset="0"/>
              </a:rPr>
              <a:t>2. Расходовать экономно.</a:t>
            </a:r>
          </a:p>
          <a:p>
            <a:pPr eaLnBrk="1" hangingPunct="1"/>
            <a:r>
              <a:rPr lang="ru-RU" sz="3200" dirty="0">
                <a:solidFill>
                  <a:schemeClr val="bg1"/>
                </a:solidFill>
                <a:latin typeface="Comic Sans MS" pitchFamily="66" charset="0"/>
              </a:rPr>
              <a:t>3. Сажать новые деревья.</a:t>
            </a:r>
          </a:p>
          <a:p>
            <a:pPr eaLnBrk="1" hangingPunct="1"/>
            <a:r>
              <a:rPr lang="ru-RU" sz="3200" dirty="0">
                <a:solidFill>
                  <a:schemeClr val="bg1"/>
                </a:solidFill>
                <a:latin typeface="Comic Sans MS" pitchFamily="66" charset="0"/>
              </a:rPr>
              <a:t>4. Восстанавливать земли на месте </a:t>
            </a:r>
          </a:p>
          <a:p>
            <a:pPr eaLnBrk="1" hangingPunct="1"/>
            <a:r>
              <a:rPr lang="ru-RU" sz="3200" dirty="0">
                <a:solidFill>
                  <a:schemeClr val="bg1"/>
                </a:solidFill>
                <a:latin typeface="Comic Sans MS" pitchFamily="66" charset="0"/>
              </a:rPr>
              <a:t>    карьеров.</a:t>
            </a:r>
          </a:p>
        </p:txBody>
      </p:sp>
    </p:spTree>
    <p:extLst>
      <p:ext uri="{BB962C8B-B14F-4D97-AF65-F5344CB8AC3E}">
        <p14:creationId xmlns:p14="http://schemas.microsoft.com/office/powerpoint/2010/main" val="1518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Помни!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92650"/>
            <a:ext cx="8229600" cy="17605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Comic Sans MS" pitchFamily="66" charset="0"/>
              </a:rPr>
              <a:t>	</a:t>
            </a:r>
            <a:r>
              <a:rPr lang="ru-RU" smtClean="0">
                <a:solidFill>
                  <a:srgbClr val="3E1F00"/>
                </a:solidFill>
                <a:latin typeface="Comic Sans MS" pitchFamily="66" charset="0"/>
              </a:rPr>
              <a:t>В каждую вещь вложены знания и труд многих людей, поэтому к вещам надо относится</a:t>
            </a:r>
            <a:r>
              <a:rPr lang="ru-RU" smtClean="0">
                <a:latin typeface="Comic Sans MS" pitchFamily="66" charset="0"/>
              </a:rPr>
              <a:t> </a:t>
            </a:r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БЕРЕЖНО</a:t>
            </a:r>
            <a:r>
              <a:rPr lang="ru-RU" smtClean="0">
                <a:latin typeface="Comic Sans MS" pitchFamily="66" charset="0"/>
              </a:rPr>
              <a:t>.</a:t>
            </a:r>
          </a:p>
        </p:txBody>
      </p:sp>
      <p:pic>
        <p:nvPicPr>
          <p:cNvPr id="26628" name="Picture 4" descr="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56" y="620713"/>
            <a:ext cx="13223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28813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0713"/>
            <a:ext cx="191611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48" y="2520757"/>
            <a:ext cx="14859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05038"/>
            <a:ext cx="266382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0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5175"/>
            <a:ext cx="8208963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00A200"/>
                </a:solidFill>
                <a:latin typeface="Comic Sans MS" pitchFamily="66" charset="0"/>
              </a:rPr>
              <a:t>Итог </a:t>
            </a:r>
            <a:r>
              <a:rPr lang="ru-RU" sz="5400" b="1" dirty="0" smtClean="0">
                <a:solidFill>
                  <a:srgbClr val="00A200"/>
                </a:solidFill>
                <a:latin typeface="Comic Sans MS" pitchFamily="66" charset="0"/>
              </a:rPr>
              <a:t>урока</a:t>
            </a:r>
            <a:endParaRPr lang="ru-RU" b="1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800" b="1" dirty="0">
                <a:latin typeface="Comic Sans MS" pitchFamily="66" charset="0"/>
              </a:rPr>
              <a:t>Продолжите фразу:</a:t>
            </a:r>
          </a:p>
          <a:p>
            <a:pPr>
              <a:defRPr/>
            </a:pPr>
            <a:endParaRPr lang="ru-RU" sz="2800" dirty="0">
              <a:latin typeface="Comic Sans MS" pitchFamily="66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800" b="1" i="1" dirty="0">
                <a:solidFill>
                  <a:srgbClr val="0070C0"/>
                </a:solidFill>
                <a:latin typeface="Comic Sans MS" pitchFamily="66" charset="0"/>
              </a:rPr>
              <a:t>Было интересно узнать, что…</a:t>
            </a:r>
          </a:p>
          <a:p>
            <a:pPr marL="342900" indent="-342900">
              <a:buFontTx/>
              <a:buChar char="-"/>
              <a:defRPr/>
            </a:pPr>
            <a:endParaRPr lang="ru-RU" sz="2800" b="1" i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800" b="1" i="1" dirty="0">
                <a:solidFill>
                  <a:srgbClr val="0070C0"/>
                </a:solidFill>
                <a:latin typeface="Comic Sans MS" pitchFamily="66" charset="0"/>
              </a:rPr>
              <a:t>Меня удивило …</a:t>
            </a:r>
          </a:p>
          <a:p>
            <a:pPr marL="342900" indent="-342900">
              <a:buFontTx/>
              <a:buChar char="-"/>
              <a:defRPr/>
            </a:pPr>
            <a:endParaRPr lang="ru-RU" sz="2800" b="1" i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800" b="1" i="1" dirty="0">
                <a:solidFill>
                  <a:srgbClr val="0070C0"/>
                </a:solidFill>
                <a:latin typeface="Comic Sans MS" pitchFamily="66" charset="0"/>
              </a:rPr>
              <a:t>Было трудно…</a:t>
            </a:r>
          </a:p>
          <a:p>
            <a:pPr marL="342900" indent="-342900">
              <a:buFontTx/>
              <a:buChar char="-"/>
              <a:defRPr/>
            </a:pPr>
            <a:endParaRPr lang="ru-RU" sz="2800" b="1" i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ru-RU" sz="2800" b="1" i="1" dirty="0">
                <a:solidFill>
                  <a:srgbClr val="0070C0"/>
                </a:solidFill>
                <a:latin typeface="Comic Sans MS" pitchFamily="66" charset="0"/>
              </a:rPr>
              <a:t>- Теперь я знаю, что…</a:t>
            </a:r>
          </a:p>
        </p:txBody>
      </p:sp>
      <p:pic>
        <p:nvPicPr>
          <p:cNvPr id="5" name="Picture 4" descr="jc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70" y="4509120"/>
            <a:ext cx="3630074" cy="222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6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874455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Я – умею думать </a:t>
            </a:r>
            <a:r>
              <a:rPr lang="ru-RU" sz="3200" b="1" dirty="0" smtClean="0"/>
              <a:t>и понимать</a:t>
            </a:r>
            <a:r>
              <a:rPr lang="ru-RU" sz="3200" b="1" dirty="0"/>
              <a:t>,                                                                                                Я – умею слушать и отвечать, </a:t>
            </a:r>
          </a:p>
          <a:p>
            <a:r>
              <a:rPr lang="ru-RU" sz="3200" b="1" dirty="0"/>
              <a:t>Я – могу ошибаться, </a:t>
            </a:r>
          </a:p>
          <a:p>
            <a:r>
              <a:rPr lang="ru-RU" sz="3200" b="1" dirty="0"/>
              <a:t>Я – умею учиться, </a:t>
            </a:r>
          </a:p>
          <a:p>
            <a:r>
              <a:rPr lang="ru-RU" sz="3200" b="1" dirty="0"/>
              <a:t>Я – хочу учиться.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6156" y="4797152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«Знаешь сам - расскажи другому!» </a:t>
            </a:r>
          </a:p>
        </p:txBody>
      </p:sp>
    </p:spTree>
    <p:extLst>
      <p:ext uri="{BB962C8B-B14F-4D97-AF65-F5344CB8AC3E}">
        <p14:creationId xmlns:p14="http://schemas.microsoft.com/office/powerpoint/2010/main" val="339358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smtClean="0">
                <a:solidFill>
                  <a:srgbClr val="1D06C8"/>
                </a:solidFill>
                <a:effectLst/>
              </a:rPr>
              <a:t>Домашнее задание: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067550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smtClean="0">
                <a:effectLst/>
              </a:rPr>
              <a:t>Тетрадь: </a:t>
            </a:r>
            <a:r>
              <a:rPr lang="ru-RU" altLang="ru-RU" smtClean="0">
                <a:effectLst/>
              </a:rPr>
              <a:t>с. 71 упр. 2-3, для всех.</a:t>
            </a:r>
            <a:endParaRPr lang="ru-RU" altLang="ru-RU" b="1" smtClean="0">
              <a:effectLst/>
            </a:endParaRPr>
          </a:p>
          <a:p>
            <a:r>
              <a:rPr lang="ru-RU" altLang="ru-RU" smtClean="0">
                <a:effectLst/>
              </a:rPr>
              <a:t>Задание 4 (творческое)- по желанию, при выполнении этого задания нужно использовать дополнительную литературу.</a:t>
            </a:r>
            <a:endParaRPr lang="ru-RU" altLang="ru-RU" b="1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ru-RU" altLang="ru-RU" smtClean="0">
              <a:effectLst/>
            </a:endParaRPr>
          </a:p>
        </p:txBody>
      </p:sp>
      <p:pic>
        <p:nvPicPr>
          <p:cNvPr id="17412" name="Picture 9" descr="36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4668838"/>
            <a:ext cx="3203575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6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068960"/>
            <a:ext cx="5554960" cy="5040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Платье, рубашка, брюки, юбка</a:t>
            </a:r>
            <a:endParaRPr lang="ru-RU" b="1" dirty="0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/>
              </a:rPr>
              <a:t>Вспоминаем то, что знаем.</a:t>
            </a:r>
            <a:endParaRPr lang="ru-RU" sz="36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340768"/>
            <a:ext cx="561662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Назовите, предметы одним словом: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060848"/>
            <a:ext cx="554461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Стол, табуретка, шкаф, комод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933056"/>
            <a:ext cx="554461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Ложки, чайник, нож, кастрюля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Что объединяет эти три группы предметов?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661248"/>
            <a:ext cx="8712968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500" b="1" dirty="0" smtClean="0"/>
              <a:t>Это предметы, которые сделаны человеком (вещи).</a:t>
            </a:r>
            <a:endParaRPr lang="ru-RU" sz="25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2060848"/>
            <a:ext cx="131324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мебель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3068960"/>
            <a:ext cx="136815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одежда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3933056"/>
            <a:ext cx="124252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посуда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600" dirty="0">
                <a:solidFill>
                  <a:schemeClr val="bg1"/>
                </a:solidFill>
                <a:effectLst/>
              </a:rPr>
              <a:t>Определяем основной вопрос урока</a:t>
            </a:r>
          </a:p>
        </p:txBody>
      </p:sp>
      <p:pic>
        <p:nvPicPr>
          <p:cNvPr id="5" name="Рисунок 4" descr="с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124744"/>
            <a:ext cx="4064496" cy="304837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0" y="1124744"/>
            <a:ext cx="3240360" cy="1224136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Эту скульптуру сделали из льда!</a:t>
            </a:r>
            <a:endParaRPr lang="ru-RU" sz="2000" b="1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192222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l="52037" b="53664"/>
          <a:stretch>
            <a:fillRect/>
          </a:stretch>
        </p:blipFill>
        <p:spPr bwMode="auto">
          <a:xfrm>
            <a:off x="6804248" y="2276872"/>
            <a:ext cx="1138622" cy="2069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Выноска-облако 11"/>
          <p:cNvSpPr/>
          <p:nvPr/>
        </p:nvSpPr>
        <p:spPr>
          <a:xfrm>
            <a:off x="5903640" y="1196752"/>
            <a:ext cx="3240360" cy="115212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Скульптуру сделали из воды!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4293096"/>
            <a:ext cx="273630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Что вас удивило?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59247" y="4941168"/>
            <a:ext cx="49045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Какие вопросы у вас возникают?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35863" y="5517232"/>
            <a:ext cx="415132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Из чего сделана скульптура? 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81021" y="6165304"/>
            <a:ext cx="487691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Из чего сделаны другие предметы?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611560" y="1196752"/>
            <a:ext cx="802553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Тема: «Из чего состоят все предметы?»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78098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600" dirty="0">
                <a:solidFill>
                  <a:schemeClr val="bg1"/>
                </a:solidFill>
                <a:effectLst/>
              </a:rPr>
              <a:t>Определяем основной вопрос урока</a:t>
            </a: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284984"/>
            <a:ext cx="216024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132856"/>
            <a:ext cx="2722254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204864"/>
            <a:ext cx="2615854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499992" y="5589240"/>
            <a:ext cx="5693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?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4581128"/>
            <a:ext cx="5693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?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4437112"/>
            <a:ext cx="5693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?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Подумайте, из чего сделаны эти предметы?</a:t>
            </a:r>
            <a:endParaRPr lang="ru-RU" b="1" dirty="0"/>
          </a:p>
        </p:txBody>
      </p:sp>
      <p:sp>
        <p:nvSpPr>
          <p:cNvPr id="11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778098"/>
          </a:xfrm>
          <a:prstGeom prst="roundRect">
            <a:avLst>
              <a:gd name="adj" fmla="val 16667"/>
            </a:avLst>
          </a:prstGeom>
          <a:solidFill>
            <a:srgbClr val="F8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Совместное открытие знаний</a:t>
            </a: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236522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21088"/>
            <a:ext cx="23042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624783"/>
            <a:ext cx="2448272" cy="182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53369" y="2060848"/>
            <a:ext cx="249627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843808" y="3356992"/>
            <a:ext cx="3312368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993300"/>
                </a:solidFill>
              </a:rPr>
              <a:t>из древесины</a:t>
            </a:r>
            <a:endParaRPr lang="ru-RU" sz="4000" dirty="0">
              <a:solidFill>
                <a:srgbClr val="99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1840" y="4653136"/>
            <a:ext cx="280831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Приведите свои примеры таких предметов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8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6686550" cy="619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1D06C8"/>
                </a:solidFill>
              </a:rPr>
              <a:t>ИЗДЕЛИЯ  ИЗ  ДЕРЕВА</a:t>
            </a:r>
          </a:p>
        </p:txBody>
      </p:sp>
      <p:pic>
        <p:nvPicPr>
          <p:cNvPr id="9219" name="Picture 4" descr="бесед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435768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4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4313"/>
            <a:ext cx="20002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дере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941763"/>
            <a:ext cx="31432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вещ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462088"/>
            <a:ext cx="32861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" descr="сто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071938"/>
            <a:ext cx="3643312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мих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5072063"/>
            <a:ext cx="19288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6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25144"/>
            <a:ext cx="172819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1124744"/>
            <a:ext cx="3447487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3" y="1123590"/>
            <a:ext cx="2598700" cy="2233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6705" y="4653136"/>
            <a:ext cx="2686575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627784" y="3573016"/>
            <a:ext cx="3960440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из металла</a:t>
            </a:r>
            <a:endParaRPr lang="ru-RU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5013176"/>
            <a:ext cx="280831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Приведите свои примеры таких предметов</a:t>
            </a:r>
            <a:endParaRPr lang="ru-RU" sz="2800" dirty="0"/>
          </a:p>
        </p:txBody>
      </p:sp>
      <p:sp>
        <p:nvSpPr>
          <p:cNvPr id="13" name="AutoShape 4"/>
          <p:cNvSpPr txBox="1">
            <a:spLocks noChangeArrowheads="1"/>
          </p:cNvSpPr>
          <p:nvPr/>
        </p:nvSpPr>
        <p:spPr>
          <a:xfrm>
            <a:off x="467544" y="188641"/>
            <a:ext cx="8229600" cy="792088"/>
          </a:xfrm>
          <a:prstGeom prst="roundRect">
            <a:avLst>
              <a:gd name="adj" fmla="val 16667"/>
            </a:avLst>
          </a:prstGeom>
          <a:solidFill>
            <a:srgbClr val="F8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Совместное открытие знаний</a:t>
            </a: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38" y="214313"/>
            <a:ext cx="5686425" cy="5476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1D06C8"/>
                </a:solidFill>
              </a:rPr>
              <a:t>ИЗДЕЛИЯ ИЗ МЕТАЛЛА</a:t>
            </a:r>
          </a:p>
        </p:txBody>
      </p:sp>
      <p:pic>
        <p:nvPicPr>
          <p:cNvPr id="14339" name="Picture 4" descr="посу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714750"/>
            <a:ext cx="421481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4" descr="00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857250"/>
            <a:ext cx="3500437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пт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928688"/>
            <a:ext cx="28638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9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903</TotalTime>
  <Words>314</Words>
  <Application>Microsoft Office PowerPoint</Application>
  <PresentationFormat>Экран (4:3)</PresentationFormat>
  <Paragraphs>87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Презентация PowerPoint</vt:lpstr>
      <vt:lpstr>Презентация PowerPoint</vt:lpstr>
      <vt:lpstr>Вспоминаем то, что знаем.</vt:lpstr>
      <vt:lpstr>Определяем основной вопрос урока</vt:lpstr>
      <vt:lpstr>Определяем основной вопрос урока</vt:lpstr>
      <vt:lpstr>Совместное открытие знаний</vt:lpstr>
      <vt:lpstr>ИЗДЕЛИЯ  ИЗ  ДЕРЕВА</vt:lpstr>
      <vt:lpstr>Презентация PowerPoint</vt:lpstr>
      <vt:lpstr>ИЗДЕЛИЯ ИЗ МЕТАЛЛА</vt:lpstr>
      <vt:lpstr>Презентация PowerPoint</vt:lpstr>
      <vt:lpstr>Изделия из стекла</vt:lpstr>
      <vt:lpstr>ИЗДЕЛИЯ ИЗ ШЕРСТИ</vt:lpstr>
      <vt:lpstr>Презентация PowerPoint</vt:lpstr>
      <vt:lpstr>               Работа по учебнику.</vt:lpstr>
      <vt:lpstr>Презентация PowerPoint</vt:lpstr>
      <vt:lpstr>Презентация PowerPoint</vt:lpstr>
      <vt:lpstr>             Работа в паре.</vt:lpstr>
      <vt:lpstr>Помни!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Маргаритка</dc:creator>
  <cp:lastModifiedBy>Администратор</cp:lastModifiedBy>
  <cp:revision>93</cp:revision>
  <dcterms:created xsi:type="dcterms:W3CDTF">2012-06-28T14:39:16Z</dcterms:created>
  <dcterms:modified xsi:type="dcterms:W3CDTF">2017-12-24T16:10:35Z</dcterms:modified>
  <cp:contentStatus/>
</cp:coreProperties>
</file>