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notesMasterIdLst>
    <p:notesMasterId r:id="rId27"/>
  </p:notesMasterIdLst>
  <p:sldIdLst>
    <p:sldId id="318" r:id="rId2"/>
    <p:sldId id="287" r:id="rId3"/>
    <p:sldId id="265" r:id="rId4"/>
    <p:sldId id="266" r:id="rId5"/>
    <p:sldId id="321" r:id="rId6"/>
    <p:sldId id="278" r:id="rId7"/>
    <p:sldId id="276" r:id="rId8"/>
    <p:sldId id="322" r:id="rId9"/>
    <p:sldId id="323" r:id="rId10"/>
    <p:sldId id="277" r:id="rId11"/>
    <p:sldId id="328" r:id="rId12"/>
    <p:sldId id="329" r:id="rId13"/>
    <p:sldId id="331" r:id="rId14"/>
    <p:sldId id="281" r:id="rId15"/>
    <p:sldId id="335" r:id="rId16"/>
    <p:sldId id="336" r:id="rId17"/>
    <p:sldId id="337" r:id="rId18"/>
    <p:sldId id="338" r:id="rId19"/>
    <p:sldId id="283" r:id="rId20"/>
    <p:sldId id="344" r:id="rId21"/>
    <p:sldId id="343" r:id="rId22"/>
    <p:sldId id="298" r:id="rId23"/>
    <p:sldId id="299" r:id="rId24"/>
    <p:sldId id="341" r:id="rId25"/>
    <p:sldId id="342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A1C46-BB9D-4C67-B42D-10142FA75469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41F85-A577-4B5F-8A8E-15F0AF3FEB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339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6/5/2021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6/5/2021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7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7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9.png"/><Relationship Id="rId7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9.png"/><Relationship Id="rId7" Type="http://schemas.openxmlformats.org/officeDocument/2006/relationships/image" Target="../media/image3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22.png"/><Relationship Id="rId10" Type="http://schemas.openxmlformats.org/officeDocument/2006/relationships/image" Target="../media/image30.png"/><Relationship Id="rId4" Type="http://schemas.openxmlformats.org/officeDocument/2006/relationships/image" Target="../media/image21.pn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0.png"/><Relationship Id="rId3" Type="http://schemas.openxmlformats.org/officeDocument/2006/relationships/image" Target="../media/image39.png"/><Relationship Id="rId7" Type="http://schemas.openxmlformats.org/officeDocument/2006/relationships/image" Target="../media/image32.png"/><Relationship Id="rId12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0" Type="http://schemas.openxmlformats.org/officeDocument/2006/relationships/image" Target="../media/image35.png"/><Relationship Id="rId4" Type="http://schemas.openxmlformats.org/officeDocument/2006/relationships/image" Target="../media/image21.png"/><Relationship Id="rId9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27.png"/><Relationship Id="rId3" Type="http://schemas.openxmlformats.org/officeDocument/2006/relationships/image" Target="../media/image39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22.png"/><Relationship Id="rId1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1.png"/><Relationship Id="rId9" Type="http://schemas.openxmlformats.org/officeDocument/2006/relationships/image" Target="../media/image34.png"/><Relationship Id="rId1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5.png"/><Relationship Id="rId18" Type="http://schemas.openxmlformats.org/officeDocument/2006/relationships/image" Target="../media/image41.png"/><Relationship Id="rId3" Type="http://schemas.openxmlformats.org/officeDocument/2006/relationships/image" Target="../media/image39.png"/><Relationship Id="rId7" Type="http://schemas.openxmlformats.org/officeDocument/2006/relationships/image" Target="../media/image21.png"/><Relationship Id="rId12" Type="http://schemas.openxmlformats.org/officeDocument/2006/relationships/image" Target="../media/image34.png"/><Relationship Id="rId17" Type="http://schemas.openxmlformats.org/officeDocument/2006/relationships/image" Target="../media/image40.png"/><Relationship Id="rId2" Type="http://schemas.openxmlformats.org/officeDocument/2006/relationships/image" Target="../media/image20.png"/><Relationship Id="rId16" Type="http://schemas.openxmlformats.org/officeDocument/2006/relationships/image" Target="../media/image38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openxmlformats.org/officeDocument/2006/relationships/image" Target="../media/image29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png"/><Relationship Id="rId5" Type="http://schemas.openxmlformats.org/officeDocument/2006/relationships/image" Target="../media/image63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89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3" Type="http://schemas.openxmlformats.org/officeDocument/2006/relationships/image" Target="../media/image55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5" Type="http://schemas.openxmlformats.org/officeDocument/2006/relationships/image" Target="../media/image890.png"/><Relationship Id="rId10" Type="http://schemas.openxmlformats.org/officeDocument/2006/relationships/image" Target="../media/image100.png"/><Relationship Id="rId4" Type="http://schemas.openxmlformats.org/officeDocument/2006/relationships/image" Target="../media/image940.png"/><Relationship Id="rId9" Type="http://schemas.openxmlformats.org/officeDocument/2006/relationships/image" Target="../media/image99.png"/><Relationship Id="rId14" Type="http://schemas.openxmlformats.org/officeDocument/2006/relationships/image" Target="../media/image10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5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1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8.png"/><Relationship Id="rId1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5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12" Type="http://schemas.openxmlformats.org/officeDocument/2006/relationships/image" Target="../media/image24.png"/><Relationship Id="rId17" Type="http://schemas.openxmlformats.org/officeDocument/2006/relationships/image" Target="../media/image14.png"/><Relationship Id="rId2" Type="http://schemas.openxmlformats.org/officeDocument/2006/relationships/image" Target="../media/image9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23.png"/><Relationship Id="rId5" Type="http://schemas.openxmlformats.org/officeDocument/2006/relationships/image" Target="../media/image6.png"/><Relationship Id="rId1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8.png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Электронный ресурс. Квадратичная функция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26" t="27450" r="17868" b="8358"/>
          <a:stretch/>
        </p:blipFill>
        <p:spPr bwMode="auto">
          <a:xfrm>
            <a:off x="224125" y="3043451"/>
            <a:ext cx="4184101" cy="3571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010697" y="2806679"/>
            <a:ext cx="39629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Автор работы: </a:t>
            </a:r>
          </a:p>
          <a:p>
            <a:r>
              <a:rPr lang="ru-RU" sz="2800" dirty="0" err="1" smtClean="0"/>
              <a:t>Стребкова</a:t>
            </a:r>
            <a:r>
              <a:rPr lang="ru-RU" sz="2800" dirty="0" smtClean="0"/>
              <a:t> Наталья Николаевна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76619" y="625674"/>
            <a:ext cx="62288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Название конкурсной работы: </a:t>
            </a:r>
          </a:p>
          <a:p>
            <a:r>
              <a:rPr lang="ru-RU" sz="2800" dirty="0" smtClean="0"/>
              <a:t>Презентация к уроку</a:t>
            </a:r>
          </a:p>
          <a:p>
            <a:r>
              <a:rPr lang="ru-RU" sz="2800" dirty="0" smtClean="0"/>
              <a:t>По учебному предмету МАТЕМАТИКА </a:t>
            </a:r>
          </a:p>
          <a:p>
            <a:r>
              <a:rPr lang="ru-RU" sz="2800" dirty="0" smtClean="0"/>
              <a:t>На тему: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257185" y="4556798"/>
            <a:ext cx="643318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Место работы: </a:t>
            </a:r>
          </a:p>
          <a:p>
            <a:r>
              <a:rPr lang="ru-RU" sz="2800" dirty="0" smtClean="0"/>
              <a:t>МБОУ «Лицей № 8» города Майкопа</a:t>
            </a:r>
          </a:p>
          <a:p>
            <a:r>
              <a:rPr lang="ru-RU" sz="2800" dirty="0" smtClean="0"/>
              <a:t>Должность: </a:t>
            </a:r>
          </a:p>
          <a:p>
            <a:r>
              <a:rPr lang="ru-RU" sz="2800" dirty="0" smtClean="0"/>
              <a:t>Учитель математики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818363" y="838347"/>
            <a:ext cx="49733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КВАДРАТИЧНАЯ ФУНКЦИЯ В ОЛИМПИАДНЫХ ЗАДАЧАХ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62702" y="1918336"/>
            <a:ext cx="2209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9 класс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72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/>
          <p:nvPr/>
        </p:nvPicPr>
        <p:blipFill>
          <a:blip r:embed="rId2"/>
          <a:stretch>
            <a:fillRect/>
          </a:stretch>
        </p:blipFill>
        <p:spPr>
          <a:xfrm>
            <a:off x="3123380" y="1804881"/>
            <a:ext cx="5940425" cy="33197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4"/>
              <p:cNvSpPr txBox="1">
                <a:spLocks/>
              </p:cNvSpPr>
              <p:nvPr/>
            </p:nvSpPr>
            <p:spPr>
              <a:xfrm>
                <a:off x="2185851" y="190929"/>
                <a:ext cx="9875520" cy="135636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ru-RU" sz="2800" dirty="0" smtClean="0">
                    <a:solidFill>
                      <a:schemeClr val="accent6"/>
                    </a:solidFill>
                  </a:rPr>
                  <a:t>На координатной плоскости построена парабола -  график квадратичной функции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. Оси координат стерли. Как с помощью циркуля и линейки восстановить оси координат?</a:t>
                </a:r>
                <a:endParaRPr lang="ru-RU" sz="2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851" y="190929"/>
                <a:ext cx="9875520" cy="1356360"/>
              </a:xfrm>
              <a:prstGeom prst="rect">
                <a:avLst/>
              </a:prstGeom>
              <a:blipFill rotWithShape="0">
                <a:blip r:embed="rId7"/>
                <a:stretch>
                  <a:fillRect l="-1296" t="-7175" b="-44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Заголовок 4"/>
          <p:cNvSpPr txBox="1">
            <a:spLocks/>
          </p:cNvSpPr>
          <p:nvPr/>
        </p:nvSpPr>
        <p:spPr>
          <a:xfrm>
            <a:off x="379282" y="476518"/>
            <a:ext cx="1937198" cy="785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Задача 1</a:t>
            </a:r>
            <a:endParaRPr lang="ru-RU" sz="2800" dirty="0">
              <a:solidFill>
                <a:schemeClr val="accent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68363" y="1327828"/>
            <a:ext cx="47908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1) Строим две параллельные хорды (произвольные)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3631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4"/>
              <p:cNvSpPr txBox="1">
                <a:spLocks/>
              </p:cNvSpPr>
              <p:nvPr/>
            </p:nvSpPr>
            <p:spPr>
              <a:xfrm>
                <a:off x="2185851" y="190929"/>
                <a:ext cx="9875520" cy="135636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ru-RU" sz="2800" dirty="0" smtClean="0">
                    <a:solidFill>
                      <a:schemeClr val="accent6"/>
                    </a:solidFill>
                  </a:rPr>
                  <a:t>На координатной плоскости построена парабола -  график квадратичной функции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. Оси координат стерли. Как с помощью циркуля и линейки восстановить оси координат?</a:t>
                </a:r>
                <a:endParaRPr lang="ru-RU" sz="2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851" y="190929"/>
                <a:ext cx="9875520" cy="1356360"/>
              </a:xfrm>
              <a:prstGeom prst="rect">
                <a:avLst/>
              </a:prstGeom>
              <a:blipFill rotWithShape="0">
                <a:blip r:embed="rId7"/>
                <a:stretch>
                  <a:fillRect l="-1296" t="-7175" b="-44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Заголовок 4"/>
          <p:cNvSpPr txBox="1">
            <a:spLocks/>
          </p:cNvSpPr>
          <p:nvPr/>
        </p:nvSpPr>
        <p:spPr>
          <a:xfrm>
            <a:off x="379282" y="476518"/>
            <a:ext cx="1937198" cy="785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Задача 1</a:t>
            </a:r>
            <a:endParaRPr lang="ru-RU" sz="2800" dirty="0">
              <a:solidFill>
                <a:schemeClr val="accent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68363" y="1327828"/>
            <a:ext cx="47908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1) Строим две параллельные хорды (произвольные)</a:t>
            </a:r>
            <a:endParaRPr lang="ru-RU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6668363" y="2242377"/>
            <a:ext cx="4790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2) Делим отрезки пополам</a:t>
            </a:r>
            <a:endParaRPr lang="ru-RU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6675965" y="3885374"/>
            <a:ext cx="53854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4) Полученная прямая – это </a:t>
            </a:r>
            <a:r>
              <a:rPr lang="ru-RU" sz="2800" dirty="0"/>
              <a:t>ось ординат О</a:t>
            </a:r>
            <a:r>
              <a:rPr lang="en-US" sz="2800" dirty="0"/>
              <a:t>Y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6675965" y="2848432"/>
            <a:ext cx="53854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3) Проводим прямую, через 2 точки – середины хорд</a:t>
            </a:r>
            <a:endParaRPr lang="ru-RU" sz="2800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3125787" y="1769110"/>
            <a:ext cx="3384195" cy="3319780"/>
            <a:chOff x="3125787" y="1769110"/>
            <a:chExt cx="3384195" cy="3319780"/>
          </a:xfrm>
        </p:grpSpPr>
        <p:pic>
          <p:nvPicPr>
            <p:cNvPr id="10" name="Рисунок 9"/>
            <p:cNvPicPr/>
            <p:nvPr/>
          </p:nvPicPr>
          <p:blipFill rotWithShape="1">
            <a:blip r:embed="rId8"/>
            <a:srcRect r="43122"/>
            <a:stretch/>
          </p:blipFill>
          <p:spPr>
            <a:xfrm>
              <a:off x="3125787" y="1769110"/>
              <a:ext cx="3384195" cy="3319780"/>
            </a:xfrm>
            <a:prstGeom prst="rect">
              <a:avLst/>
            </a:prstGeom>
          </p:spPr>
        </p:pic>
        <p:grpSp>
          <p:nvGrpSpPr>
            <p:cNvPr id="7" name="Группа 6"/>
            <p:cNvGrpSpPr/>
            <p:nvPr/>
          </p:nvGrpSpPr>
          <p:grpSpPr>
            <a:xfrm>
              <a:off x="4071963" y="1804881"/>
              <a:ext cx="1550915" cy="2944540"/>
              <a:chOff x="4071963" y="1804881"/>
              <a:chExt cx="1550915" cy="2944540"/>
            </a:xfrm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 flipV="1">
                <a:off x="4071963" y="2367792"/>
                <a:ext cx="1550915" cy="424870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flipV="1">
                <a:off x="4154087" y="2853561"/>
                <a:ext cx="1341702" cy="363971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" name="Прямая соединительная линия 2"/>
              <p:cNvCxnSpPr/>
              <p:nvPr/>
            </p:nvCxnSpPr>
            <p:spPr>
              <a:xfrm>
                <a:off x="4704687" y="1804881"/>
                <a:ext cx="90142" cy="2944540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Овал 20"/>
              <p:cNvSpPr/>
              <p:nvPr/>
            </p:nvSpPr>
            <p:spPr>
              <a:xfrm>
                <a:off x="4679856" y="2997837"/>
                <a:ext cx="114973" cy="113854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Овал 21"/>
              <p:cNvSpPr/>
              <p:nvPr/>
            </p:nvSpPr>
            <p:spPr>
              <a:xfrm>
                <a:off x="4692271" y="2548578"/>
                <a:ext cx="114973" cy="113854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9518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4"/>
              <p:cNvSpPr txBox="1">
                <a:spLocks/>
              </p:cNvSpPr>
              <p:nvPr/>
            </p:nvSpPr>
            <p:spPr>
              <a:xfrm>
                <a:off x="2185851" y="190929"/>
                <a:ext cx="9875520" cy="135636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ru-RU" sz="2800" dirty="0" smtClean="0">
                    <a:solidFill>
                      <a:schemeClr val="accent6"/>
                    </a:solidFill>
                  </a:rPr>
                  <a:t>На координатной плоскости построена парабола -  график квадратичной функции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. Оси координат стерли. Как с помощью циркуля и линейки восстановить оси координат?</a:t>
                </a:r>
                <a:endParaRPr lang="ru-RU" sz="2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851" y="190929"/>
                <a:ext cx="9875520" cy="1356360"/>
              </a:xfrm>
              <a:prstGeom prst="rect">
                <a:avLst/>
              </a:prstGeom>
              <a:blipFill rotWithShape="0">
                <a:blip r:embed="rId7"/>
                <a:stretch>
                  <a:fillRect l="-1296" t="-7175" b="-44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Заголовок 4"/>
          <p:cNvSpPr txBox="1">
            <a:spLocks/>
          </p:cNvSpPr>
          <p:nvPr/>
        </p:nvSpPr>
        <p:spPr>
          <a:xfrm>
            <a:off x="379282" y="476518"/>
            <a:ext cx="1937198" cy="785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Задача 1</a:t>
            </a:r>
            <a:endParaRPr lang="ru-RU" sz="2800" dirty="0">
              <a:solidFill>
                <a:schemeClr val="accent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68363" y="1327828"/>
            <a:ext cx="47908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1) Строим две параллельные хорды (произвольные)</a:t>
            </a:r>
            <a:endParaRPr lang="ru-RU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6668363" y="2242377"/>
            <a:ext cx="53854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2) Делим отрезки пополам. Проводим прямую, через 2 точки – середины хорд</a:t>
            </a:r>
            <a:endParaRPr lang="ru-RU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6675965" y="3627372"/>
            <a:ext cx="53854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3) Полученная прямая – это </a:t>
            </a:r>
            <a:r>
              <a:rPr lang="ru-RU" sz="2800" dirty="0"/>
              <a:t>ось ординат О</a:t>
            </a:r>
            <a:r>
              <a:rPr lang="en-US" sz="2800" dirty="0"/>
              <a:t>Y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379282" y="5491466"/>
            <a:ext cx="110799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5) Строим прямую перпендикулярную к оси ординат, проходящую через точку на параболе – это ось абсцисс </a:t>
            </a:r>
            <a:r>
              <a:rPr lang="en-US" sz="2800" dirty="0" smtClean="0"/>
              <a:t>OX</a:t>
            </a:r>
            <a:endParaRPr lang="ru-RU" sz="2800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3125787" y="1769110"/>
            <a:ext cx="3384195" cy="3319780"/>
            <a:chOff x="3125787" y="1769110"/>
            <a:chExt cx="3384195" cy="3319780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3125787" y="1769110"/>
              <a:ext cx="3384195" cy="3319780"/>
              <a:chOff x="3125787" y="1769110"/>
              <a:chExt cx="3384195" cy="3319780"/>
            </a:xfrm>
          </p:grpSpPr>
          <p:pic>
            <p:nvPicPr>
              <p:cNvPr id="32" name="Рисунок 31"/>
              <p:cNvPicPr/>
              <p:nvPr/>
            </p:nvPicPr>
            <p:blipFill rotWithShape="1">
              <a:blip r:embed="rId8"/>
              <a:srcRect r="43122"/>
              <a:stretch/>
            </p:blipFill>
            <p:spPr>
              <a:xfrm>
                <a:off x="3125787" y="1769110"/>
                <a:ext cx="3384195" cy="3319780"/>
              </a:xfrm>
              <a:prstGeom prst="rect">
                <a:avLst/>
              </a:prstGeom>
            </p:spPr>
          </p:pic>
          <p:grpSp>
            <p:nvGrpSpPr>
              <p:cNvPr id="33" name="Группа 32"/>
              <p:cNvGrpSpPr/>
              <p:nvPr/>
            </p:nvGrpSpPr>
            <p:grpSpPr>
              <a:xfrm>
                <a:off x="4071963" y="1804881"/>
                <a:ext cx="1550915" cy="2944540"/>
                <a:chOff x="4071963" y="1804881"/>
                <a:chExt cx="1550915" cy="2944540"/>
              </a:xfrm>
            </p:grpSpPr>
            <p:cxnSp>
              <p:nvCxnSpPr>
                <p:cNvPr id="34" name="Прямая соединительная линия 33"/>
                <p:cNvCxnSpPr/>
                <p:nvPr/>
              </p:nvCxnSpPr>
              <p:spPr>
                <a:xfrm flipV="1">
                  <a:off x="4071963" y="2367792"/>
                  <a:ext cx="1550915" cy="424870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Прямая соединительная линия 34"/>
                <p:cNvCxnSpPr/>
                <p:nvPr/>
              </p:nvCxnSpPr>
              <p:spPr>
                <a:xfrm flipV="1">
                  <a:off x="4154087" y="2853561"/>
                  <a:ext cx="1341702" cy="363971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Прямая соединительная линия 35"/>
                <p:cNvCxnSpPr/>
                <p:nvPr/>
              </p:nvCxnSpPr>
              <p:spPr>
                <a:xfrm>
                  <a:off x="4704687" y="1804881"/>
                  <a:ext cx="90142" cy="294454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Овал 36"/>
                <p:cNvSpPr/>
                <p:nvPr/>
              </p:nvSpPr>
              <p:spPr>
                <a:xfrm>
                  <a:off x="4679856" y="2997837"/>
                  <a:ext cx="114973" cy="113854"/>
                </a:xfrm>
                <a:prstGeom prst="ellipse">
                  <a:avLst/>
                </a:prstGeom>
                <a:solidFill>
                  <a:srgbClr val="0070C0"/>
                </a:solidFill>
                <a:ln w="12700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8" name="Овал 37"/>
                <p:cNvSpPr/>
                <p:nvPr/>
              </p:nvSpPr>
              <p:spPr>
                <a:xfrm>
                  <a:off x="4692271" y="2548578"/>
                  <a:ext cx="114973" cy="113854"/>
                </a:xfrm>
                <a:prstGeom prst="ellipse">
                  <a:avLst/>
                </a:prstGeom>
                <a:solidFill>
                  <a:srgbClr val="0070C0"/>
                </a:solidFill>
                <a:ln w="12700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8" name="Прямая соединительная линия 7"/>
            <p:cNvCxnSpPr/>
            <p:nvPr/>
          </p:nvCxnSpPr>
          <p:spPr>
            <a:xfrm>
              <a:off x="3603009" y="4161101"/>
              <a:ext cx="2729552" cy="545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Овал 8"/>
            <p:cNvSpPr/>
            <p:nvPr/>
          </p:nvSpPr>
          <p:spPr>
            <a:xfrm>
              <a:off x="4749646" y="4142464"/>
              <a:ext cx="81886" cy="91276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79282" y="4749421"/>
            <a:ext cx="11289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4) Ось О</a:t>
            </a:r>
            <a:r>
              <a:rPr lang="en-US" sz="2800" dirty="0" smtClean="0"/>
              <a:t>Y</a:t>
            </a:r>
            <a:r>
              <a:rPr lang="ru-RU" sz="2800" dirty="0" smtClean="0"/>
              <a:t> пересекает параболу в точке – начало системы координат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6669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4"/>
              <p:cNvSpPr>
                <a:spLocks noGrp="1"/>
              </p:cNvSpPr>
              <p:nvPr>
                <p:ph type="title"/>
              </p:nvPr>
            </p:nvSpPr>
            <p:spPr>
              <a:xfrm>
                <a:off x="153851" y="190929"/>
                <a:ext cx="12038149" cy="1356360"/>
              </a:xfrm>
            </p:spPr>
            <p:txBody>
              <a:bodyPr>
                <a:normAutofit/>
              </a:bodyPr>
              <a:lstStyle/>
              <a:p>
                <a:r>
                  <a:rPr lang="ru-RU" sz="2800" dirty="0" smtClean="0">
                    <a:solidFill>
                      <a:schemeClr val="accent6"/>
                    </a:solidFill>
                  </a:rPr>
                  <a:t>		    В параболу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 вписаны прямоугольные треугольники так, что гипотенуза каждого из них  параллельна оси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. Доказать, что высоты всех таких треугольников, опущенные на гипотенузу, равны</a:t>
                </a:r>
                <a:endParaRPr lang="ru-RU" sz="2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5" name="Заголовок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3851" y="190929"/>
                <a:ext cx="12038149" cy="1356360"/>
              </a:xfrm>
              <a:blipFill rotWithShape="0">
                <a:blip r:embed="rId2"/>
                <a:stretch>
                  <a:fillRect l="-1013" t="-3139" r="-911" b="-89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Заголовок 4"/>
          <p:cNvSpPr txBox="1">
            <a:spLocks/>
          </p:cNvSpPr>
          <p:nvPr/>
        </p:nvSpPr>
        <p:spPr>
          <a:xfrm>
            <a:off x="298002" y="83927"/>
            <a:ext cx="1937198" cy="785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Задача </a:t>
            </a:r>
            <a:r>
              <a:rPr lang="en-US" sz="2800" dirty="0" smtClean="0">
                <a:solidFill>
                  <a:schemeClr val="accent6"/>
                </a:solidFill>
              </a:rPr>
              <a:t>2</a:t>
            </a:r>
            <a:endParaRPr lang="ru-RU" sz="2800" dirty="0">
              <a:solidFill>
                <a:schemeClr val="accent6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3125787" y="2166302"/>
            <a:ext cx="5940425" cy="2525395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r="46937"/>
          <a:stretch/>
        </p:blipFill>
        <p:spPr>
          <a:xfrm>
            <a:off x="3125787" y="2166301"/>
            <a:ext cx="3152184" cy="2525395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 rotWithShape="1">
          <a:blip r:embed="rId5"/>
          <a:srcRect r="46937"/>
          <a:stretch/>
        </p:blipFill>
        <p:spPr>
          <a:xfrm>
            <a:off x="3125787" y="2166301"/>
            <a:ext cx="3152184" cy="252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32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/>
          <p:nvPr/>
        </p:nvPicPr>
        <p:blipFill>
          <a:blip r:embed="rId2"/>
          <a:stretch>
            <a:fillRect/>
          </a:stretch>
        </p:blipFill>
        <p:spPr>
          <a:xfrm>
            <a:off x="3125786" y="2166300"/>
            <a:ext cx="5940425" cy="25253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4"/>
              <p:cNvSpPr>
                <a:spLocks noGrp="1"/>
              </p:cNvSpPr>
              <p:nvPr>
                <p:ph type="title"/>
              </p:nvPr>
            </p:nvSpPr>
            <p:spPr>
              <a:xfrm>
                <a:off x="153851" y="190929"/>
                <a:ext cx="12038149" cy="1356360"/>
              </a:xfrm>
            </p:spPr>
            <p:txBody>
              <a:bodyPr>
                <a:normAutofit/>
              </a:bodyPr>
              <a:lstStyle/>
              <a:p>
                <a:r>
                  <a:rPr lang="ru-RU" sz="2800" dirty="0" smtClean="0">
                    <a:solidFill>
                      <a:schemeClr val="accent6"/>
                    </a:solidFill>
                  </a:rPr>
                  <a:t>		    В параболу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 вписаны прямоугольные треугольники так, что гипотенуза каждого из них  параллельна оси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. Доказать, что высоты всех таких треугольников, опущенные на гипотенузу, равны</a:t>
                </a:r>
                <a:endParaRPr lang="ru-RU" sz="2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5" name="Заголовок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3851" y="190929"/>
                <a:ext cx="12038149" cy="1356360"/>
              </a:xfrm>
              <a:blipFill rotWithShape="0">
                <a:blip r:embed="rId3"/>
                <a:stretch>
                  <a:fillRect l="-1013" t="-3139" r="-911" b="-89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Заголовок 4"/>
          <p:cNvSpPr txBox="1">
            <a:spLocks/>
          </p:cNvSpPr>
          <p:nvPr/>
        </p:nvSpPr>
        <p:spPr>
          <a:xfrm>
            <a:off x="298002" y="83927"/>
            <a:ext cx="1937198" cy="785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Задача </a:t>
            </a:r>
            <a:r>
              <a:rPr lang="en-US" sz="2800" dirty="0" smtClean="0">
                <a:solidFill>
                  <a:schemeClr val="accent6"/>
                </a:solidFill>
              </a:rPr>
              <a:t>2</a:t>
            </a:r>
            <a:endParaRPr lang="ru-RU" sz="2800" dirty="0">
              <a:solidFill>
                <a:schemeClr val="accent6"/>
              </a:solidFill>
            </a:endParaRPr>
          </a:p>
        </p:txBody>
      </p:sp>
      <p:pic>
        <p:nvPicPr>
          <p:cNvPr id="17" name="Рисунок 16"/>
          <p:cNvPicPr/>
          <p:nvPr/>
        </p:nvPicPr>
        <p:blipFill rotWithShape="1">
          <a:blip r:embed="rId4"/>
          <a:srcRect r="47167"/>
          <a:stretch/>
        </p:blipFill>
        <p:spPr>
          <a:xfrm>
            <a:off x="3125787" y="2166302"/>
            <a:ext cx="3138535" cy="25253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63810" y="1440026"/>
                <a:ext cx="568838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/>
                  <a:t>Как воспользоваться тем, что угол 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90°</m:t>
                    </m:r>
                  </m:oMath>
                </a14:m>
                <a:r>
                  <a:rPr lang="ru-RU" sz="2400" dirty="0" smtClean="0"/>
                  <a:t> ?</a:t>
                </a:r>
                <a:endParaRPr lang="ru-RU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3810" y="1440026"/>
                <a:ext cx="5688381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1715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70390" y="1533987"/>
                <a:ext cx="15630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(−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90" y="1533987"/>
                <a:ext cx="1563056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132000" r="-44531" b="-19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70390" y="1995652"/>
                <a:ext cx="134549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90" y="1995652"/>
                <a:ext cx="1345497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130263" r="-52273" b="-19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02161" y="2457317"/>
                <a:ext cx="12819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161" y="2457317"/>
                <a:ext cx="1281954" cy="461665"/>
              </a:xfrm>
              <a:prstGeom prst="rect">
                <a:avLst/>
              </a:prstGeom>
              <a:blipFill rotWithShape="0">
                <a:blip r:embed="rId8"/>
                <a:stretch>
                  <a:fillRect t="-130263" r="-54762" b="-19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492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/>
          <p:nvPr/>
        </p:nvPicPr>
        <p:blipFill>
          <a:blip r:embed="rId2"/>
          <a:stretch>
            <a:fillRect/>
          </a:stretch>
        </p:blipFill>
        <p:spPr>
          <a:xfrm>
            <a:off x="3125786" y="2166300"/>
            <a:ext cx="5940425" cy="25253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4"/>
              <p:cNvSpPr>
                <a:spLocks noGrp="1"/>
              </p:cNvSpPr>
              <p:nvPr>
                <p:ph type="title"/>
              </p:nvPr>
            </p:nvSpPr>
            <p:spPr>
              <a:xfrm>
                <a:off x="153851" y="190929"/>
                <a:ext cx="12038149" cy="1356360"/>
              </a:xfrm>
            </p:spPr>
            <p:txBody>
              <a:bodyPr>
                <a:normAutofit/>
              </a:bodyPr>
              <a:lstStyle/>
              <a:p>
                <a:r>
                  <a:rPr lang="ru-RU" sz="2800" dirty="0" smtClean="0">
                    <a:solidFill>
                      <a:schemeClr val="accent6"/>
                    </a:solidFill>
                  </a:rPr>
                  <a:t>		    В параболу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 вписаны прямоугольные треугольники так, что гипотенуза каждого из них  параллельна оси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. Доказать, что высоты всех таких треугольников, опущенные на гипотенузу, равны</a:t>
                </a:r>
                <a:endParaRPr lang="ru-RU" sz="2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5" name="Заголовок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3851" y="190929"/>
                <a:ext cx="12038149" cy="1356360"/>
              </a:xfrm>
              <a:blipFill rotWithShape="0">
                <a:blip r:embed="rId3"/>
                <a:stretch>
                  <a:fillRect l="-1013" t="-3139" r="-911" b="-89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Заголовок 4"/>
          <p:cNvSpPr txBox="1">
            <a:spLocks/>
          </p:cNvSpPr>
          <p:nvPr/>
        </p:nvSpPr>
        <p:spPr>
          <a:xfrm>
            <a:off x="298002" y="83927"/>
            <a:ext cx="1937198" cy="785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Задача </a:t>
            </a:r>
            <a:r>
              <a:rPr lang="en-US" sz="2800" dirty="0" smtClean="0">
                <a:solidFill>
                  <a:schemeClr val="accent6"/>
                </a:solidFill>
              </a:rPr>
              <a:t>2</a:t>
            </a:r>
            <a:endParaRPr lang="ru-RU" sz="2800" dirty="0">
              <a:solidFill>
                <a:schemeClr val="accent6"/>
              </a:solidFill>
            </a:endParaRPr>
          </a:p>
        </p:txBody>
      </p:sp>
      <p:pic>
        <p:nvPicPr>
          <p:cNvPr id="17" name="Рисунок 16"/>
          <p:cNvPicPr/>
          <p:nvPr/>
        </p:nvPicPr>
        <p:blipFill rotWithShape="1">
          <a:blip r:embed="rId4"/>
          <a:srcRect r="47167"/>
          <a:stretch/>
        </p:blipFill>
        <p:spPr>
          <a:xfrm>
            <a:off x="3125787" y="2166302"/>
            <a:ext cx="3138535" cy="25253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63810" y="1440026"/>
                <a:ext cx="568838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/>
                  <a:t>Как воспользоваться тем, что угол 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90°</m:t>
                    </m:r>
                  </m:oMath>
                </a14:m>
                <a:r>
                  <a:rPr lang="ru-RU" sz="2400" dirty="0" smtClean="0"/>
                  <a:t> ?</a:t>
                </a:r>
                <a:endParaRPr lang="ru-RU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3810" y="1440026"/>
                <a:ext cx="5688381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1715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6617699" y="2912465"/>
            <a:ext cx="2445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можно  …</a:t>
            </a:r>
            <a:endParaRPr lang="ru-RU" sz="2400" dirty="0"/>
          </a:p>
        </p:txBody>
      </p:sp>
      <p:pic>
        <p:nvPicPr>
          <p:cNvPr id="12" name="Рисунок 11"/>
          <p:cNvPicPr/>
          <p:nvPr/>
        </p:nvPicPr>
        <p:blipFill rotWithShape="1">
          <a:blip r:embed="rId6"/>
          <a:srcRect l="16836" t="8607" r="41154" b="43765"/>
          <a:stretch/>
        </p:blipFill>
        <p:spPr bwMode="auto">
          <a:xfrm>
            <a:off x="9008897" y="1970145"/>
            <a:ext cx="2495550" cy="15811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625636" y="3443289"/>
                <a:ext cx="48811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/>
                  <a:t>Вычислить длину медианы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𝐶𝑀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636" y="3443289"/>
                <a:ext cx="4881149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1998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70390" y="1533987"/>
                <a:ext cx="15630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(−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90" y="1533987"/>
                <a:ext cx="1563056" cy="461665"/>
              </a:xfrm>
              <a:prstGeom prst="rect">
                <a:avLst/>
              </a:prstGeom>
              <a:blipFill rotWithShape="0">
                <a:blip r:embed="rId8"/>
                <a:stretch>
                  <a:fillRect t="-132000" r="-44531" b="-19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70390" y="1995652"/>
                <a:ext cx="134549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90" y="1995652"/>
                <a:ext cx="1345497" cy="461665"/>
              </a:xfrm>
              <a:prstGeom prst="rect">
                <a:avLst/>
              </a:prstGeom>
              <a:blipFill rotWithShape="0">
                <a:blip r:embed="rId9"/>
                <a:stretch>
                  <a:fillRect t="-130263" r="-52273" b="-19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02161" y="2457317"/>
                <a:ext cx="12819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161" y="2457317"/>
                <a:ext cx="1281954" cy="461665"/>
              </a:xfrm>
              <a:prstGeom prst="rect">
                <a:avLst/>
              </a:prstGeom>
              <a:blipFill rotWithShape="0">
                <a:blip r:embed="rId10"/>
                <a:stretch>
                  <a:fillRect t="-130263" r="-54762" b="-19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910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/>
          <p:nvPr/>
        </p:nvPicPr>
        <p:blipFill>
          <a:blip r:embed="rId2"/>
          <a:stretch>
            <a:fillRect/>
          </a:stretch>
        </p:blipFill>
        <p:spPr>
          <a:xfrm>
            <a:off x="3125787" y="2123460"/>
            <a:ext cx="5940425" cy="25253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4"/>
              <p:cNvSpPr>
                <a:spLocks noGrp="1"/>
              </p:cNvSpPr>
              <p:nvPr>
                <p:ph type="title"/>
              </p:nvPr>
            </p:nvSpPr>
            <p:spPr>
              <a:xfrm>
                <a:off x="153851" y="190929"/>
                <a:ext cx="12038149" cy="1356360"/>
              </a:xfrm>
            </p:spPr>
            <p:txBody>
              <a:bodyPr>
                <a:normAutofit/>
              </a:bodyPr>
              <a:lstStyle/>
              <a:p>
                <a:r>
                  <a:rPr lang="ru-RU" sz="2800" dirty="0" smtClean="0">
                    <a:solidFill>
                      <a:schemeClr val="accent6"/>
                    </a:solidFill>
                  </a:rPr>
                  <a:t>		    В параболу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 вписаны прямоугольные треугольники так, что гипотенуза каждого из них  параллельна оси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. Доказать, что высоты всех таких треугольников, опущенные на гипотенузу, равны</a:t>
                </a:r>
                <a:endParaRPr lang="ru-RU" sz="2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5" name="Заголовок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3851" y="190929"/>
                <a:ext cx="12038149" cy="1356360"/>
              </a:xfrm>
              <a:blipFill rotWithShape="0">
                <a:blip r:embed="rId3"/>
                <a:stretch>
                  <a:fillRect l="-1013" t="-3139" r="-911" b="-89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Заголовок 4"/>
          <p:cNvSpPr txBox="1">
            <a:spLocks/>
          </p:cNvSpPr>
          <p:nvPr/>
        </p:nvSpPr>
        <p:spPr>
          <a:xfrm>
            <a:off x="298002" y="83927"/>
            <a:ext cx="1937198" cy="785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Задача </a:t>
            </a:r>
            <a:r>
              <a:rPr lang="en-US" sz="2800" dirty="0" smtClean="0">
                <a:solidFill>
                  <a:schemeClr val="accent6"/>
                </a:solidFill>
              </a:rPr>
              <a:t>2</a:t>
            </a:r>
            <a:endParaRPr lang="ru-RU" sz="2800" dirty="0">
              <a:solidFill>
                <a:schemeClr val="accent6"/>
              </a:solidFill>
            </a:endParaRPr>
          </a:p>
        </p:txBody>
      </p:sp>
      <p:pic>
        <p:nvPicPr>
          <p:cNvPr id="17" name="Рисунок 16"/>
          <p:cNvPicPr/>
          <p:nvPr/>
        </p:nvPicPr>
        <p:blipFill rotWithShape="1">
          <a:blip r:embed="rId4"/>
          <a:srcRect r="47167"/>
          <a:stretch/>
        </p:blipFill>
        <p:spPr>
          <a:xfrm>
            <a:off x="3125787" y="2166302"/>
            <a:ext cx="3138535" cy="25253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63810" y="1440026"/>
                <a:ext cx="568838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/>
                  <a:t>Как воспользоваться тем, что угол 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90°</m:t>
                    </m:r>
                  </m:oMath>
                </a14:m>
                <a:r>
                  <a:rPr lang="ru-RU" sz="2400" dirty="0" smtClean="0"/>
                  <a:t> ?</a:t>
                </a:r>
                <a:endParaRPr lang="ru-RU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3810" y="1440026"/>
                <a:ext cx="5688381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1715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6617699" y="2912465"/>
            <a:ext cx="2445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можно  …</a:t>
            </a:r>
            <a:endParaRPr lang="ru-RU" sz="2400" dirty="0"/>
          </a:p>
        </p:txBody>
      </p:sp>
      <p:pic>
        <p:nvPicPr>
          <p:cNvPr id="12" name="Рисунок 11"/>
          <p:cNvPicPr/>
          <p:nvPr/>
        </p:nvPicPr>
        <p:blipFill rotWithShape="1">
          <a:blip r:embed="rId6"/>
          <a:srcRect l="16836" t="8607" r="41154" b="43765"/>
          <a:stretch/>
        </p:blipFill>
        <p:spPr bwMode="auto">
          <a:xfrm>
            <a:off x="9008897" y="1970145"/>
            <a:ext cx="2495550" cy="15811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625636" y="3443289"/>
                <a:ext cx="48811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/>
                  <a:t>Вычислить длину медианы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𝐶𝑀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636" y="3443289"/>
                <a:ext cx="4881149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1998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648702" y="4019460"/>
                <a:ext cx="139493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(0;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8702" y="4019460"/>
                <a:ext cx="1394934" cy="461665"/>
              </a:xfrm>
              <a:prstGeom prst="rect">
                <a:avLst/>
              </a:prstGeom>
              <a:blipFill rotWithShape="0">
                <a:blip r:embed="rId8"/>
                <a:stretch>
                  <a:fillRect t="-130263" r="-50439" b="-19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648702" y="4922529"/>
                <a:ext cx="4162806" cy="539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</a:rPr>
                        <m:t>𝐶𝑀</m:t>
                      </m:r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400" i="0">
                                      <a:latin typeface="Cambria Math" panose="02040503050406030204" pitchFamily="18" charset="0"/>
                                    </a:rPr>
                                    <m:t>0−</m:t>
                                  </m:r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</m:d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ru-RU" sz="24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ru-RU" sz="240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p>
                                      <m:r>
                                        <a:rPr lang="ru-RU" sz="24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8702" y="4922529"/>
                <a:ext cx="4162806" cy="539571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700664" y="4460864"/>
                <a:ext cx="12819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0664" y="4460864"/>
                <a:ext cx="1281954" cy="461665"/>
              </a:xfrm>
              <a:prstGeom prst="rect">
                <a:avLst/>
              </a:prstGeom>
              <a:blipFill rotWithShape="0">
                <a:blip r:embed="rId10"/>
                <a:stretch>
                  <a:fillRect t="-130263" r="-55238" b="-19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70390" y="1533987"/>
                <a:ext cx="15630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(−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90" y="1533987"/>
                <a:ext cx="1563056" cy="461665"/>
              </a:xfrm>
              <a:prstGeom prst="rect">
                <a:avLst/>
              </a:prstGeom>
              <a:blipFill rotWithShape="0">
                <a:blip r:embed="rId11"/>
                <a:stretch>
                  <a:fillRect t="-132000" r="-44531" b="-19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70390" y="1995652"/>
                <a:ext cx="134549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90" y="1995652"/>
                <a:ext cx="1345497" cy="461665"/>
              </a:xfrm>
              <a:prstGeom prst="rect">
                <a:avLst/>
              </a:prstGeom>
              <a:blipFill rotWithShape="0">
                <a:blip r:embed="rId12"/>
                <a:stretch>
                  <a:fillRect t="-130263" r="-52273" b="-19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02161" y="2457317"/>
                <a:ext cx="12819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161" y="2457317"/>
                <a:ext cx="1281954" cy="461665"/>
              </a:xfrm>
              <a:prstGeom prst="rect">
                <a:avLst/>
              </a:prstGeom>
              <a:blipFill rotWithShape="0">
                <a:blip r:embed="rId13"/>
                <a:stretch>
                  <a:fillRect t="-130263" r="-54762" b="-19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905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/>
          <p:nvPr/>
        </p:nvPicPr>
        <p:blipFill>
          <a:blip r:embed="rId2"/>
          <a:stretch>
            <a:fillRect/>
          </a:stretch>
        </p:blipFill>
        <p:spPr>
          <a:xfrm>
            <a:off x="3125787" y="2123460"/>
            <a:ext cx="5940425" cy="25253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4"/>
              <p:cNvSpPr>
                <a:spLocks noGrp="1"/>
              </p:cNvSpPr>
              <p:nvPr>
                <p:ph type="title"/>
              </p:nvPr>
            </p:nvSpPr>
            <p:spPr>
              <a:xfrm>
                <a:off x="153851" y="190929"/>
                <a:ext cx="12038149" cy="1356360"/>
              </a:xfrm>
            </p:spPr>
            <p:txBody>
              <a:bodyPr>
                <a:normAutofit/>
              </a:bodyPr>
              <a:lstStyle/>
              <a:p>
                <a:r>
                  <a:rPr lang="ru-RU" sz="2800" dirty="0" smtClean="0">
                    <a:solidFill>
                      <a:schemeClr val="accent6"/>
                    </a:solidFill>
                  </a:rPr>
                  <a:t>		    В параболу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 вписаны прямоугольные треугольники так, что гипотенуза каждого из них  параллельна оси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. Доказать, что высоты всех таких треугольников, опущенные на гипотенузу, равны</a:t>
                </a:r>
                <a:endParaRPr lang="ru-RU" sz="2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5" name="Заголовок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3851" y="190929"/>
                <a:ext cx="12038149" cy="1356360"/>
              </a:xfrm>
              <a:blipFill rotWithShape="0">
                <a:blip r:embed="rId3"/>
                <a:stretch>
                  <a:fillRect l="-1013" t="-3139" r="-911" b="-89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Заголовок 4"/>
          <p:cNvSpPr txBox="1">
            <a:spLocks/>
          </p:cNvSpPr>
          <p:nvPr/>
        </p:nvSpPr>
        <p:spPr>
          <a:xfrm>
            <a:off x="298002" y="83927"/>
            <a:ext cx="1937198" cy="785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Задача </a:t>
            </a:r>
            <a:r>
              <a:rPr lang="en-US" sz="2800" dirty="0" smtClean="0">
                <a:solidFill>
                  <a:schemeClr val="accent6"/>
                </a:solidFill>
              </a:rPr>
              <a:t>2</a:t>
            </a:r>
            <a:endParaRPr lang="ru-RU" sz="2800" dirty="0">
              <a:solidFill>
                <a:schemeClr val="accent6"/>
              </a:solidFill>
            </a:endParaRPr>
          </a:p>
        </p:txBody>
      </p:sp>
      <p:pic>
        <p:nvPicPr>
          <p:cNvPr id="17" name="Рисунок 16"/>
          <p:cNvPicPr/>
          <p:nvPr/>
        </p:nvPicPr>
        <p:blipFill rotWithShape="1">
          <a:blip r:embed="rId4"/>
          <a:srcRect r="47167"/>
          <a:stretch/>
        </p:blipFill>
        <p:spPr>
          <a:xfrm>
            <a:off x="3125787" y="2166302"/>
            <a:ext cx="3138535" cy="25253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63810" y="1440026"/>
                <a:ext cx="568838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/>
                  <a:t>Как воспользоваться тем, что угол 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90°</m:t>
                    </m:r>
                  </m:oMath>
                </a14:m>
                <a:r>
                  <a:rPr lang="ru-RU" sz="2400" dirty="0" smtClean="0"/>
                  <a:t> ?</a:t>
                </a:r>
                <a:endParaRPr lang="ru-RU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3810" y="1440026"/>
                <a:ext cx="5688381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1715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6617699" y="2912465"/>
            <a:ext cx="2445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можно  …</a:t>
            </a:r>
            <a:endParaRPr lang="ru-RU" sz="2400" dirty="0"/>
          </a:p>
        </p:txBody>
      </p:sp>
      <p:pic>
        <p:nvPicPr>
          <p:cNvPr id="12" name="Рисунок 11"/>
          <p:cNvPicPr/>
          <p:nvPr/>
        </p:nvPicPr>
        <p:blipFill rotWithShape="1">
          <a:blip r:embed="rId6"/>
          <a:srcRect l="16836" t="8607" r="41154" b="43765"/>
          <a:stretch/>
        </p:blipFill>
        <p:spPr bwMode="auto">
          <a:xfrm>
            <a:off x="9008897" y="1970145"/>
            <a:ext cx="2495550" cy="15811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625636" y="3443289"/>
                <a:ext cx="48811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/>
                  <a:t>Вычислить длину медианы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𝐶𝑀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636" y="3443289"/>
                <a:ext cx="4881149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1998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648702" y="4019460"/>
                <a:ext cx="139493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(0;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8702" y="4019460"/>
                <a:ext cx="1394934" cy="461665"/>
              </a:xfrm>
              <a:prstGeom prst="rect">
                <a:avLst/>
              </a:prstGeom>
              <a:blipFill rotWithShape="0">
                <a:blip r:embed="rId8"/>
                <a:stretch>
                  <a:fillRect t="-130263" r="-50439" b="-19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648702" y="4922529"/>
                <a:ext cx="4162806" cy="539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</a:rPr>
                        <m:t>𝐶𝑀</m:t>
                      </m:r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400" i="0">
                                      <a:latin typeface="Cambria Math" panose="02040503050406030204" pitchFamily="18" charset="0"/>
                                    </a:rPr>
                                    <m:t>0−</m:t>
                                  </m:r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</m:d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ru-RU" sz="24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ru-RU" sz="240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p>
                                      <m:r>
                                        <a:rPr lang="ru-RU" sz="24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8702" y="4922529"/>
                <a:ext cx="4162806" cy="539571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700664" y="4460864"/>
                <a:ext cx="12819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0664" y="4460864"/>
                <a:ext cx="1281954" cy="461665"/>
              </a:xfrm>
              <a:prstGeom prst="rect">
                <a:avLst/>
              </a:prstGeom>
              <a:blipFill rotWithShape="0">
                <a:blip r:embed="rId10"/>
                <a:stretch>
                  <a:fillRect t="-130263" r="-55238" b="-19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700664" y="5737851"/>
                <a:ext cx="140051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ru-RU" sz="2400" i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ru-RU" sz="240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0664" y="5737851"/>
                <a:ext cx="1400512" cy="46166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8519083" y="5714809"/>
                <a:ext cx="1837875" cy="4690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⇨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𝐶𝑀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4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9083" y="5714809"/>
                <a:ext cx="1837875" cy="469039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70390" y="1533987"/>
                <a:ext cx="15630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(−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90" y="1533987"/>
                <a:ext cx="1563056" cy="461665"/>
              </a:xfrm>
              <a:prstGeom prst="rect">
                <a:avLst/>
              </a:prstGeom>
              <a:blipFill rotWithShape="0">
                <a:blip r:embed="rId13"/>
                <a:stretch>
                  <a:fillRect t="-132000" r="-44531" b="-19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70390" y="1995652"/>
                <a:ext cx="134549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90" y="1995652"/>
                <a:ext cx="1345497" cy="461665"/>
              </a:xfrm>
              <a:prstGeom prst="rect">
                <a:avLst/>
              </a:prstGeom>
              <a:blipFill rotWithShape="0">
                <a:blip r:embed="rId14"/>
                <a:stretch>
                  <a:fillRect t="-130263" r="-52273" b="-19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02161" y="2457317"/>
                <a:ext cx="12819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161" y="2457317"/>
                <a:ext cx="1281954" cy="461665"/>
              </a:xfrm>
              <a:prstGeom prst="rect">
                <a:avLst/>
              </a:prstGeom>
              <a:blipFill rotWithShape="0">
                <a:blip r:embed="rId15"/>
                <a:stretch>
                  <a:fillRect t="-130263" r="-54762" b="-19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181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/>
          <p:nvPr/>
        </p:nvPicPr>
        <p:blipFill>
          <a:blip r:embed="rId2"/>
          <a:stretch>
            <a:fillRect/>
          </a:stretch>
        </p:blipFill>
        <p:spPr>
          <a:xfrm>
            <a:off x="3125787" y="2123460"/>
            <a:ext cx="5940425" cy="25253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4"/>
              <p:cNvSpPr>
                <a:spLocks noGrp="1"/>
              </p:cNvSpPr>
              <p:nvPr>
                <p:ph type="title"/>
              </p:nvPr>
            </p:nvSpPr>
            <p:spPr>
              <a:xfrm>
                <a:off x="153851" y="190929"/>
                <a:ext cx="12038149" cy="1356360"/>
              </a:xfrm>
            </p:spPr>
            <p:txBody>
              <a:bodyPr>
                <a:normAutofit/>
              </a:bodyPr>
              <a:lstStyle/>
              <a:p>
                <a:r>
                  <a:rPr lang="ru-RU" sz="2800" dirty="0" smtClean="0">
                    <a:solidFill>
                      <a:schemeClr val="accent6"/>
                    </a:solidFill>
                  </a:rPr>
                  <a:t>		    В параболу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 вписаны прямоугольные треугольники так, что гипотенуза каждого из них  параллельна оси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. Доказать, что высоты всех таких треугольников, опущенные на гипотенузу, равны</a:t>
                </a:r>
                <a:endParaRPr lang="ru-RU" sz="2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5" name="Заголовок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3851" y="190929"/>
                <a:ext cx="12038149" cy="1356360"/>
              </a:xfrm>
              <a:blipFill rotWithShape="0">
                <a:blip r:embed="rId3"/>
                <a:stretch>
                  <a:fillRect l="-1013" t="-3139" r="-911" b="-89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Заголовок 4"/>
          <p:cNvSpPr txBox="1">
            <a:spLocks/>
          </p:cNvSpPr>
          <p:nvPr/>
        </p:nvSpPr>
        <p:spPr>
          <a:xfrm>
            <a:off x="298002" y="83927"/>
            <a:ext cx="1937198" cy="785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Задача </a:t>
            </a:r>
            <a:r>
              <a:rPr lang="en-US" sz="2800" dirty="0" smtClean="0">
                <a:solidFill>
                  <a:schemeClr val="accent6"/>
                </a:solidFill>
              </a:rPr>
              <a:t>2</a:t>
            </a:r>
            <a:endParaRPr lang="ru-RU" sz="2800" dirty="0">
              <a:solidFill>
                <a:schemeClr val="accent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70390" y="1533987"/>
                <a:ext cx="15630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(−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90" y="1533987"/>
                <a:ext cx="1563056" cy="461665"/>
              </a:xfrm>
              <a:prstGeom prst="rect">
                <a:avLst/>
              </a:prstGeom>
              <a:blipFill rotWithShape="0">
                <a:blip r:embed="rId4"/>
                <a:stretch>
                  <a:fillRect t="-132000" r="-44531" b="-19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70390" y="1995652"/>
                <a:ext cx="134549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90" y="1995652"/>
                <a:ext cx="1345497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30263" r="-52273" b="-19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02161" y="2457317"/>
                <a:ext cx="12819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161" y="2457317"/>
                <a:ext cx="1281954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130263" r="-54762" b="-19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Рисунок 16"/>
          <p:cNvPicPr/>
          <p:nvPr/>
        </p:nvPicPr>
        <p:blipFill rotWithShape="1">
          <a:blip r:embed="rId7"/>
          <a:srcRect r="47167"/>
          <a:stretch/>
        </p:blipFill>
        <p:spPr>
          <a:xfrm>
            <a:off x="3125787" y="2166302"/>
            <a:ext cx="3138535" cy="25253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63810" y="1440026"/>
                <a:ext cx="568838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/>
                  <a:t>Как воспользоваться тем, что угол 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90°</m:t>
                    </m:r>
                  </m:oMath>
                </a14:m>
                <a:r>
                  <a:rPr lang="ru-RU" sz="2400" dirty="0" smtClean="0"/>
                  <a:t> ?</a:t>
                </a:r>
                <a:endParaRPr lang="ru-RU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3810" y="1440026"/>
                <a:ext cx="5688381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1715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6617699" y="2912465"/>
            <a:ext cx="2445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можно  …</a:t>
            </a:r>
            <a:endParaRPr lang="ru-RU" sz="2400" dirty="0"/>
          </a:p>
        </p:txBody>
      </p:sp>
      <p:pic>
        <p:nvPicPr>
          <p:cNvPr id="12" name="Рисунок 11"/>
          <p:cNvPicPr/>
          <p:nvPr/>
        </p:nvPicPr>
        <p:blipFill rotWithShape="1">
          <a:blip r:embed="rId9"/>
          <a:srcRect l="16836" t="8607" r="41154" b="43765"/>
          <a:stretch/>
        </p:blipFill>
        <p:spPr bwMode="auto">
          <a:xfrm>
            <a:off x="9008897" y="1970145"/>
            <a:ext cx="2495550" cy="15811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625636" y="3443289"/>
                <a:ext cx="48811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/>
                  <a:t>Вычислить длину медианы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𝐶𝑀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636" y="3443289"/>
                <a:ext cx="4881149" cy="461665"/>
              </a:xfrm>
              <a:prstGeom prst="rect">
                <a:avLst/>
              </a:prstGeom>
              <a:blipFill rotWithShape="0">
                <a:blip r:embed="rId10"/>
                <a:stretch>
                  <a:fillRect l="-1998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648702" y="4019460"/>
                <a:ext cx="139493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(0;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8702" y="4019460"/>
                <a:ext cx="1394934" cy="461665"/>
              </a:xfrm>
              <a:prstGeom prst="rect">
                <a:avLst/>
              </a:prstGeom>
              <a:blipFill rotWithShape="0">
                <a:blip r:embed="rId11"/>
                <a:stretch>
                  <a:fillRect t="-130263" r="-50439" b="-19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648702" y="4922529"/>
                <a:ext cx="4162806" cy="539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</a:rPr>
                        <m:t>𝐶𝑀</m:t>
                      </m:r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400" i="0">
                                      <a:latin typeface="Cambria Math" panose="02040503050406030204" pitchFamily="18" charset="0"/>
                                    </a:rPr>
                                    <m:t>0−</m:t>
                                  </m:r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</m:d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ru-RU" sz="24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ru-RU" sz="240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p>
                                      <m:r>
                                        <a:rPr lang="ru-RU" sz="24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8702" y="4922529"/>
                <a:ext cx="4162806" cy="539571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700664" y="4460864"/>
                <a:ext cx="12819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0664" y="4460864"/>
                <a:ext cx="1281954" cy="461665"/>
              </a:xfrm>
              <a:prstGeom prst="rect">
                <a:avLst/>
              </a:prstGeom>
              <a:blipFill rotWithShape="0">
                <a:blip r:embed="rId13"/>
                <a:stretch>
                  <a:fillRect t="-130263" r="-55238" b="-19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700664" y="5737851"/>
                <a:ext cx="140051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ru-RU" sz="2400" i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ru-RU" sz="240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0664" y="5737851"/>
                <a:ext cx="1400512" cy="461665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8519083" y="5714809"/>
                <a:ext cx="1837875" cy="4690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⇨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𝐶𝑀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4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9083" y="5714809"/>
                <a:ext cx="1837875" cy="469039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96897" y="3600854"/>
                <a:ext cx="3888693" cy="539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40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ru-RU" sz="240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</m:d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ru-RU" sz="24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ru-RU" sz="240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p>
                                      <m:r>
                                        <a:rPr lang="ru-RU" sz="24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40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897" y="3600854"/>
                <a:ext cx="3888693" cy="539571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41048" y="4356303"/>
                <a:ext cx="30165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ru-RU" sz="2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ru-RU" sz="2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048" y="4356303"/>
                <a:ext cx="3016531" cy="461665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41048" y="4902271"/>
                <a:ext cx="30165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ru-RU" sz="2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ru-RU" sz="2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048" y="4902271"/>
                <a:ext cx="3016531" cy="461665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41048" y="5453880"/>
                <a:ext cx="416158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=0   или 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048" y="5453880"/>
                <a:ext cx="4161588" cy="461665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350733" y="6035185"/>
                <a:ext cx="180203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733" y="6035185"/>
                <a:ext cx="1802032" cy="461665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240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/>
          <p:nvPr/>
        </p:nvPicPr>
        <p:blipFill>
          <a:blip r:embed="rId2"/>
          <a:stretch>
            <a:fillRect/>
          </a:stretch>
        </p:blipFill>
        <p:spPr>
          <a:xfrm>
            <a:off x="3125786" y="2166300"/>
            <a:ext cx="5940425" cy="25253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4"/>
              <p:cNvSpPr>
                <a:spLocks noGrp="1"/>
              </p:cNvSpPr>
              <p:nvPr>
                <p:ph type="title"/>
              </p:nvPr>
            </p:nvSpPr>
            <p:spPr>
              <a:xfrm>
                <a:off x="153851" y="190929"/>
                <a:ext cx="12038149" cy="1356360"/>
              </a:xfrm>
            </p:spPr>
            <p:txBody>
              <a:bodyPr>
                <a:normAutofit/>
              </a:bodyPr>
              <a:lstStyle/>
              <a:p>
                <a:r>
                  <a:rPr lang="ru-RU" sz="2800" dirty="0" smtClean="0">
                    <a:solidFill>
                      <a:schemeClr val="accent6"/>
                    </a:solidFill>
                  </a:rPr>
                  <a:t>		    В параболу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 вписаны прямоугольные треугольники так, что гипотенуза каждого из них  параллельна оси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. Доказать, что высоты всех таких треугольников, опущенные на гипотенузу, равны</a:t>
                </a:r>
                <a:endParaRPr lang="ru-RU" sz="2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5" name="Заголовок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3851" y="190929"/>
                <a:ext cx="12038149" cy="1356360"/>
              </a:xfrm>
              <a:blipFill rotWithShape="0">
                <a:blip r:embed="rId3"/>
                <a:stretch>
                  <a:fillRect l="-1013" t="-3139" r="-911" b="-89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Заголовок 4"/>
          <p:cNvSpPr txBox="1">
            <a:spLocks/>
          </p:cNvSpPr>
          <p:nvPr/>
        </p:nvSpPr>
        <p:spPr>
          <a:xfrm>
            <a:off x="298002" y="83927"/>
            <a:ext cx="1937198" cy="785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Задача </a:t>
            </a:r>
            <a:r>
              <a:rPr lang="en-US" sz="2800" dirty="0" smtClean="0">
                <a:solidFill>
                  <a:schemeClr val="accent6"/>
                </a:solidFill>
              </a:rPr>
              <a:t>2</a:t>
            </a:r>
            <a:endParaRPr lang="ru-RU" sz="2800" dirty="0">
              <a:solidFill>
                <a:schemeClr val="accent6"/>
              </a:solidFill>
            </a:endParaRPr>
          </a:p>
        </p:txBody>
      </p:sp>
      <p:pic>
        <p:nvPicPr>
          <p:cNvPr id="17" name="Рисунок 16"/>
          <p:cNvPicPr/>
          <p:nvPr/>
        </p:nvPicPr>
        <p:blipFill rotWithShape="1">
          <a:blip r:embed="rId4"/>
          <a:srcRect r="47167"/>
          <a:stretch/>
        </p:blipFill>
        <p:spPr>
          <a:xfrm>
            <a:off x="3125787" y="2166302"/>
            <a:ext cx="3138535" cy="25253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1207687" y="4100246"/>
                <a:ext cx="180203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7687" y="4100246"/>
                <a:ext cx="1802032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Заголовок 4"/>
              <p:cNvSpPr txBox="1">
                <a:spLocks/>
              </p:cNvSpPr>
              <p:nvPr/>
            </p:nvSpPr>
            <p:spPr>
              <a:xfrm>
                <a:off x="312693" y="5107302"/>
                <a:ext cx="11740761" cy="1556733"/>
              </a:xfrm>
              <a:prstGeom prst="rect">
                <a:avLst/>
              </a:prstGeom>
            </p:spPr>
            <p:txBody>
              <a:bodyPr>
                <a:normAutofit fontScale="925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ru-RU" sz="2800" dirty="0" smtClean="0">
                    <a:solidFill>
                      <a:schemeClr val="accent6"/>
                    </a:solidFill>
                  </a:rPr>
                  <a:t>Критерий:</a:t>
                </a:r>
              </a:p>
              <a:p>
                <a:r>
                  <a:rPr lang="ru-RU" sz="2800" dirty="0" smtClean="0">
                    <a:solidFill>
                      <a:schemeClr val="accent6"/>
                    </a:solidFill>
                  </a:rPr>
                  <a:t>Прямоугольный треугольник можно вписать в параболу 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 так, чтобы гипотенуза была параллельна оси абсцисс, тогда и только тогда, когда его высота, опущенная из вершины прямого угла, равна 1.</a:t>
                </a:r>
                <a:endParaRPr lang="ru-RU" sz="2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33" name="Заголовок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693" y="5107302"/>
                <a:ext cx="11740761" cy="1556733"/>
              </a:xfrm>
              <a:prstGeom prst="rect">
                <a:avLst/>
              </a:prstGeom>
              <a:blipFill rotWithShape="0">
                <a:blip r:embed="rId6"/>
                <a:stretch>
                  <a:fillRect l="-935" t="-5882" b="-7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587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www.bymath.net/studyguide/fun/sec/fun6b.gif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89" b="12205"/>
          <a:stretch/>
        </p:blipFill>
        <p:spPr bwMode="auto">
          <a:xfrm>
            <a:off x="381448" y="4296042"/>
            <a:ext cx="2333019" cy="21240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6493" y="850561"/>
            <a:ext cx="9966960" cy="2926080"/>
          </a:xfrm>
        </p:spPr>
        <p:txBody>
          <a:bodyPr/>
          <a:lstStyle/>
          <a:p>
            <a:r>
              <a:rPr lang="ru-RU" dirty="0" smtClean="0"/>
              <a:t>Квадратичная Функция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82485" y="4038999"/>
            <a:ext cx="8767860" cy="1388165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в олимпиадных задачах</a:t>
            </a:r>
            <a:endParaRPr lang="ru-RU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4973258" y="4919332"/>
            <a:ext cx="3233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chemeClr val="accent1"/>
                </a:solidFill>
              </a:rPr>
              <a:t>9 класс</a:t>
            </a:r>
            <a:endParaRPr lang="ru-RU" sz="6000" dirty="0">
              <a:solidFill>
                <a:schemeClr val="accent1"/>
              </a:solidFill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1428655" y="41202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ru-RU" sz="2800" dirty="0">
                <a:solidFill>
                  <a:schemeClr val="accent6"/>
                </a:solidFill>
                <a:effectLst/>
                <a:latin typeface="Comic Sans MS" panose="030F0702030302020204" pitchFamily="66" charset="0"/>
              </a:rPr>
              <a:t>Самой любимой в олимпиадных задачах является квадратичная функция</a:t>
            </a:r>
          </a:p>
        </p:txBody>
      </p:sp>
    </p:spTree>
    <p:extLst>
      <p:ext uri="{BB962C8B-B14F-4D97-AF65-F5344CB8AC3E}">
        <p14:creationId xmlns:p14="http://schemas.microsoft.com/office/powerpoint/2010/main" val="427214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90012" y="176846"/>
            <a:ext cx="5296387" cy="7598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Доказываем </a:t>
            </a:r>
            <a:r>
              <a:rPr lang="ru-RU" dirty="0"/>
              <a:t>н</a:t>
            </a:r>
            <a:r>
              <a:rPr lang="ru-RU" dirty="0" smtClean="0"/>
              <a:t>еравенства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7927" y="936700"/>
            <a:ext cx="11471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1)   Самое простое неравенство, связанное с квадратичной функцией: 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endParaRPr lang="ru-RU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87926" y="2045691"/>
                <a:ext cx="1123603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 smtClean="0">
                    <a:solidFill>
                      <a:schemeClr val="tx1"/>
                    </a:solidFill>
                  </a:rPr>
                  <a:t>2) Если взять 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ru-RU" dirty="0" smtClean="0">
                    <a:solidFill>
                      <a:schemeClr val="tx1"/>
                    </a:solidFill>
                  </a:rPr>
                  <a:t>, то получим неравенство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ru-RU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0 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   </a:t>
                </a:r>
                <a:r>
                  <a:rPr lang="ru-RU" dirty="0" smtClean="0">
                    <a:solidFill>
                      <a:schemeClr val="tx1"/>
                    </a:solidFill>
                  </a:rPr>
                  <a:t>или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  </a:t>
                </a:r>
                <a:r>
                  <a:rPr lang="ru-RU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𝑎𝑏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</m:t>
                    </m:r>
                  </m:oMath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26" y="2045691"/>
                <a:ext cx="11236037" cy="369332"/>
              </a:xfrm>
              <a:prstGeom prst="rect">
                <a:avLst/>
              </a:prstGeom>
              <a:blipFill rotWithShape="0">
                <a:blip r:embed="rId2"/>
                <a:stretch>
                  <a:fillRect l="-488" t="-10000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87926" y="3972818"/>
                <a:ext cx="11236037" cy="6751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 smtClean="0">
                    <a:solidFill>
                      <a:schemeClr val="tx1"/>
                    </a:solidFill>
                  </a:rPr>
                  <a:t>4) Заменим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ru-RU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rad>
                  </m:oMath>
                </a14:m>
                <a:r>
                  <a:rPr lang="ru-RU" dirty="0" smtClean="0">
                    <a:solidFill>
                      <a:schemeClr val="tx1"/>
                    </a:solidFill>
                  </a:rPr>
                  <a:t>,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rad>
                    <m:r>
                      <a:rPr lang="ru-RU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dirty="0" smtClean="0"/>
                  <a:t> 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≥0,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dirty="0" smtClean="0"/>
                  <a:t>                </a:t>
                </a:r>
                <a:endParaRPr lang="ru-RU" dirty="0"/>
              </a:p>
              <a:p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26" y="3972818"/>
                <a:ext cx="11236037" cy="675185"/>
              </a:xfrm>
              <a:prstGeom prst="rect">
                <a:avLst/>
              </a:prstGeom>
              <a:blipFill rotWithShape="0">
                <a:blip r:embed="rId3"/>
                <a:stretch>
                  <a:fillRect l="-488" t="-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87926" y="4686168"/>
                <a:ext cx="1123603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 smtClean="0">
                    <a:solidFill>
                      <a:schemeClr val="tx1"/>
                    </a:solidFill>
                  </a:rPr>
                  <a:t>5) Если разделить обе части полученного неравенства на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𝑐𝑑</m:t>
                    </m:r>
                  </m:oMath>
                </a14:m>
                <a:r>
                  <a:rPr lang="ru-RU" dirty="0" smtClean="0">
                    <a:solidFill>
                      <a:schemeClr val="tx1"/>
                    </a:solidFill>
                  </a:rPr>
                  <a:t>, получим еще одно неравенство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26" y="4686168"/>
                <a:ext cx="11236037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488" t="-10000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87925" y="2596805"/>
                <a:ext cx="1123603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 smtClean="0">
                    <a:solidFill>
                      <a:schemeClr val="tx1"/>
                    </a:solidFill>
                  </a:rPr>
                  <a:t>3)  </a:t>
                </a:r>
                <a:r>
                  <a:rPr lang="ru-RU" dirty="0" smtClean="0"/>
                  <a:t>Отсюда получим содержательное неравенство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𝑎𝑏</m:t>
                    </m:r>
                  </m:oMath>
                </a14:m>
                <a:endParaRPr lang="ru-RU" dirty="0"/>
              </a:p>
              <a:p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25" y="2596805"/>
                <a:ext cx="11236037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488" t="-5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519916" y="982866"/>
                <a:ext cx="71949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9916" y="982866"/>
                <a:ext cx="719492" cy="276999"/>
              </a:xfrm>
              <a:prstGeom prst="rect">
                <a:avLst/>
              </a:prstGeom>
              <a:blipFill rotWithShape="0">
                <a:blip r:embed="rId6"/>
                <a:stretch>
                  <a:fillRect l="-5085" t="-4348" r="-7627" b="-10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486399" y="3123229"/>
                <a:ext cx="154747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𝑎𝑏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399" y="3123229"/>
                <a:ext cx="1547475" cy="64633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486399" y="3855358"/>
                <a:ext cx="1459438" cy="616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𝑐𝑑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399" y="3855358"/>
                <a:ext cx="1459438" cy="61645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486399" y="5178592"/>
                <a:ext cx="2305118" cy="8434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f>
                            <m:f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den>
                          </m:f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ad>
                        <m:radPr>
                          <m:degHide m:val="on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𝑐𝑑</m:t>
                          </m:r>
                        </m:e>
                      </m:rad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399" y="5178592"/>
                <a:ext cx="2305118" cy="843436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343905" y="1362353"/>
            <a:ext cx="11471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	Казалось бы, что тут может быть интересного или сложного?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58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11855" y="79370"/>
            <a:ext cx="11062725" cy="135636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6"/>
                </a:solidFill>
              </a:rPr>
              <a:t>У параболы есть замечательная точка – фокус,</a:t>
            </a:r>
            <a:br>
              <a:rPr lang="ru-RU" sz="2800" dirty="0" smtClean="0">
                <a:solidFill>
                  <a:schemeClr val="accent6"/>
                </a:solidFill>
              </a:rPr>
            </a:br>
            <a:r>
              <a:rPr lang="ru-RU" sz="2800" dirty="0" smtClean="0">
                <a:solidFill>
                  <a:schemeClr val="accent6"/>
                </a:solidFill>
              </a:rPr>
              <a:t>и замечательная прямая – директриса.</a:t>
            </a:r>
            <a:endParaRPr lang="ru-RU" sz="2800" dirty="0">
              <a:solidFill>
                <a:schemeClr val="accent6"/>
              </a:solidFill>
            </a:endParaRPr>
          </a:p>
        </p:txBody>
      </p:sp>
      <p:sp>
        <p:nvSpPr>
          <p:cNvPr id="17" name="Заголовок 4"/>
          <p:cNvSpPr txBox="1">
            <a:spLocks/>
          </p:cNvSpPr>
          <p:nvPr/>
        </p:nvSpPr>
        <p:spPr>
          <a:xfrm>
            <a:off x="311855" y="2206840"/>
            <a:ext cx="11062725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Параболой называется множество всех таких точек плоскости, для которых расстояние до фиксированной точки равно расстоянию до фиксированной прямой.</a:t>
            </a:r>
          </a:p>
          <a:p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1856" y="1435730"/>
            <a:ext cx="4539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Геометрически парабола определяется так:</a:t>
            </a:r>
            <a:endParaRPr lang="ru-RU" dirty="0"/>
          </a:p>
        </p:txBody>
      </p:sp>
      <p:sp>
        <p:nvSpPr>
          <p:cNvPr id="19" name="Заголовок 4"/>
          <p:cNvSpPr txBox="1">
            <a:spLocks/>
          </p:cNvSpPr>
          <p:nvPr/>
        </p:nvSpPr>
        <p:spPr>
          <a:xfrm>
            <a:off x="438129" y="3676622"/>
            <a:ext cx="11062725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Фиксированная точка  называется  фокусом.</a:t>
            </a:r>
          </a:p>
          <a:p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0" name="Заголовок 4"/>
          <p:cNvSpPr txBox="1">
            <a:spLocks/>
          </p:cNvSpPr>
          <p:nvPr/>
        </p:nvSpPr>
        <p:spPr>
          <a:xfrm>
            <a:off x="438129" y="4427240"/>
            <a:ext cx="11057185" cy="11767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Фиксированная прямая называется – директрисой параболы.</a:t>
            </a:r>
          </a:p>
          <a:p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1" name="Заголовок 4"/>
          <p:cNvSpPr txBox="1">
            <a:spLocks/>
          </p:cNvSpPr>
          <p:nvPr/>
        </p:nvSpPr>
        <p:spPr>
          <a:xfrm>
            <a:off x="432589" y="5364922"/>
            <a:ext cx="11057185" cy="11767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Прямая, проходящая через фокус, перпендикулярно директрисе, называется осью параболы.</a:t>
            </a:r>
          </a:p>
          <a:p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02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4"/>
              <p:cNvSpPr>
                <a:spLocks noGrp="1"/>
              </p:cNvSpPr>
              <p:nvPr>
                <p:ph type="title"/>
              </p:nvPr>
            </p:nvSpPr>
            <p:spPr>
              <a:xfrm>
                <a:off x="1644267" y="139019"/>
                <a:ext cx="10360499" cy="1356360"/>
              </a:xfrm>
            </p:spPr>
            <p:txBody>
              <a:bodyPr>
                <a:normAutofit/>
              </a:bodyPr>
              <a:lstStyle/>
              <a:p>
                <a:r>
                  <a:rPr lang="ru-RU" sz="2800" dirty="0" smtClean="0">
                    <a:solidFill>
                      <a:schemeClr val="accent6"/>
                    </a:solidFill>
                  </a:rPr>
                  <a:t>У параболы есть замечательная точка – фокус, и замечательная прямая – директриса.   </a:t>
                </a:r>
                <a:br>
                  <a:rPr lang="ru-RU" sz="2800" dirty="0" smtClean="0">
                    <a:solidFill>
                      <a:schemeClr val="accent6"/>
                    </a:solidFill>
                  </a:rPr>
                </a:br>
                <a:r>
                  <a:rPr lang="ru-RU" sz="2800" dirty="0" smtClean="0">
                    <a:solidFill>
                      <a:schemeClr val="accent6"/>
                    </a:solidFill>
                  </a:rPr>
                  <a:t>Для </a:t>
                </a:r>
                <a:r>
                  <a:rPr lang="ru-RU" sz="2800" dirty="0">
                    <a:solidFill>
                      <a:schemeClr val="accent6"/>
                    </a:solidFill>
                  </a:rPr>
                  <a:t>параболы  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>
                    <a:solidFill>
                      <a:schemeClr val="tx1"/>
                    </a:solidFill>
                  </a:rPr>
                  <a:t>   </a:t>
                </a:r>
                <a:r>
                  <a:rPr lang="ru-RU" sz="2800" dirty="0">
                    <a:solidFill>
                      <a:schemeClr val="accent6"/>
                    </a:solidFill>
                  </a:rPr>
                  <a:t>найти </a:t>
                </a:r>
                <a:r>
                  <a:rPr lang="ru-RU" sz="2800" dirty="0" smtClean="0">
                    <a:solidFill>
                      <a:schemeClr val="accent6"/>
                    </a:solidFill>
                  </a:rPr>
                  <a:t>  фокус </a:t>
                </a:r>
                <a:r>
                  <a:rPr lang="ru-RU" sz="2800" dirty="0">
                    <a:solidFill>
                      <a:schemeClr val="accent6"/>
                    </a:solidFill>
                  </a:rPr>
                  <a:t>и </a:t>
                </a:r>
                <a:r>
                  <a:rPr lang="ru-RU" sz="2800" dirty="0" smtClean="0">
                    <a:solidFill>
                      <a:schemeClr val="accent6"/>
                    </a:solidFill>
                  </a:rPr>
                  <a:t>  найти   директрису</a:t>
                </a:r>
                <a:endParaRPr lang="ru-RU" sz="2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5" name="Заголовок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644267" y="139019"/>
                <a:ext cx="10360499" cy="1356360"/>
              </a:xfrm>
              <a:blipFill rotWithShape="0">
                <a:blip r:embed="rId2"/>
                <a:stretch>
                  <a:fillRect l="-1236" t="-3153" b="-90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3125787" y="2166302"/>
            <a:ext cx="5940425" cy="2525395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3125787" y="2166302"/>
            <a:ext cx="5940425" cy="2525395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5"/>
          <a:stretch>
            <a:fillRect/>
          </a:stretch>
        </p:blipFill>
        <p:spPr>
          <a:xfrm>
            <a:off x="3125787" y="2166302"/>
            <a:ext cx="5940425" cy="2525395"/>
          </a:xfrm>
          <a:prstGeom prst="rect">
            <a:avLst/>
          </a:prstGeom>
        </p:spPr>
      </p:pic>
      <p:sp>
        <p:nvSpPr>
          <p:cNvPr id="12" name="Заголовок 4"/>
          <p:cNvSpPr txBox="1">
            <a:spLocks/>
          </p:cNvSpPr>
          <p:nvPr/>
        </p:nvSpPr>
        <p:spPr>
          <a:xfrm>
            <a:off x="125080" y="139019"/>
            <a:ext cx="1937198" cy="785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Задача 4</a:t>
            </a:r>
            <a:endParaRPr lang="ru-RU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29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/>
          <p:nvPr/>
        </p:nvPicPr>
        <p:blipFill rotWithShape="1">
          <a:blip r:embed="rId2"/>
          <a:srcRect r="46628"/>
          <a:stretch/>
        </p:blipFill>
        <p:spPr>
          <a:xfrm>
            <a:off x="3125788" y="2166302"/>
            <a:ext cx="3170510" cy="25253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949439" y="1435730"/>
            <a:ext cx="3995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Найдем фокус</a:t>
            </a:r>
            <a:r>
              <a:rPr lang="en-US" sz="2400" dirty="0" smtClean="0"/>
              <a:t> </a:t>
            </a:r>
            <a:r>
              <a:rPr lang="ru-RU" sz="2400" dirty="0" smtClean="0"/>
              <a:t>и директрису </a:t>
            </a:r>
            <a:endParaRPr lang="ru-RU" sz="2400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r="47508"/>
          <a:stretch/>
        </p:blipFill>
        <p:spPr>
          <a:xfrm>
            <a:off x="3125787" y="2166302"/>
            <a:ext cx="3118259" cy="25253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224377" y="2166302"/>
                <a:ext cx="124623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0 ;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4377" y="2166302"/>
                <a:ext cx="1246239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7224377" y="2792090"/>
                <a:ext cx="15672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 ;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4377" y="2792090"/>
                <a:ext cx="1567224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346420" y="3522662"/>
                <a:ext cx="104240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6420" y="3522662"/>
                <a:ext cx="1042401" cy="369332"/>
              </a:xfrm>
              <a:prstGeom prst="rect">
                <a:avLst/>
              </a:prstGeom>
              <a:blipFill rotWithShape="0">
                <a:blip r:embed="rId6"/>
                <a:stretch>
                  <a:fillRect l="-7018" r="-7018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712926" y="3534987"/>
                <a:ext cx="245581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Т.к. для точки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0;0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симетричны…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2926" y="3534987"/>
                <a:ext cx="2455817" cy="646331"/>
              </a:xfrm>
              <a:prstGeom prst="rect">
                <a:avLst/>
              </a:prstGeom>
              <a:blipFill rotWithShape="0">
                <a:blip r:embed="rId7"/>
                <a:stretch>
                  <a:fillRect l="-1985" t="-5660" b="-28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231938" y="4487203"/>
                <a:ext cx="4183774" cy="539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</a:rPr>
                        <m:t>𝐴𝐹</m:t>
                      </m:r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ru-RU" sz="2400" i="0">
                                      <a:latin typeface="Cambria Math" panose="02040503050406030204" pitchFamily="18" charset="0"/>
                                    </a:rPr>
                                    <m:t>−0</m:t>
                                  </m:r>
                                </m:e>
                              </m:d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sSup>
                                    <m:sSupPr>
                                      <m:ctrlP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ru-RU" sz="24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ru-RU" sz="240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d>
                            </m:e>
                            <m: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1938" y="4487203"/>
                <a:ext cx="4183774" cy="53957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350748" y="5474432"/>
                <a:ext cx="2076146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𝐴𝐻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0748" y="5474432"/>
                <a:ext cx="2076146" cy="470000"/>
              </a:xfrm>
              <a:prstGeom prst="rect">
                <a:avLst/>
              </a:prstGeom>
              <a:blipFill rotWithShape="0">
                <a:blip r:embed="rId9"/>
                <a:stretch>
                  <a:fillRect b="-116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99278" y="3304154"/>
                <a:ext cx="14699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 panose="02040503050406030204" pitchFamily="18" charset="0"/>
                        </a:rPr>
                        <m:t>𝐴𝐹</m:t>
                      </m:r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400" i="1">
                          <a:latin typeface="Cambria Math" panose="02040503050406030204" pitchFamily="18" charset="0"/>
                        </a:rPr>
                        <m:t>𝐴𝐻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278" y="3304154"/>
                <a:ext cx="1469954" cy="46166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99278" y="3858152"/>
                <a:ext cx="421743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sSup>
                                <m:sSup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ru-RU" sz="2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sSup>
                                <m:sSup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ru-RU" sz="2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278" y="3858152"/>
                <a:ext cx="4217437" cy="461665"/>
              </a:xfrm>
              <a:prstGeom prst="rect">
                <a:avLst/>
              </a:prstGeom>
              <a:blipFill rotWithShape="0">
                <a:blip r:embed="rId11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27842" y="4487203"/>
                <a:ext cx="18083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ru-RU" sz="2400" i="1">
                          <a:latin typeface="Cambria Math" panose="02040503050406030204" pitchFamily="18" charset="0"/>
                        </a:rPr>
                        <m:t>𝑎𝑝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842" y="4487203"/>
                <a:ext cx="1808316" cy="461665"/>
              </a:xfrm>
              <a:prstGeom prst="rect">
                <a:avLst/>
              </a:prstGeom>
              <a:blipFill rotWithShape="0">
                <a:blip r:embed="rId12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Группа 18"/>
          <p:cNvGrpSpPr/>
          <p:nvPr/>
        </p:nvGrpSpPr>
        <p:grpSpPr>
          <a:xfrm>
            <a:off x="327842" y="5104155"/>
            <a:ext cx="1469954" cy="593178"/>
            <a:chOff x="327842" y="5104155"/>
            <a:chExt cx="1469954" cy="593178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27842" y="5104155"/>
              <a:ext cx="1469954" cy="59317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Прямоугольник 16"/>
                <p:cNvSpPr/>
                <p:nvPr/>
              </p:nvSpPr>
              <p:spPr>
                <a:xfrm>
                  <a:off x="510105" y="5228177"/>
                  <a:ext cx="104830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RU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ru-RU" i="1">
                            <a:latin typeface="Cambria Math" panose="02040503050406030204" pitchFamily="18" charset="0"/>
                          </a:rPr>
                          <m:t>𝑎𝑝</m:t>
                        </m:r>
                        <m:r>
                          <a:rPr lang="ru-RU" i="0">
                            <a:latin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17" name="Прямоугольник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105" y="5228177"/>
                  <a:ext cx="1048300" cy="369332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27842" y="5852620"/>
                <a:ext cx="925703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ru-RU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842" y="5852620"/>
                <a:ext cx="925703" cy="61273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Заголовок 4"/>
              <p:cNvSpPr>
                <a:spLocks noGrp="1"/>
              </p:cNvSpPr>
              <p:nvPr>
                <p:ph type="title"/>
              </p:nvPr>
            </p:nvSpPr>
            <p:spPr>
              <a:xfrm>
                <a:off x="1644267" y="139019"/>
                <a:ext cx="10360499" cy="1356360"/>
              </a:xfrm>
            </p:spPr>
            <p:txBody>
              <a:bodyPr>
                <a:normAutofit/>
              </a:bodyPr>
              <a:lstStyle/>
              <a:p>
                <a:r>
                  <a:rPr lang="ru-RU" sz="2800" dirty="0" smtClean="0">
                    <a:solidFill>
                      <a:schemeClr val="accent6"/>
                    </a:solidFill>
                  </a:rPr>
                  <a:t>У параболы есть замечательная точка – фокус, и замечательная прямая – директриса.   </a:t>
                </a:r>
                <a:br>
                  <a:rPr lang="ru-RU" sz="2800" dirty="0" smtClean="0">
                    <a:solidFill>
                      <a:schemeClr val="accent6"/>
                    </a:solidFill>
                  </a:rPr>
                </a:br>
                <a:r>
                  <a:rPr lang="ru-RU" sz="2800" dirty="0" smtClean="0">
                    <a:solidFill>
                      <a:schemeClr val="accent6"/>
                    </a:solidFill>
                  </a:rPr>
                  <a:t>Для </a:t>
                </a:r>
                <a:r>
                  <a:rPr lang="ru-RU" sz="2800" dirty="0">
                    <a:solidFill>
                      <a:schemeClr val="accent6"/>
                    </a:solidFill>
                  </a:rPr>
                  <a:t>параболы  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>
                    <a:solidFill>
                      <a:schemeClr val="tx1"/>
                    </a:solidFill>
                  </a:rPr>
                  <a:t>   </a:t>
                </a:r>
                <a:r>
                  <a:rPr lang="ru-RU" sz="2800" dirty="0">
                    <a:solidFill>
                      <a:schemeClr val="accent6"/>
                    </a:solidFill>
                  </a:rPr>
                  <a:t>найти </a:t>
                </a:r>
                <a:r>
                  <a:rPr lang="ru-RU" sz="2800" dirty="0" smtClean="0">
                    <a:solidFill>
                      <a:schemeClr val="accent6"/>
                    </a:solidFill>
                  </a:rPr>
                  <a:t>  фокус </a:t>
                </a:r>
                <a:r>
                  <a:rPr lang="ru-RU" sz="2800" dirty="0">
                    <a:solidFill>
                      <a:schemeClr val="accent6"/>
                    </a:solidFill>
                  </a:rPr>
                  <a:t>и </a:t>
                </a:r>
                <a:r>
                  <a:rPr lang="ru-RU" sz="2800" dirty="0" smtClean="0">
                    <a:solidFill>
                      <a:schemeClr val="accent6"/>
                    </a:solidFill>
                  </a:rPr>
                  <a:t>  найти   директрису</a:t>
                </a:r>
                <a:endParaRPr lang="ru-RU" sz="2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2" name="Заголовок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644267" y="139019"/>
                <a:ext cx="10360499" cy="1356360"/>
              </a:xfrm>
              <a:blipFill rotWithShape="0">
                <a:blip r:embed="rId15"/>
                <a:stretch>
                  <a:fillRect l="-1236" t="-3153" b="-90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Заголовок 4"/>
          <p:cNvSpPr txBox="1">
            <a:spLocks/>
          </p:cNvSpPr>
          <p:nvPr/>
        </p:nvSpPr>
        <p:spPr>
          <a:xfrm>
            <a:off x="125080" y="139019"/>
            <a:ext cx="1937198" cy="785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Задача 3</a:t>
            </a:r>
            <a:endParaRPr lang="ru-RU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96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90012" y="176846"/>
            <a:ext cx="11137629" cy="7598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Интересное о параболе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7927" y="936700"/>
            <a:ext cx="568532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 Если вращать параболу вокруг ее оси симметрии, то получится поверхность, которую называют </a:t>
            </a:r>
          </a:p>
          <a:p>
            <a:r>
              <a:rPr lang="ru-RU" dirty="0" smtClean="0"/>
              <a:t>Параболоидом вращения.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Если сильно размешать чайной ложечкой воду в стакане, а потом вынуть ложечку, то поверхность воды </a:t>
            </a:r>
          </a:p>
          <a:p>
            <a:r>
              <a:rPr lang="ru-RU" dirty="0" smtClean="0"/>
              <a:t>примет форму параболоида.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" name="Рисунок 8" descr="Фигуры вращения - Геометрия - Презентации - 9 класс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2" t="44113" r="27130"/>
          <a:stretch/>
        </p:blipFill>
        <p:spPr bwMode="auto">
          <a:xfrm>
            <a:off x="6436910" y="1023605"/>
            <a:ext cx="1638300" cy="15805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Презентация к проекту: &quot;Квадратичная функция&quot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43" r="4293" b="29045"/>
          <a:stretch/>
        </p:blipFill>
        <p:spPr bwMode="auto">
          <a:xfrm>
            <a:off x="538310" y="3059516"/>
            <a:ext cx="3719792" cy="16489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Презентация на тему: &quot;Удивительная парабола Кононов Владимир 9 класс,  травматология Исследовательская работа Государственное общеобразовательное  учреждение Республики Коми «&quot;. Скачать бесплатно и без регистрации.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58249" r="46485" b="12240"/>
          <a:stretch/>
        </p:blipFill>
        <p:spPr bwMode="auto">
          <a:xfrm>
            <a:off x="5693326" y="4969791"/>
            <a:ext cx="3125467" cy="14424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423569" y="3230244"/>
            <a:ext cx="53362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Камень, брошенный под углом к горизонту, или мяч, по которому произвел удар футболист, или снаря</a:t>
            </a:r>
            <a:r>
              <a:rPr lang="ru-RU" dirty="0" smtClean="0"/>
              <a:t>д, выпущенный из пушки,</a:t>
            </a:r>
          </a:p>
          <a:p>
            <a:r>
              <a:rPr lang="ru-RU" dirty="0" smtClean="0"/>
              <a:t> летят по траектории, имеющей форму параболы.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7927" y="5334602"/>
            <a:ext cx="38701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Галилео Галилей показал, что тело, брошенное под углом к горизонту,</a:t>
            </a:r>
          </a:p>
          <a:p>
            <a:r>
              <a:rPr lang="ru-RU" dirty="0" smtClean="0"/>
              <a:t> двигается по параболе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4" name="Рисунок 13" descr="Презентация на тему: &quot;Удивительная парабола Кононов Владимир 9 класс,  травматология Исследовательская работа Государственное общеобразовательное  учреждение Республики Коми «&quot;. Скачать бесплатно и без регистрации.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27" t="10676" r="5078" b="26042"/>
          <a:stretch/>
        </p:blipFill>
        <p:spPr bwMode="auto">
          <a:xfrm>
            <a:off x="9925310" y="4177314"/>
            <a:ext cx="1838325" cy="23145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5981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90012" y="176846"/>
            <a:ext cx="11137629" cy="7598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Любопытно узнать о параболе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4160" y="1056665"/>
            <a:ext cx="107893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Если в фокусе параболы поместить источник света, то все лучи от него, отразившись от параболы, пойдут параллельно ее оси. И наоборот: если на параболу направить пучок лучей, параллельных оси, то после отражения все эти лучи соберутся в фокусе параболы. Эти свойства параболы используются в прожекторах и телескопах.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91667" y="2464433"/>
            <a:ext cx="53269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Если зеркало прожектора сделать в форме параболоида вращения, а лампу поместить в его фокус, то свет прожектора не будет рассеиваться, а образует сильный, узко направленный луч.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8084" y="4943133"/>
            <a:ext cx="61179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А если на параболическое зеркало телескопа попадают лучи от далекой звезды (они ведь почти параллельны), то после отражения все эти лучи соберутся в фокусе, и так можно заметить даже очень слабое свечение.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4" name="Рисунок 13" descr="Квадратичная функция ее свойства и график (20 часов) - Урок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8" y="2480742"/>
            <a:ext cx="2524125" cy="208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Квадратичная функция ее свойства и график (20 часов) - Урок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124" y="4397170"/>
            <a:ext cx="2962275" cy="201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490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136" y="381732"/>
            <a:ext cx="10516429" cy="759854"/>
          </a:xfrm>
        </p:spPr>
        <p:txBody>
          <a:bodyPr>
            <a:normAutofit/>
          </a:bodyPr>
          <a:lstStyle/>
          <a:p>
            <a:r>
              <a:rPr lang="ru-RU" dirty="0" smtClean="0"/>
              <a:t>Цели изучения олимпиадных задач:</a:t>
            </a:r>
            <a:endParaRPr lang="ru-RU" dirty="0"/>
          </a:p>
        </p:txBody>
      </p:sp>
      <p:pic>
        <p:nvPicPr>
          <p:cNvPr id="21" name="Picture 2" descr="C:\Users\Max\Documents\стрелки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6557" y="-686437"/>
            <a:ext cx="335213" cy="228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49531" y="1371599"/>
            <a:ext cx="5081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Интересно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149531" y="2242457"/>
            <a:ext cx="10685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Расширить кругозор,  Приобрести больший объем знаний 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149531" y="3113315"/>
            <a:ext cx="7913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Овладеть другим образом мышления, рассуждений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149531" y="3984173"/>
            <a:ext cx="7913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Научиться анализировать, делать выводы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160448" y="4855031"/>
            <a:ext cx="10452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Овладеть методами и приемами поиска решения поставленной проблемы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2397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58" y="911461"/>
            <a:ext cx="10516429" cy="759854"/>
          </a:xfrm>
        </p:spPr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18457" y="1780899"/>
            <a:ext cx="107637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Познакомиться с классическими олимпиадными задачами по теме квадратичная функция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18457" y="2713755"/>
            <a:ext cx="107637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При обсуждении олимпиадных задач учиться видеть связи между алгебраической записью и графическим образом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18457" y="3691651"/>
            <a:ext cx="10763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Разбирая составные части условия, обсуждая возможные пути решения учится применять приобретенные ранее  знания в новом контексте, знакомиться с новыми свойствами знакомых математических объектов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47775" y="276794"/>
            <a:ext cx="11500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Для этого мы ставим перед собой и постараемся решить следующие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78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>
          <a:blip r:embed="rId2"/>
          <a:stretch>
            <a:fillRect/>
          </a:stretch>
        </p:blipFill>
        <p:spPr>
          <a:xfrm>
            <a:off x="1940191" y="1996652"/>
            <a:ext cx="5940425" cy="33197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4"/>
              <p:cNvSpPr txBox="1">
                <a:spLocks/>
              </p:cNvSpPr>
              <p:nvPr/>
            </p:nvSpPr>
            <p:spPr>
              <a:xfrm>
                <a:off x="1940191" y="341701"/>
                <a:ext cx="9875520" cy="135636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ru-RU" sz="2800" dirty="0" smtClean="0">
                    <a:solidFill>
                      <a:schemeClr val="accent6"/>
                    </a:solidFill>
                  </a:rPr>
                  <a:t>На координатной плоскости построена парабола -  график квадратичной функции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. Оси координат стерли. Как с помощью циркуля и линейки восстановить оси координат?</a:t>
                </a:r>
                <a:endParaRPr lang="ru-RU" sz="2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191" y="341701"/>
                <a:ext cx="9875520" cy="1356360"/>
              </a:xfrm>
              <a:prstGeom prst="rect">
                <a:avLst/>
              </a:prstGeom>
              <a:blipFill rotWithShape="0">
                <a:blip r:embed="rId3"/>
                <a:stretch>
                  <a:fillRect l="-1235" t="-7175" b="-44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Заголовок 4"/>
          <p:cNvSpPr txBox="1">
            <a:spLocks/>
          </p:cNvSpPr>
          <p:nvPr/>
        </p:nvSpPr>
        <p:spPr>
          <a:xfrm>
            <a:off x="379282" y="476518"/>
            <a:ext cx="1937198" cy="785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Задача 1</a:t>
            </a:r>
            <a:endParaRPr lang="ru-RU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40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/>
          <p:nvPr/>
        </p:nvPicPr>
        <p:blipFill rotWithShape="1">
          <a:blip r:embed="rId2"/>
          <a:srcRect r="46099"/>
          <a:stretch/>
        </p:blipFill>
        <p:spPr bwMode="auto">
          <a:xfrm>
            <a:off x="4618629" y="1830338"/>
            <a:ext cx="3200400" cy="33223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/>
          <p:cNvPicPr/>
          <p:nvPr/>
        </p:nvPicPr>
        <p:blipFill rotWithShape="1">
          <a:blip r:embed="rId3"/>
          <a:srcRect r="44040"/>
          <a:stretch/>
        </p:blipFill>
        <p:spPr bwMode="auto">
          <a:xfrm>
            <a:off x="552671" y="1832878"/>
            <a:ext cx="3324225" cy="33197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4"/>
              <p:cNvSpPr txBox="1">
                <a:spLocks/>
              </p:cNvSpPr>
              <p:nvPr/>
            </p:nvSpPr>
            <p:spPr>
              <a:xfrm>
                <a:off x="1940191" y="341701"/>
                <a:ext cx="9875520" cy="135636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ru-RU" sz="2800" dirty="0" smtClean="0">
                    <a:solidFill>
                      <a:schemeClr val="accent6"/>
                    </a:solidFill>
                  </a:rPr>
                  <a:t>На координатной плоскости построена парабола -  график квадратичной функции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. Оси координат стерли. Как с помощью циркуля и линейки восстановить оси координат?</a:t>
                </a:r>
                <a:endParaRPr lang="ru-RU" sz="2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191" y="341701"/>
                <a:ext cx="9875520" cy="1356360"/>
              </a:xfrm>
              <a:prstGeom prst="rect">
                <a:avLst/>
              </a:prstGeom>
              <a:blipFill rotWithShape="0">
                <a:blip r:embed="rId4"/>
                <a:stretch>
                  <a:fillRect l="-1235" t="-7175" b="-44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Заголовок 4"/>
          <p:cNvSpPr txBox="1">
            <a:spLocks/>
          </p:cNvSpPr>
          <p:nvPr/>
        </p:nvSpPr>
        <p:spPr>
          <a:xfrm>
            <a:off x="379282" y="476518"/>
            <a:ext cx="1937198" cy="785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Задача 1</a:t>
            </a:r>
            <a:endParaRPr lang="ru-RU" sz="2800" dirty="0">
              <a:solidFill>
                <a:schemeClr val="accent6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52383" y="4454576"/>
            <a:ext cx="577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Начнем рисовать хорды параболы, параллельные между собой 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852383" y="5723836"/>
            <a:ext cx="577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Отметим середины этих хорд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5886" y="1728067"/>
            <a:ext cx="3151905" cy="332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96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6990" y="1767696"/>
            <a:ext cx="5938019" cy="3322608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3125787" y="1769110"/>
            <a:ext cx="5940425" cy="3319780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3125787" y="1769110"/>
            <a:ext cx="5940425" cy="33197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6990" y="1767696"/>
            <a:ext cx="5938019" cy="33226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6990" y="1767696"/>
            <a:ext cx="5938019" cy="3322608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 rotWithShape="1">
          <a:blip r:embed="rId7"/>
          <a:srcRect r="46921"/>
          <a:stretch/>
        </p:blipFill>
        <p:spPr>
          <a:xfrm>
            <a:off x="3125787" y="1769110"/>
            <a:ext cx="3153093" cy="3319780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 rotWithShape="1">
          <a:blip r:embed="rId8"/>
          <a:srcRect r="46579"/>
          <a:stretch/>
        </p:blipFill>
        <p:spPr>
          <a:xfrm>
            <a:off x="3125787" y="1769110"/>
            <a:ext cx="3173413" cy="33197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4"/>
              <p:cNvSpPr txBox="1">
                <a:spLocks/>
              </p:cNvSpPr>
              <p:nvPr/>
            </p:nvSpPr>
            <p:spPr>
              <a:xfrm>
                <a:off x="2185851" y="190929"/>
                <a:ext cx="9875520" cy="135636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ru-RU" sz="2800" dirty="0" smtClean="0">
                    <a:solidFill>
                      <a:schemeClr val="accent6"/>
                    </a:solidFill>
                  </a:rPr>
                  <a:t>На координатной плоскости построена парабола -  график квадратичной функции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. Оси координат стерли. Как с помощью циркуля и линейки восстановить оси координат?</a:t>
                </a:r>
                <a:endParaRPr lang="ru-RU" sz="2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851" y="190929"/>
                <a:ext cx="9875520" cy="1356360"/>
              </a:xfrm>
              <a:prstGeom prst="rect">
                <a:avLst/>
              </a:prstGeom>
              <a:blipFill rotWithShape="0">
                <a:blip r:embed="rId9"/>
                <a:stretch>
                  <a:fillRect l="-1296" t="-7175" b="-44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Заголовок 4"/>
          <p:cNvSpPr txBox="1">
            <a:spLocks/>
          </p:cNvSpPr>
          <p:nvPr/>
        </p:nvSpPr>
        <p:spPr>
          <a:xfrm>
            <a:off x="379282" y="476518"/>
            <a:ext cx="1937198" cy="785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Задача 1</a:t>
            </a:r>
            <a:endParaRPr lang="ru-RU" sz="2800" dirty="0">
              <a:solidFill>
                <a:schemeClr val="accent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83680" y="1767696"/>
            <a:ext cx="4836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 мы обнаружим …</a:t>
            </a:r>
            <a:endParaRPr lang="ru-RU" sz="2800" dirty="0"/>
          </a:p>
        </p:txBody>
      </p:sp>
      <p:sp>
        <p:nvSpPr>
          <p:cNvPr id="22" name="Заголовок 4"/>
          <p:cNvSpPr txBox="1">
            <a:spLocks/>
          </p:cNvSpPr>
          <p:nvPr/>
        </p:nvSpPr>
        <p:spPr>
          <a:xfrm>
            <a:off x="263720" y="5504091"/>
            <a:ext cx="9875520" cy="135636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Свойство: </a:t>
            </a:r>
          </a:p>
          <a:p>
            <a:r>
              <a:rPr lang="ru-RU" sz="2800" dirty="0" smtClean="0">
                <a:solidFill>
                  <a:schemeClr val="accent6"/>
                </a:solidFill>
              </a:rPr>
              <a:t>Абсциссы середин параллельных хорд параболы одинаковы</a:t>
            </a:r>
            <a:endParaRPr lang="ru-RU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70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6990" y="1767696"/>
            <a:ext cx="5938019" cy="3322608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3125787" y="1769110"/>
            <a:ext cx="5940425" cy="3319780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3125787" y="1769110"/>
            <a:ext cx="5940425" cy="33197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6990" y="1767696"/>
            <a:ext cx="5938019" cy="33226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6990" y="1767696"/>
            <a:ext cx="5938019" cy="3322608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 rotWithShape="1">
          <a:blip r:embed="rId7"/>
          <a:srcRect r="46921"/>
          <a:stretch/>
        </p:blipFill>
        <p:spPr>
          <a:xfrm>
            <a:off x="3125787" y="1769110"/>
            <a:ext cx="3153093" cy="3319780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 rotWithShape="1">
          <a:blip r:embed="rId8"/>
          <a:srcRect r="46579"/>
          <a:stretch/>
        </p:blipFill>
        <p:spPr>
          <a:xfrm>
            <a:off x="3125787" y="1769110"/>
            <a:ext cx="3173413" cy="33197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4"/>
              <p:cNvSpPr txBox="1">
                <a:spLocks/>
              </p:cNvSpPr>
              <p:nvPr/>
            </p:nvSpPr>
            <p:spPr>
              <a:xfrm>
                <a:off x="2185851" y="190929"/>
                <a:ext cx="9875520" cy="135636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ru-RU" sz="2800" dirty="0" smtClean="0">
                    <a:solidFill>
                      <a:schemeClr val="accent6"/>
                    </a:solidFill>
                  </a:rPr>
                  <a:t>На координатной плоскости построена парабола -  график квадратичной функции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. Оси координат стерли. Как с помощью циркуля и линейки восстановить оси координат?</a:t>
                </a:r>
                <a:endParaRPr lang="ru-RU" sz="2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851" y="190929"/>
                <a:ext cx="9875520" cy="1356360"/>
              </a:xfrm>
              <a:prstGeom prst="rect">
                <a:avLst/>
              </a:prstGeom>
              <a:blipFill rotWithShape="0">
                <a:blip r:embed="rId9"/>
                <a:stretch>
                  <a:fillRect l="-1296" t="-7175" b="-44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Заголовок 4"/>
          <p:cNvSpPr txBox="1">
            <a:spLocks/>
          </p:cNvSpPr>
          <p:nvPr/>
        </p:nvSpPr>
        <p:spPr>
          <a:xfrm>
            <a:off x="379282" y="476518"/>
            <a:ext cx="1937198" cy="785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Задача 1</a:t>
            </a:r>
            <a:endParaRPr lang="ru-RU" sz="2800" dirty="0">
              <a:solidFill>
                <a:schemeClr val="accent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83680" y="1767696"/>
            <a:ext cx="4836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 мы обнаружим …</a:t>
            </a:r>
            <a:endParaRPr lang="ru-RU" sz="2800" dirty="0"/>
          </a:p>
        </p:txBody>
      </p:sp>
      <p:pic>
        <p:nvPicPr>
          <p:cNvPr id="19" name="Рисунок 18"/>
          <p:cNvPicPr/>
          <p:nvPr/>
        </p:nvPicPr>
        <p:blipFill rotWithShape="1">
          <a:blip r:embed="rId10"/>
          <a:srcRect r="44361"/>
          <a:stretch/>
        </p:blipFill>
        <p:spPr bwMode="auto">
          <a:xfrm>
            <a:off x="3125787" y="1769110"/>
            <a:ext cx="3305175" cy="33197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Заголовок 4"/>
          <p:cNvSpPr txBox="1">
            <a:spLocks/>
          </p:cNvSpPr>
          <p:nvPr/>
        </p:nvSpPr>
        <p:spPr>
          <a:xfrm>
            <a:off x="263720" y="5504091"/>
            <a:ext cx="9875520" cy="135636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Свойство: </a:t>
            </a:r>
          </a:p>
          <a:p>
            <a:r>
              <a:rPr lang="ru-RU" sz="2800" dirty="0" smtClean="0">
                <a:solidFill>
                  <a:schemeClr val="accent6"/>
                </a:solidFill>
              </a:rPr>
              <a:t>Абсциссы середин параллельных хорд параболы одинаковы</a:t>
            </a:r>
            <a:endParaRPr lang="ru-RU" sz="2800" dirty="0">
              <a:solidFill>
                <a:schemeClr val="accent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8607631" y="3051509"/>
                <a:ext cx="3063218" cy="8721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ер</m:t>
                          </m:r>
                        </m:sub>
                      </m:sSub>
                      <m:r>
                        <a:rPr lang="ru-RU" sz="28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7631" y="3051509"/>
                <a:ext cx="3063218" cy="87216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872467" y="2390270"/>
                <a:ext cx="4407810" cy="561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dirty="0" smtClean="0"/>
                  <a:t>Докажем, что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ер</m:t>
                        </m:r>
                      </m:sub>
                    </m:sSub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𝑐𝑜𝑛𝑠𝑡</m:t>
                    </m:r>
                  </m:oMath>
                </a14:m>
                <a:r>
                  <a:rPr lang="ru-RU" sz="2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2467" y="2390270"/>
                <a:ext cx="4407810" cy="561885"/>
              </a:xfrm>
              <a:prstGeom prst="rect">
                <a:avLst/>
              </a:prstGeom>
              <a:blipFill rotWithShape="0">
                <a:blip r:embed="rId14"/>
                <a:stretch>
                  <a:fillRect l="-2766" t="-9783" b="-239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Рисунок 27"/>
          <p:cNvPicPr/>
          <p:nvPr/>
        </p:nvPicPr>
        <p:blipFill rotWithShape="1">
          <a:blip r:embed="rId15"/>
          <a:srcRect r="44522"/>
          <a:stretch/>
        </p:blipFill>
        <p:spPr bwMode="auto">
          <a:xfrm>
            <a:off x="3139740" y="1767696"/>
            <a:ext cx="3295650" cy="33197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8815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6990" y="1767696"/>
            <a:ext cx="5938019" cy="3322608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3125787" y="1769110"/>
            <a:ext cx="5940425" cy="3319780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3125787" y="1769110"/>
            <a:ext cx="5940425" cy="33197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6990" y="1767696"/>
            <a:ext cx="5938019" cy="33226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6990" y="1767696"/>
            <a:ext cx="5938019" cy="3322608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 rotWithShape="1">
          <a:blip r:embed="rId7"/>
          <a:srcRect r="46921"/>
          <a:stretch/>
        </p:blipFill>
        <p:spPr>
          <a:xfrm>
            <a:off x="3125787" y="1769110"/>
            <a:ext cx="3153093" cy="3319780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 rotWithShape="1">
          <a:blip r:embed="rId8"/>
          <a:srcRect r="46579"/>
          <a:stretch/>
        </p:blipFill>
        <p:spPr>
          <a:xfrm>
            <a:off x="3125787" y="1769110"/>
            <a:ext cx="3173413" cy="33197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4"/>
              <p:cNvSpPr txBox="1">
                <a:spLocks/>
              </p:cNvSpPr>
              <p:nvPr/>
            </p:nvSpPr>
            <p:spPr>
              <a:xfrm>
                <a:off x="2185851" y="190929"/>
                <a:ext cx="9875520" cy="135636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ru-RU" sz="2800" dirty="0" smtClean="0">
                    <a:solidFill>
                      <a:schemeClr val="accent6"/>
                    </a:solidFill>
                  </a:rPr>
                  <a:t>На координатной плоскости построена парабола -  график квадратичной функции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 smtClean="0">
                    <a:solidFill>
                      <a:schemeClr val="accent6"/>
                    </a:solidFill>
                  </a:rPr>
                  <a:t>. Оси координат стерли. Как с помощью циркуля и линейки восстановить оси координат?</a:t>
                </a:r>
                <a:endParaRPr lang="ru-RU" sz="2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851" y="190929"/>
                <a:ext cx="9875520" cy="1356360"/>
              </a:xfrm>
              <a:prstGeom prst="rect">
                <a:avLst/>
              </a:prstGeom>
              <a:blipFill rotWithShape="0">
                <a:blip r:embed="rId9"/>
                <a:stretch>
                  <a:fillRect l="-1296" t="-7175" b="-44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Заголовок 4"/>
          <p:cNvSpPr txBox="1">
            <a:spLocks/>
          </p:cNvSpPr>
          <p:nvPr/>
        </p:nvSpPr>
        <p:spPr>
          <a:xfrm>
            <a:off x="379282" y="476518"/>
            <a:ext cx="1937198" cy="785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Задача 1</a:t>
            </a:r>
            <a:endParaRPr lang="ru-RU" sz="2800" dirty="0">
              <a:solidFill>
                <a:schemeClr val="accent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83680" y="1767696"/>
            <a:ext cx="4836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 мы обнаружим …</a:t>
            </a:r>
            <a:endParaRPr lang="ru-RU" sz="2800" dirty="0"/>
          </a:p>
        </p:txBody>
      </p:sp>
      <p:pic>
        <p:nvPicPr>
          <p:cNvPr id="19" name="Рисунок 18"/>
          <p:cNvPicPr/>
          <p:nvPr/>
        </p:nvPicPr>
        <p:blipFill rotWithShape="1">
          <a:blip r:embed="rId10"/>
          <a:srcRect r="44361"/>
          <a:stretch/>
        </p:blipFill>
        <p:spPr bwMode="auto">
          <a:xfrm>
            <a:off x="3125787" y="1769110"/>
            <a:ext cx="3305175" cy="33197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21150" y="1654832"/>
                <a:ext cx="234032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8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800" i="1">
                          <a:latin typeface="Cambria Math" panose="02040503050406030204" pitchFamily="18" charset="0"/>
                        </a:rPr>
                        <m:t>𝑘𝑥</m:t>
                      </m:r>
                      <m:r>
                        <a:rPr lang="ru-RU" sz="28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2800" i="1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150" y="1654832"/>
                <a:ext cx="2340321" cy="523220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58860" y="2285595"/>
                <a:ext cx="296632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8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2800" i="1">
                          <a:latin typeface="Cambria Math" panose="02040503050406030204" pitchFamily="18" charset="0"/>
                        </a:rPr>
                        <m:t>𝑘𝑥</m:t>
                      </m:r>
                      <m:r>
                        <a:rPr lang="ru-RU" sz="28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28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ru-RU" sz="2800" i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60" y="2285595"/>
                <a:ext cx="2966325" cy="523220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Заголовок 4"/>
          <p:cNvSpPr txBox="1">
            <a:spLocks/>
          </p:cNvSpPr>
          <p:nvPr/>
        </p:nvSpPr>
        <p:spPr>
          <a:xfrm>
            <a:off x="263720" y="5504091"/>
            <a:ext cx="9875520" cy="135636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accent6"/>
                </a:solidFill>
              </a:rPr>
              <a:t>Свойство: </a:t>
            </a:r>
          </a:p>
          <a:p>
            <a:r>
              <a:rPr lang="ru-RU" sz="2800" dirty="0" smtClean="0">
                <a:solidFill>
                  <a:schemeClr val="accent6"/>
                </a:solidFill>
              </a:rPr>
              <a:t>Абсциссы середин параллельных хорд параболы одинаковы</a:t>
            </a:r>
            <a:endParaRPr lang="ru-RU" sz="2800" dirty="0">
              <a:solidFill>
                <a:schemeClr val="accent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8607631" y="3051509"/>
                <a:ext cx="3063218" cy="8721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ер</m:t>
                          </m:r>
                        </m:sub>
                      </m:sSub>
                      <m:r>
                        <a:rPr lang="ru-RU" sz="28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7631" y="3051509"/>
                <a:ext cx="3063218" cy="87216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872467" y="2390270"/>
                <a:ext cx="4407810" cy="561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dirty="0" smtClean="0"/>
                  <a:t>Докажем, что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ер</m:t>
                        </m:r>
                      </m:sub>
                    </m:sSub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𝑐𝑜𝑛𝑠𝑡</m:t>
                    </m:r>
                  </m:oMath>
                </a14:m>
                <a:r>
                  <a:rPr lang="ru-RU" sz="2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2467" y="2390270"/>
                <a:ext cx="4407810" cy="561885"/>
              </a:xfrm>
              <a:prstGeom prst="rect">
                <a:avLst/>
              </a:prstGeom>
              <a:blipFill rotWithShape="0">
                <a:blip r:embed="rId14"/>
                <a:stretch>
                  <a:fillRect l="-2766" t="-9783" b="-239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96168" y="2870143"/>
                <a:ext cx="2061077" cy="9103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8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8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168" y="2870143"/>
                <a:ext cx="2061077" cy="910314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8415304" y="4181334"/>
                <a:ext cx="3063218" cy="9075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ер</m:t>
                          </m:r>
                        </m:sub>
                      </m:sSub>
                      <m:r>
                        <a:rPr lang="ru-RU" sz="28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5304" y="4181334"/>
                <a:ext cx="3063218" cy="907556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Рисунок 27"/>
          <p:cNvPicPr/>
          <p:nvPr/>
        </p:nvPicPr>
        <p:blipFill rotWithShape="1">
          <a:blip r:embed="rId17"/>
          <a:srcRect r="44522"/>
          <a:stretch/>
        </p:blipFill>
        <p:spPr bwMode="auto">
          <a:xfrm>
            <a:off x="3139740" y="1767696"/>
            <a:ext cx="3295650" cy="33197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3893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Basis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DF5327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1582</TotalTime>
  <Words>940</Words>
  <Application>Microsoft Office PowerPoint</Application>
  <PresentationFormat>Широкоэкранный</PresentationFormat>
  <Paragraphs>182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Cambria Math</vt:lpstr>
      <vt:lpstr>Comic Sans MS</vt:lpstr>
      <vt:lpstr>Corbel</vt:lpstr>
      <vt:lpstr>Times New Roman</vt:lpstr>
      <vt:lpstr>Базис</vt:lpstr>
      <vt:lpstr>Презентация PowerPoint</vt:lpstr>
      <vt:lpstr>Квадратичная Функция</vt:lpstr>
      <vt:lpstr>Цели изучения олимпиадных задач:</vt:lpstr>
      <vt:lpstr>Задачи: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В параболу  y=x^2 вписаны прямоугольные треугольники так, что гипотенуза каждого из них  параллельна оси Ox. Доказать, что высоты всех таких треугольников, опущенные на гипотенузу, равны</vt:lpstr>
      <vt:lpstr>      В параболу  y=x^2 вписаны прямоугольные треугольники так, что гипотенуза каждого из них  параллельна оси Ox. Доказать, что высоты всех таких треугольников, опущенные на гипотенузу, равны</vt:lpstr>
      <vt:lpstr>      В параболу  y=x^2 вписаны прямоугольные треугольники так, что гипотенуза каждого из них  параллельна оси Ox. Доказать, что высоты всех таких треугольников, опущенные на гипотенузу, равны</vt:lpstr>
      <vt:lpstr>      В параболу  y=x^2 вписаны прямоугольные треугольники так, что гипотенуза каждого из них  параллельна оси Ox. Доказать, что высоты всех таких треугольников, опущенные на гипотенузу, равны</vt:lpstr>
      <vt:lpstr>      В параболу  y=x^2 вписаны прямоугольные треугольники так, что гипотенуза каждого из них  параллельна оси Ox. Доказать, что высоты всех таких треугольников, опущенные на гипотенузу, равны</vt:lpstr>
      <vt:lpstr>      В параболу  y=x^2 вписаны прямоугольные треугольники так, что гипотенуза каждого из них  параллельна оси Ox. Доказать, что высоты всех таких треугольников, опущенные на гипотенузу, равны</vt:lpstr>
      <vt:lpstr>      В параболу  y=x^2 вписаны прямоугольные треугольники так, что гипотенуза каждого из них  параллельна оси Ox. Доказать, что высоты всех таких треугольников, опущенные на гипотенузу, равны</vt:lpstr>
      <vt:lpstr>Презентация PowerPoint</vt:lpstr>
      <vt:lpstr>У параболы есть замечательная точка – фокус, и замечательная прямая – директриса.</vt:lpstr>
      <vt:lpstr>У параболы есть замечательная точка – фокус, и замечательная прямая – директриса.    Для параболы   y=ax^2   найти   фокус и   найти   директрису</vt:lpstr>
      <vt:lpstr>У параболы есть замечательная точка – фокус, и замечательная прямая – директриса.    Для параболы   y=ax^2   найти   фокус и   найти   директрису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Экономика</dc:title>
  <dc:creator>123</dc:creator>
  <cp:lastModifiedBy>Acer</cp:lastModifiedBy>
  <cp:revision>150</cp:revision>
  <dcterms:created xsi:type="dcterms:W3CDTF">2016-03-24T08:43:59Z</dcterms:created>
  <dcterms:modified xsi:type="dcterms:W3CDTF">2021-06-05T17:19:45Z</dcterms:modified>
</cp:coreProperties>
</file>