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85" r:id="rId2"/>
    <p:sldId id="256" r:id="rId3"/>
    <p:sldId id="258" r:id="rId4"/>
    <p:sldId id="266" r:id="rId5"/>
    <p:sldId id="260" r:id="rId6"/>
    <p:sldId id="270" r:id="rId7"/>
    <p:sldId id="259" r:id="rId8"/>
    <p:sldId id="267" r:id="rId9"/>
    <p:sldId id="262" r:id="rId10"/>
    <p:sldId id="263" r:id="rId11"/>
    <p:sldId id="269" r:id="rId12"/>
    <p:sldId id="279" r:id="rId13"/>
    <p:sldId id="276" r:id="rId14"/>
    <p:sldId id="268" r:id="rId15"/>
    <p:sldId id="284" r:id="rId16"/>
    <p:sldId id="271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DE0000"/>
    <a:srgbClr val="FF4F4F"/>
    <a:srgbClr val="FF2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2907-DD46-4E4A-A13B-9BC74CFD81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67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B94E4-7B00-4EAA-B93B-49E27818F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81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58200" cy="1800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Презентация </a:t>
            </a:r>
            <a:r>
              <a:rPr lang="ru-RU" sz="28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уроку по учебному предмету </a:t>
            </a:r>
            <a:r>
              <a:rPr lang="ru-RU" sz="28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«Литература» в 6-ом классе</a:t>
            </a:r>
          </a:p>
          <a:p>
            <a:pPr algn="ctr"/>
            <a:r>
              <a:rPr lang="ru-RU" sz="28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тему «</a:t>
            </a:r>
            <a:r>
              <a:rPr lang="ru-RU" sz="28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Ф. Шиллер «Перчатка»: </a:t>
            </a:r>
            <a:r>
              <a:rPr lang="ru-RU" sz="28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проблемы благородства</a:t>
            </a:r>
            <a:r>
              <a:rPr lang="ru-RU" sz="28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достоинства и </a:t>
            </a:r>
            <a:r>
              <a:rPr lang="ru-RU" sz="28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чести».</a:t>
            </a:r>
            <a:endParaRPr lang="ru-RU" sz="2800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589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Солозобова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Светлана Викторовна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русского языка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литературы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«СОШ № 1» г. Кирсанов.</a:t>
            </a:r>
            <a:endParaRPr lang="ru-RU" sz="2000" dirty="0"/>
          </a:p>
        </p:txBody>
      </p:sp>
      <p:pic>
        <p:nvPicPr>
          <p:cNvPr id="1028" name="Picture 4" descr="https://i.ytimg.com/vi/6Jj3So-vaU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4752528" cy="267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1960" y="2132856"/>
            <a:ext cx="4038600" cy="3163367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solidFill>
                <a:srgbClr val="C00000"/>
              </a:solidFill>
            </a:endParaRPr>
          </a:p>
          <a:p>
            <a:pPr algn="r"/>
            <a:endParaRPr lang="ru-RU" sz="2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перевёл балладу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1831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60648"/>
            <a:ext cx="448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 А. Жуковский</a:t>
            </a:r>
            <a:endParaRPr 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stihi.ru/pics/2016/03/16/9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757313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6165304"/>
            <a:ext cx="3600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1783- 1852 гг. </a:t>
            </a:r>
            <a:endParaRPr lang="ru-RU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74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48472" cy="5472608"/>
          </a:xfrm>
        </p:spPr>
        <p:txBody>
          <a:bodyPr>
            <a:noAutofit/>
          </a:bodyPr>
          <a:lstStyle/>
          <a:p>
            <a:pPr marL="72000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21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320480" cy="338437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падает с края от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Altans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Перчатка с руки красивее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тигром и львом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Посреди нее.</a:t>
            </a:r>
          </a:p>
          <a:p>
            <a:pPr algn="r"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рыцарь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Delorges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подвергая насмешкам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Weis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Обращается мисс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Kunigund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«Господин рыцарь, вы любящий так жарко,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ваш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mirs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клянется, что всегда на виду,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 поднимите мне перчатку». 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pPr algn="ctr"/>
            <a:r>
              <a:rPr lang="ru-RU" b="1" i="1" cap="none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Оригинал и подстрочник</a:t>
            </a:r>
            <a:endParaRPr lang="ru-RU" b="1" i="1" cap="none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2776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fällt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von des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Altans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Rand</a:t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Ein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Handschuh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von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schöner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Hand</a:t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Zwischen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den Tiger und den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Leun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Mitten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hinein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zu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Ritter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Delorges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spottenderweis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Wendet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sich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Fräulein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Kunigund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Herr Ritter,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Eure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Lieb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heiß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Ihr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mirs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schwört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zu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jeder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Stund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Ei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so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hebt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mir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den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Handschuh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auf.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635624" cy="5805264"/>
          </a:xfrm>
        </p:spPr>
        <p:txBody>
          <a:bodyPr>
            <a:normAutofit/>
          </a:bodyPr>
          <a:lstStyle/>
          <a:p>
            <a:endParaRPr lang="ru-RU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Цитатный план</a:t>
            </a:r>
            <a:endParaRPr lang="ru-RU" sz="4000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9512" y="1052736"/>
            <a:ext cx="41764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Тематическая часть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1. Король и дамы на балконе.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2. Появление зверей (лев, тигр, барсы).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3. Падение перчатки и «вызов» дамы.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4. Рыцарь на арене.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5. Возвращение перчатки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1052736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Цитаты</a:t>
            </a:r>
          </a:p>
          <a:p>
            <a:pPr algn="ctr"/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Перед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своим зверинцем… Франциск сидел 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Выходит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лев…., тигр…, два барса…, гости ждут, чтоб   битва началась. …  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Женская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перчатка …упала меж зверей.        Ты мне перчатку возвратишь… 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Не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говоря ни слова к зверям идет, перчатку смело он берет и возвращается к собранью снова… 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В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лицо перчатку бросил… 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не требую награды</a:t>
            </a:r>
            <a:r>
              <a:rPr lang="ru-RU" b="1" i="1" dirty="0" smtClean="0"/>
              <a:t> 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Физкуьтминутка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60486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теперь все вместе встали.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Быстро руки вверх подняли, 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стороны, вперед, назад.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Повернулись вправо, влево…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Мальчики, как рыцари, 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Встали на колено,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Девочки – красавицы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Медленно присели.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Улыбнулись напоследок,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Тихо сели – вновь за дело!</a:t>
            </a:r>
          </a:p>
          <a:p>
            <a:endParaRPr lang="ru-RU" dirty="0"/>
          </a:p>
        </p:txBody>
      </p:sp>
      <p:pic>
        <p:nvPicPr>
          <p:cNvPr id="32770" name="Picture 2" descr="http://mini-moiki.ru/cekfuquqej/3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3347864" cy="413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cvrsimasha.educhel.ru/uploads/5000/20496/section/334992/39605/zdorovyacho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61218"/>
            <a:ext cx="3706118" cy="160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836712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22920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Иллюстрация к балладе Ф.Шиллера «Перчатка»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Мазеля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Ильи Моисеевича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(1946 Г. Холст, масло)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916832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Какой эпизод выбран художником? Почему?</a:t>
            </a:r>
          </a:p>
        </p:txBody>
      </p:sp>
      <p:pic>
        <p:nvPicPr>
          <p:cNvPr id="40962" name="Picture 2" descr="http://digipics.ru/images/406701_gallery-17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Характеристики героев</a:t>
            </a:r>
            <a:endParaRPr lang="ru-RU" b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716016" cy="5055840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err="1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Делорж</a:t>
            </a:r>
            <a:r>
              <a:rPr lang="ru-RU" b="1" u="sng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sz="1200" b="1" u="sng" dirty="0" smtClean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А витязь молодой, рыцарь верный</a:t>
            </a:r>
          </a:p>
          <a:p>
            <a:r>
              <a:rPr lang="ru-RU" dirty="0" smtClean="0"/>
              <a:t>Как будто ничего с ним не случилось спокойно всходит на балкон</a:t>
            </a:r>
          </a:p>
          <a:p>
            <a:r>
              <a:rPr lang="ru-RU" dirty="0" smtClean="0"/>
              <a:t>холодно приняв привет ее очей,</a:t>
            </a:r>
          </a:p>
          <a:p>
            <a:pPr>
              <a:buNone/>
            </a:pPr>
            <a:r>
              <a:rPr lang="ru-RU" dirty="0" smtClean="0"/>
              <a:t>     В лицо перчатку ей</a:t>
            </a:r>
          </a:p>
          <a:p>
            <a:pPr>
              <a:buNone/>
            </a:pPr>
            <a:r>
              <a:rPr lang="ru-RU" dirty="0" smtClean="0"/>
              <a:t>     он бросил и сказал: </a:t>
            </a:r>
          </a:p>
          <a:p>
            <a:pPr>
              <a:buNone/>
            </a:pPr>
            <a:r>
              <a:rPr lang="ru-RU" dirty="0" smtClean="0"/>
              <a:t>    «Не требую награды»</a:t>
            </a:r>
          </a:p>
          <a:p>
            <a:pPr>
              <a:buNone/>
            </a:pPr>
            <a:endParaRPr lang="ru-RU" sz="1200" dirty="0" smtClean="0"/>
          </a:p>
          <a:p>
            <a:r>
              <a:rPr lang="ru-RU" u="sng" dirty="0" smtClean="0"/>
              <a:t>Вывод</a:t>
            </a:r>
            <a:r>
              <a:rPr lang="ru-RU" dirty="0" smtClean="0"/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молодой, верный, смелый, спокойный, хладнокровный, гордый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43400" cy="5127848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Дама:</a:t>
            </a:r>
          </a:p>
          <a:p>
            <a:pPr>
              <a:buNone/>
            </a:pPr>
            <a:endParaRPr lang="ru-RU" sz="1200" b="1" u="sng" dirty="0" smtClean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на рыцаря с лицемерной и колкою улыбкою глядит</a:t>
            </a:r>
          </a:p>
          <a:p>
            <a:r>
              <a:rPr lang="ru-RU" dirty="0" smtClean="0"/>
              <a:t>Его красавица и говорит:</a:t>
            </a:r>
          </a:p>
          <a:p>
            <a:pPr>
              <a:buNone/>
            </a:pPr>
            <a:r>
              <a:rPr lang="ru-RU" dirty="0" smtClean="0"/>
              <a:t>    «Когда меня, мой рыцарь верный, ты любишь так, как говоришь, ты мне перчатку возвратишь»</a:t>
            </a:r>
          </a:p>
          <a:p>
            <a:r>
              <a:rPr lang="ru-RU" dirty="0" smtClean="0"/>
              <a:t>Его приветствуют </a:t>
            </a:r>
            <a:r>
              <a:rPr lang="ru-RU" dirty="0" err="1" smtClean="0"/>
              <a:t>красавицыны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взгляды... Привет ее очей</a:t>
            </a:r>
          </a:p>
          <a:p>
            <a:pPr>
              <a:buNone/>
            </a:pPr>
            <a:endParaRPr lang="ru-RU" dirty="0" smtClean="0"/>
          </a:p>
          <a:p>
            <a:r>
              <a:rPr lang="ru-RU" u="sng" dirty="0" smtClean="0"/>
              <a:t>Вывод: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красивая, но лицемерная, язвительная, надменная, бесчувственная, бессердечная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ds02.infourok.ru/uploads/ex/0a2b/00048a82-21ea868b/hello_html_m3a887c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554461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3200" b="1" i="1" u="sng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3200" b="1" i="1" u="sng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уроке я: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Не ударил в грязь лицом.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Работал не покладая рук.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Трудился в поте лица.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Не лез за словом в карман.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Добивался своего.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Работал ни шатко ни валко.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Убивал время зря.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cs3.livemaster.ru/zhurnalfoto/5/3/1/1510281403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525565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8072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задание:</a:t>
            </a:r>
          </a:p>
          <a:p>
            <a:endParaRPr lang="ru-RU" sz="3200" b="1" i="1" u="sng" dirty="0" smtClean="0">
              <a:solidFill>
                <a:srgbClr val="B8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Выразительное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чтение баллады на выбор в одном из переводов (указанным учащимся – выучить часть баллады (до падения перчатки) наизусть).</a:t>
            </a:r>
          </a:p>
          <a:p>
            <a:endParaRPr lang="ru-RU" sz="28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Выписать выразительные средства из   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выбранной баллады в таблицу: «Выразительные средства»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rtariya.ru/wp-content/uploads/2016/05/G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61826"/>
            <a:ext cx="3867554" cy="551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4.bp.blogspot.com/-sI__F5Cc0fU/Tvu60UAqH9I/AAAAAAAAPkQ/ZTvvj59SNCc/s1600/MEDIEVAL+KNIGHTS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7" y="1032434"/>
            <a:ext cx="3902967" cy="557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1600" y="0"/>
            <a:ext cx="7272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Рыцари в эпоху Средневековья</a:t>
            </a:r>
            <a:endParaRPr lang="ru-RU" sz="3200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212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128" y="2276872"/>
            <a:ext cx="3096344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Иоганн </a:t>
            </a:r>
            <a: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Фридрих</a:t>
            </a:r>
            <a:b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Шиллер </a:t>
            </a:r>
            <a:b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(1759 – 1805 </a:t>
            </a:r>
            <a: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гг</a:t>
            </a:r>
            <a: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</a:t>
            </a:r>
            <a: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1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music-fantasy.ru/files/gallery/shiller-iogann-hristof-fridrih-kugelgen-gerhardt-1808-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15612"/>
            <a:ext cx="4469902" cy="544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332656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Баллада  </a:t>
            </a:r>
            <a:r>
              <a:rPr lang="ru-RU" sz="32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«Перчатка»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45211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1.Знакомство с балладой Ф.Шиллера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2.Закрепление понятия баллады, литературного перевода (прозаического и поэтического).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3.Развитие умения анализировать стихотворный текст.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4.Формирование навыков видения индивидуальных особенностей героев произведения.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5.Развитие творческих способностей.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3326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и задачи урока: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052736"/>
            <a:ext cx="8712968" cy="547260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	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Баллада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родилась в 13 веке в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Провансе, как лирическая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хороводная песня любовного содержания с обязательным рефреном (повторяющимся припевом).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Позже,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18-19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векам, отделилась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пляски и приобрела вид, известный нам сегодня. </a:t>
            </a:r>
            <a:endParaRPr lang="ru-RU" sz="9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Баллада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 жанр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лиро-эпического стихотворения,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легендарно-героического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содержания, </a:t>
            </a:r>
            <a:r>
              <a:rPr lang="ru-RU" sz="9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драматического, а порой и трагического характера. В балладе реальное может сочетаться с фантастическим. </a:t>
            </a:r>
            <a:endParaRPr lang="ru-RU" sz="9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332656"/>
            <a:ext cx="2145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Баллада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5643628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tranamasterov.ru/img4/i2011/01/29/img_357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5"/>
            <a:ext cx="3168352" cy="504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347864" y="489468"/>
            <a:ext cx="56166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раннем Средневековье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использовали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своём гардеробе ту или иную разновидность перчаток. Порой перчатка сообщала окружающим о статусе или профессии человека (сборщик налогов,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высшие духовные сановники).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рыцарском братстве перчатка служила частью гардероба,  а также перчатка дамы сердца всегда сопровождала благородного воина в походах, напоминая о возлюбленной и служа залогом её благосклонности.  А еще – брошенная перчатка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недвусмысленно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означала вызов на дуэль  (этот жест нашёл отражение во многих языках мира). Беречь руки от повреждений было необходимо не только воинам, но и охотникам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3419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зык </a:t>
            </a:r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перчаток</a:t>
            </a:r>
            <a:endParaRPr lang="ru-RU" sz="3200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476672"/>
            <a:ext cx="8280920" cy="5649491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Художественный перевод –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воспроизведение литературного сочинения на другом языке, учитывающее особенности и того и другого языка,  литературные традиции народов и сохраняющее авторскую уникальность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637955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556792"/>
            <a:ext cx="828092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«Переводчик в прозе есть раб, переводчик в стихах – соперник… прекрасное редко переходит из одного языка в другой, не утратив нисколько своего совершенства. Что же </a:t>
            </a: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обязан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делать </a:t>
            </a: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переводчик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Находить у себя в воображении такие красоты, которые бы могли служить заменою,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следовательно производить собственное, равно и превосходное: не значит ли это быть творцом?» - писал В.А. Жуковский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Согласны ли Вы с мыслью В.А.Жуковского?</a:t>
            </a:r>
            <a:endParaRPr lang="ru-RU" sz="3600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16632"/>
            <a:ext cx="4834880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М. Ю. Лермонтов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60848"/>
            <a:ext cx="4258816" cy="2773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перевел  балладу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1829 году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06503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(1814 – 1841 гг.)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selomoty.ru/uploads/posts/2014-09/1411098885_077f6c9359c5f97ea4a9d6c549cb93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5809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94705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1390</TotalTime>
  <Words>747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Иоганн Фридрих  Шиллер  (1759 – 1805 гг.) </vt:lpstr>
      <vt:lpstr>Слайд 4</vt:lpstr>
      <vt:lpstr>Слайд 5</vt:lpstr>
      <vt:lpstr>Слайд 6</vt:lpstr>
      <vt:lpstr>Слайд 7</vt:lpstr>
      <vt:lpstr>Слайд 8</vt:lpstr>
      <vt:lpstr>М. Ю. Лермонтов</vt:lpstr>
      <vt:lpstr>Слайд 10</vt:lpstr>
      <vt:lpstr>Оригинал и подстрочник</vt:lpstr>
      <vt:lpstr>Слайд 12</vt:lpstr>
      <vt:lpstr>Слайд 13</vt:lpstr>
      <vt:lpstr>Слайд 14</vt:lpstr>
      <vt:lpstr>Характеристики героев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Улыбнись!</dc:title>
  <dc:creator>Учитель</dc:creator>
  <cp:lastModifiedBy>Света</cp:lastModifiedBy>
  <cp:revision>141</cp:revision>
  <dcterms:created xsi:type="dcterms:W3CDTF">2016-04-26T08:08:10Z</dcterms:created>
  <dcterms:modified xsi:type="dcterms:W3CDTF">2021-10-24T20:11:50Z</dcterms:modified>
</cp:coreProperties>
</file>