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08" r:id="rId3"/>
    <p:sldId id="313" r:id="rId4"/>
    <p:sldId id="316" r:id="rId5"/>
    <p:sldId id="304" r:id="rId6"/>
    <p:sldId id="305" r:id="rId7"/>
    <p:sldId id="307" r:id="rId8"/>
    <p:sldId id="314" r:id="rId9"/>
    <p:sldId id="317" r:id="rId10"/>
    <p:sldId id="262" r:id="rId11"/>
    <p:sldId id="284" r:id="rId12"/>
    <p:sldId id="318" r:id="rId13"/>
    <p:sldId id="300" r:id="rId14"/>
    <p:sldId id="286" r:id="rId15"/>
    <p:sldId id="29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5A7F6-A50D-B4A1-95B4-B135FAE17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A705E1-DAEF-EBE1-A8FA-54B89F510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07836-C841-7510-B9F7-C5972B05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E1374-EE13-9D1F-3C33-F6E56ABE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553D9-2807-BDC3-96F5-505B2EB0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EB7BB-80DE-732B-72B0-57C3A0EF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1FDFC6-9948-282D-9F0F-8C228D4C4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2A6F38-6E13-5675-02FB-736E4E34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F230D-15C3-BB57-0E40-0DC6A24C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527BB-C948-FCC2-A539-88CD64B1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0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69C71C-D426-153F-4647-9249C137B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3D9D5C-FA7C-D50B-0BC5-9C271EA3A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41FC7-8DBB-DC90-FCA4-F8261334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8B191-E7F9-75F0-CB5B-C214C7F4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3F118-AC17-063E-5E54-367A624E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41705-FB32-2F0E-D973-E7DE21EB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848DE-902E-18FA-875A-07E7A5B0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A00D5-1DB9-5535-2F17-03AA7DD3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3EA57-0BA7-61C2-821E-D8241C07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EAED74-6BF7-441C-1570-DB051C6B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4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BFFCB-1588-1093-F548-8B150038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A9E42-1203-D87A-A01C-CB1AC7F7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41CA8-8E15-192B-A85D-A9E773EF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5FF-C082-8C83-66B8-D4569D12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507B4-5053-EBEE-9CE8-941762FA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DAA7E-1201-C0EB-290C-330A7638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147A6-083C-2B3D-AB57-CC9034C7C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FC6B0E-D2EC-7334-C040-5D2AEA1F7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FEE3F6-62E6-D383-5D59-B550BBD9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FFA68-F0FF-103D-67CE-D77F771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247E8-EC35-A825-0FC3-B2B6B98C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0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C052E-29E8-A7E9-E241-A53F9E8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5DE3D6-F807-9E25-1C6B-0A81CF10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802A1F-8B3F-959B-4FED-54A61823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2AC394-B464-DC35-4471-36349B120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AF0826-CE1E-A58A-A3A2-0BA039EAC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9FADC0-5110-AB4E-1931-7B28BE4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F0621D-5328-397D-1505-7F394C20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79B13A-7DA3-10FB-4CF4-C7608B93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E4475-0654-E088-CAD6-BE7EE577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BF6C43-EC9C-DB98-BDE9-0CD9B9C4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E98CD0-9AD7-24D5-310F-431FB78C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E8BA37-521E-B12A-FE3B-882B3C03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9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34EAB0-370B-007B-69C9-98052D5F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DA07F-057D-75DD-7ECC-6AA5D313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B850D-85B8-E303-3FAE-81FE7562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2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50F2E-E936-B77D-04E5-E198950F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B6B65-3DB7-7130-46EF-7D191F03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8E6D1A-0D36-3257-10EC-85320F8B3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7FA8FE-F735-A9F4-406F-0F4A9AC3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5D4893-19F1-BB86-3CE7-A32C2D72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13AEA2-BA18-D509-6908-266E3903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19886-411F-8888-80E5-F36B6EC0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62C175-13A0-D8E5-BFFE-7D003A051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9BC8F-455A-24FE-E2DF-6AEA2F22F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C8EC7-F850-E8FC-987F-B6655E00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93E3A-AACA-6AA8-6476-89C3D9DE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7DBF35-BA68-5DA9-BF15-55CD976D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585DA-6EBA-F2A2-C981-CE4104BC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C4D61-5254-CF0C-EA3A-3DEEC704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74BEE-D391-0F93-CDC6-AE1C86B01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F5AC-CEBB-4CD8-8D33-7ACB6D86A070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0C9913-CFE6-9A39-C529-B27445797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63F9E-5CEB-FD88-CAAF-7023E5B94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017F-F51F-4D03-A665-2202E94C6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6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FA7A-5FE0-4E7C-AD42-A1B563161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787" y="179416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Презентация к уроку по учебному предмету</a:t>
            </a:r>
            <a:r>
              <a:rPr lang="en-GB" dirty="0"/>
              <a:t> </a:t>
            </a:r>
            <a:r>
              <a:rPr lang="ru-RU" dirty="0"/>
              <a:t>«Английский язык» в 4-ом классе на тему «Настоящее продолженное время»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E78DCA-ECE9-6AAB-1494-7C372EDA2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546" y="4654983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Батенева Елена Сергеевна</a:t>
            </a:r>
          </a:p>
          <a:p>
            <a:pPr algn="r"/>
            <a:r>
              <a:rPr lang="ru-RU" dirty="0"/>
              <a:t>учитель английского языка</a:t>
            </a:r>
          </a:p>
          <a:p>
            <a:pPr algn="r"/>
            <a:r>
              <a:rPr lang="ru-RU" dirty="0"/>
              <a:t> МБОУ ЭКЛ</a:t>
            </a:r>
          </a:p>
        </p:txBody>
      </p:sp>
      <p:pic>
        <p:nvPicPr>
          <p:cNvPr id="9" name="Рисунок 8" descr="Кружка с офисными принадлежностими">
            <a:extLst>
              <a:ext uri="{FF2B5EF4-FFF2-40B4-BE49-F238E27FC236}">
                <a16:creationId xmlns:a16="http://schemas.microsoft.com/office/drawing/2014/main" id="{974C3C30-66C9-6127-F7C8-B99F7646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17965" y="2987964"/>
            <a:ext cx="3949503" cy="39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am        is       are</a:t>
            </a:r>
            <a:endParaRPr lang="ru-RU" b="1" i="1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1) I …. speaking English now.</a:t>
            </a:r>
          </a:p>
          <a:p>
            <a:pPr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2) She … riding her scooter.</a:t>
            </a:r>
          </a:p>
          <a:p>
            <a:pPr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3) They … eating now.</a:t>
            </a:r>
          </a:p>
          <a:p>
            <a:pPr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4) My brother… listening to music.</a:t>
            </a:r>
          </a:p>
          <a:p>
            <a:pPr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5) The boys … running in the park.</a:t>
            </a:r>
          </a:p>
        </p:txBody>
      </p:sp>
      <p:pic>
        <p:nvPicPr>
          <p:cNvPr id="4" name="Picture 46" descr="birthday-girl-riding-scooter">
            <a:extLst>
              <a:ext uri="{FF2B5EF4-FFF2-40B4-BE49-F238E27FC236}">
                <a16:creationId xmlns:a16="http://schemas.microsoft.com/office/drawing/2014/main" id="{965F4474-6361-3BA3-6999-9523762B84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542" y="2252461"/>
            <a:ext cx="920750" cy="120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>
            <a:extLst>
              <a:ext uri="{FF2B5EF4-FFF2-40B4-BE49-F238E27FC236}">
                <a16:creationId xmlns:a16="http://schemas.microsoft.com/office/drawing/2014/main" id="{FEE5D210-6B6B-2ABD-6CBC-13B84148B3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6292" y="1527926"/>
            <a:ext cx="1202055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56">
            <a:extLst>
              <a:ext uri="{FF2B5EF4-FFF2-40B4-BE49-F238E27FC236}">
                <a16:creationId xmlns:a16="http://schemas.microsoft.com/office/drawing/2014/main" id="{DE5695CF-5A01-74EB-0622-CC1AB3B8B9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3458" y="4529974"/>
            <a:ext cx="723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53">
            <a:extLst>
              <a:ext uri="{FF2B5EF4-FFF2-40B4-BE49-F238E27FC236}">
                <a16:creationId xmlns:a16="http://schemas.microsoft.com/office/drawing/2014/main" id="{7454CE93-6999-D318-3C8F-5BEDFDC0D4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453" y="3138402"/>
            <a:ext cx="904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59">
            <a:extLst>
              <a:ext uri="{FF2B5EF4-FFF2-40B4-BE49-F238E27FC236}">
                <a16:creationId xmlns:a16="http://schemas.microsoft.com/office/drawing/2014/main" id="{511E4253-8807-7FD6-C376-D8DC023200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3433" y="3657282"/>
            <a:ext cx="923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46651-2E57-134E-B11D-3E17FF11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What’s happening?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am/am not , is/isn’t, are/aren’t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543C9-7AA1-8A5A-4858-61D781EA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4400" dirty="0">
                <a:latin typeface="Comic Sans MS" panose="030F0702030302020204" pitchFamily="66" charset="0"/>
                <a:cs typeface="Times New Roman" panose="02020603050405020304" pitchFamily="18" charset="0"/>
              </a:rPr>
              <a:t>I ____ watering the plant. I___ sleeping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girl ___talking on the phone, she ___ drinking milk.</a:t>
            </a:r>
          </a:p>
          <a:p>
            <a:pPr marL="514350" indent="-514350">
              <a:buAutoNum type="arabicPeriod"/>
            </a:pPr>
            <a:r>
              <a:rPr lang="en-US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They ___ playing a game, they ___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painting a picture.</a:t>
            </a:r>
          </a:p>
          <a:p>
            <a:pPr marL="514350" indent="-514350">
              <a:buAutoNum type="arabicPeriod"/>
            </a:pPr>
            <a:endParaRPr lang="ru-RU" sz="40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F761F53-2EC4-AE5E-5182-3F8DE4BF0B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9126" y="1510145"/>
            <a:ext cx="1662545" cy="18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4A54495-955A-8F19-7F33-233DF030C7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2762" y="3602614"/>
            <a:ext cx="2008909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 descr="kids-painting-on-easel">
            <a:extLst>
              <a:ext uri="{FF2B5EF4-FFF2-40B4-BE49-F238E27FC236}">
                <a16:creationId xmlns:a16="http://schemas.microsoft.com/office/drawing/2014/main" id="{EC7D18D4-4BCF-7CB7-192A-910D957DFE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2761" y="5264726"/>
            <a:ext cx="2008909" cy="113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13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6DA6B-336D-29FE-EB39-9DD04EF6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</a:rPr>
              <a:t>Make up questions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EE1A7-1538-54AC-C962-7021C203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now / Mary / tea / is / drinking?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swimming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now / the / boy / is?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the / playing / basketball / boys/  are?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0116BA-B2B0-3527-AE49-F2C99AE7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346" y="1690688"/>
            <a:ext cx="1161905" cy="129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6E7688-5442-7E00-1B1F-24A7D1E4E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173" y="3252873"/>
            <a:ext cx="1352381" cy="885714"/>
          </a:xfrm>
          <a:prstGeom prst="rect">
            <a:avLst/>
          </a:prstGeom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3E860EA0-F93D-6343-5B03-166B67D344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2363" y="4726304"/>
            <a:ext cx="1214120" cy="88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03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99C25-4C02-2D88-9551-FE4C4C52E3E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Boardgame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85BD8-7909-3692-1D92-395EC230FEE2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softEdge rad="31750"/>
          </a:effectLst>
        </p:spPr>
        <p:txBody>
          <a:bodyPr/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en-US" sz="3600" b="1" i="1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Rules: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Throw the dice, look at the picture and make a sentence using the present continuous.</a:t>
            </a:r>
            <a:endParaRPr lang="ru-R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until someone reaches the finish.</a:t>
            </a:r>
            <a:endParaRPr lang="ru-RU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0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655D1CC-A68F-B46B-7CF8-A1AA5F6F4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07" y="378521"/>
            <a:ext cx="1552575" cy="1181100"/>
          </a:xfrm>
          <a:prstGeom prst="homePlate">
            <a:avLst>
              <a:gd name="adj" fmla="val 32863"/>
            </a:avLst>
          </a:prstGeom>
          <a:solidFill>
            <a:srgbClr val="8064A2"/>
          </a:solidFill>
          <a:ln w="127000" cmpd="dbl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020CAA8-9E99-E1A2-3F63-A7F276B1E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815" y="223836"/>
            <a:ext cx="477838" cy="50624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</a:rPr>
              <a:t>1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41CF0A-B2B1-5E14-C09C-4F9626585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39" y="281683"/>
            <a:ext cx="1440305" cy="1625311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AEB5115D-A6AD-CF9B-0EBA-0F2D2FCB0C17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333808"/>
            <a:ext cx="1756352" cy="1612178"/>
            <a:chOff x="9311" y="7485"/>
            <a:chExt cx="2299" cy="2010"/>
          </a:xfrm>
        </p:grpSpPr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90CD8282-FC7C-DBCF-911E-A2793E2F8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" y="7485"/>
              <a:ext cx="1357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B5A6E29B-D346-CA2A-EB2F-15702DFD4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1" y="7485"/>
              <a:ext cx="1357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WordArt 10">
            <a:extLst>
              <a:ext uri="{FF2B5EF4-FFF2-40B4-BE49-F238E27FC236}">
                <a16:creationId xmlns:a16="http://schemas.microsoft.com/office/drawing/2014/main" id="{4315BD7A-2990-F943-C9E7-02B3333DFC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649" y="476681"/>
            <a:ext cx="11811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27"/>
              </a:avLst>
            </a:prstTxWarp>
          </a:bodyPr>
          <a:lstStyle/>
          <a:p>
            <a:pPr algn="ctr" rtl="0">
              <a:buNone/>
            </a:pPr>
            <a:r>
              <a:rPr lang="en-US" sz="3600" b="1" i="1" kern="10" spc="72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ru-RU" sz="3600" b="1" i="1" kern="10" spc="720" dirty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E08F4E-6B3D-45E0-88E6-66ED8FD44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220" y="223837"/>
            <a:ext cx="419136" cy="396274"/>
          </a:xfrm>
          <a:prstGeom prst="rect">
            <a:avLst/>
          </a:prstGeom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6E2DE23F-99C2-7CE6-2B5E-D7BA8AE3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65" y="437178"/>
            <a:ext cx="1468214" cy="15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0B60CF-996A-8D86-7B8C-70174AC13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621" y="419230"/>
            <a:ext cx="1075564" cy="1655182"/>
          </a:xfrm>
          <a:prstGeom prst="rect">
            <a:avLst/>
          </a:prstGeom>
        </p:spPr>
      </p:pic>
      <p:pic>
        <p:nvPicPr>
          <p:cNvPr id="10253" name="Picture 13">
            <a:extLst>
              <a:ext uri="{FF2B5EF4-FFF2-40B4-BE49-F238E27FC236}">
                <a16:creationId xmlns:a16="http://schemas.microsoft.com/office/drawing/2014/main" id="{A3DFDA4B-DFB8-3044-BDE9-666A82D4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91" y="2641245"/>
            <a:ext cx="1440305" cy="148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4">
            <a:extLst>
              <a:ext uri="{FF2B5EF4-FFF2-40B4-BE49-F238E27FC236}">
                <a16:creationId xmlns:a16="http://schemas.microsoft.com/office/drawing/2014/main" id="{7973CECA-4CCE-B5F2-6D0D-15543C81436D}"/>
              </a:ext>
            </a:extLst>
          </p:cNvPr>
          <p:cNvGrpSpPr>
            <a:grpSpLocks/>
          </p:cNvGrpSpPr>
          <p:nvPr/>
        </p:nvGrpSpPr>
        <p:grpSpPr bwMode="auto">
          <a:xfrm>
            <a:off x="5240800" y="2651730"/>
            <a:ext cx="2355696" cy="1368425"/>
            <a:chOff x="3196" y="2685"/>
            <a:chExt cx="2834" cy="2154"/>
          </a:xfrm>
        </p:grpSpPr>
        <p:pic>
          <p:nvPicPr>
            <p:cNvPr id="10255" name="Picture 15">
              <a:extLst>
                <a:ext uri="{FF2B5EF4-FFF2-40B4-BE49-F238E27FC236}">
                  <a16:creationId xmlns:a16="http://schemas.microsoft.com/office/drawing/2014/main" id="{A6400923-07BC-0541-FCC8-2DF7E15CF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2685"/>
              <a:ext cx="1770" cy="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6">
              <a:extLst>
                <a:ext uri="{FF2B5EF4-FFF2-40B4-BE49-F238E27FC236}">
                  <a16:creationId xmlns:a16="http://schemas.microsoft.com/office/drawing/2014/main" id="{AD9E81AD-6CF1-8F03-AD5F-39C14C691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2763"/>
              <a:ext cx="1365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F44782-98D3-0C34-8589-CE557A2588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3204" y="2600662"/>
            <a:ext cx="1745679" cy="15201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BA795F-D72C-1730-4408-897E208198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1838" y="4790186"/>
            <a:ext cx="1626725" cy="128244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58577FB-4059-E476-6183-FFA530917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7469" y="4714207"/>
            <a:ext cx="1718531" cy="14840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A784A3C-9895-A887-8FA3-09048D5A1B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8363" y="4775878"/>
            <a:ext cx="1319549" cy="147663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C47EC9-39B8-641A-09B1-F9AAAF155D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1253" y="333808"/>
            <a:ext cx="419136" cy="39627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B8A1C5D-DD50-1A40-F2C5-4D3127711C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42045" y="356056"/>
            <a:ext cx="419136" cy="3962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56FDC3-EBAA-AEC3-7FD2-FA4CBAC190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35429" y="356056"/>
            <a:ext cx="419136" cy="3962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E044FEF-1E98-C2B9-E7B8-BFC0939B9D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28756" y="358944"/>
            <a:ext cx="1145301" cy="156190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273E801-040F-BBD5-5A4E-E46CB6C91B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29427" y="2531348"/>
            <a:ext cx="419136" cy="39627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D91C361-4004-3ED4-D9CF-8AE1A3FC28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7471" y="2552547"/>
            <a:ext cx="419136" cy="3962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77267C-7839-CE45-2DB6-B7A82E6753D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36702" y="2531348"/>
            <a:ext cx="419136" cy="3962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A72EDDF-952A-2043-3845-68EAD2D9E3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6909" y="4937152"/>
            <a:ext cx="518205" cy="39627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27E178E-3009-4150-25DB-2FAF8DCA734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09278" y="4758818"/>
            <a:ext cx="518205" cy="3962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F372C4-6685-0924-41F4-8C3575811FF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4315" y="2639708"/>
            <a:ext cx="419136" cy="3962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FDB3E96-F74E-3E22-6AC0-F7643CEC8B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40158" y="4759505"/>
            <a:ext cx="518205" cy="39627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C4CD44C-7A3E-51FA-56FC-6048A189CAB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7083" y="2555573"/>
            <a:ext cx="1471271" cy="140250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82302C6-E509-F51C-550A-D51704A3E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630" y="5006116"/>
            <a:ext cx="1869545" cy="1192097"/>
          </a:xfrm>
          <a:prstGeom prst="homePlate">
            <a:avLst>
              <a:gd name="adj" fmla="val 32863"/>
            </a:avLst>
          </a:prstGeom>
          <a:solidFill>
            <a:srgbClr val="8064A2"/>
          </a:solidFill>
          <a:ln w="127000" cmpd="dbl">
            <a:solidFill>
              <a:srgbClr val="8064A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3600" i="1" dirty="0">
                <a:solidFill>
                  <a:schemeClr val="bg1"/>
                </a:solidFill>
                <a:latin typeface="Bodoni MT" panose="02070603080606020203" pitchFamily="18" charset="0"/>
              </a:rPr>
              <a:t>Finish</a:t>
            </a:r>
            <a:endParaRPr lang="ru-RU" sz="3600" i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9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AA85F-D808-0DD4-47D9-07389760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D3EBC-4522-D952-AACA-915E6F2CE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1A764-A9B7-5B8B-7F2E-77D94038F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-387927"/>
            <a:ext cx="11693237" cy="72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C9BF0-A423-798A-AC2C-2B47DE2204A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>
                <a:cs typeface="Aharoni" panose="02010803020104030203" pitchFamily="2" charset="-79"/>
              </a:rPr>
              <a:t>Фонетическая зарядка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BCB02-5084-F930-37FC-C2DA280C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PT Sans" panose="020B0503020203020204" pitchFamily="34" charset="-52"/>
              </a:rPr>
              <a:t>I am counting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to ten,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PT Sans" panose="020B0503020203020204" pitchFamily="34" charset="-52"/>
              </a:rPr>
              <a:t>You are giving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them a pen,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PT Sans" panose="020B0503020203020204" pitchFamily="34" charset="-52"/>
              </a:rPr>
              <a:t>She is looking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at the door,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PT Sans" panose="020B0503020203020204" pitchFamily="34" charset="-52"/>
              </a:rPr>
              <a:t>He is sitting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on the floor,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All of us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PT Sans" panose="020B0503020203020204" pitchFamily="34" charset="-52"/>
              </a:rPr>
              <a:t>are working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well,</a:t>
            </a:r>
          </a:p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Waiting, waiting for the bell.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1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2C2F0-A2A7-4B00-B49D-4A420EA1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i="1" dirty="0">
                <a:solidFill>
                  <a:schemeClr val="accent1">
                    <a:lumMod val="75000"/>
                  </a:schemeClr>
                </a:solidFill>
              </a:rPr>
              <a:t>Present Continuous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BBD34CE-76D5-C727-B5D8-D2F86976F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764" y="1593706"/>
            <a:ext cx="9116291" cy="45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59D73-2A28-BB9B-CF6F-F9A2FC701E9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5400" b="1" i="1" dirty="0">
                <a:solidFill>
                  <a:schemeClr val="accent1">
                    <a:lumMod val="75000"/>
                  </a:schemeClr>
                </a:solidFill>
              </a:rPr>
              <a:t>Present Continuous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FCBE6-2D06-CA67-57E4-ABB81456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/>
          <a:lstStyle/>
          <a:p>
            <a:pPr marL="0" lvl="0" indent="0">
              <a:buClr>
                <a:srgbClr val="000000"/>
              </a:buClr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1. </a:t>
            </a:r>
            <a:r>
              <a:rPr lang="en-US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We use the present continuous tense to describe an action that is happening now.</a:t>
            </a:r>
            <a:endParaRPr lang="ru-R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685800" indent="-457200"/>
            <a:r>
              <a:rPr lang="en-US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You are listening to me now.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Clr>
                <a:srgbClr val="000000"/>
              </a:buClr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2. </a:t>
            </a:r>
            <a:r>
              <a:rPr lang="en-US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We form the present continuous tense by adding –</a:t>
            </a:r>
            <a:r>
              <a:rPr lang="en-US" sz="3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n-US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to the main verb after appropriate form of verb to be </a:t>
            </a:r>
            <a:endParaRPr lang="ru-R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457200"/>
            <a:r>
              <a:rPr lang="en-US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He is playing football at the moment.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7634D0-F674-E31E-22B4-A30E7B08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7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9FC52-E03A-26C3-48E5-E4923B3C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4" y="365126"/>
            <a:ext cx="9387031" cy="1103456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Утвердительные предложения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4B31C5-E743-7C20-4DAB-6D7A98ACB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163" y="1468582"/>
            <a:ext cx="7897091" cy="470648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2EBFC37-0E6C-EF58-2EE0-CC65D062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5" y="4364182"/>
            <a:ext cx="97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7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1DEE1-0F56-D677-60C9-6C8EE569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Отрицательные предложения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85DDF31-232D-4B51-AFA8-A04F3B4F1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967" y="1690688"/>
            <a:ext cx="7952341" cy="4239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F551B4-23FC-F575-55D5-FB80A661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712" y="2645949"/>
            <a:ext cx="1619048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F3AE3-A3AA-6A53-9561-F0555336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Вопросительные предложения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23080F-F006-469C-CC82-C36C10C5A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3" y="1870364"/>
            <a:ext cx="8084946" cy="433647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54C20F-EBE6-FA89-E80B-5AF82CBA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87" y="3698894"/>
            <a:ext cx="1314286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4FDD4-A741-6C3B-93D0-5289DC06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</a:rPr>
              <a:t>Present Continuous </a:t>
            </a: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</a:rPr>
              <a:t>Spelling</a:t>
            </a: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F2199-F9B8-0903-8D0C-6BC396C2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4666818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1.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usually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add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b="1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–</a:t>
            </a:r>
            <a:r>
              <a:rPr lang="es-ES" sz="2800" b="1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s-ES" sz="2800" b="1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to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the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verb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457200"/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do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do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	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read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read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	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fly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–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fly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	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eat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eat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2.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If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the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verb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ends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with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an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</a:t>
            </a:r>
            <a:r>
              <a:rPr lang="es-ES" sz="2800" b="1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take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away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the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</a:t>
            </a:r>
            <a:r>
              <a:rPr lang="es-ES" sz="2800" b="1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e 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and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adding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b="1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–</a:t>
            </a:r>
            <a:r>
              <a:rPr lang="es-ES" sz="2800" b="1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endParaRPr lang="ru-RU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457200"/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have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hav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	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ride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rid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	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write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writ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3.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If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the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verb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has a short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vowel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and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one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consonant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we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double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the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consonant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and </a:t>
            </a:r>
            <a:r>
              <a:rPr lang="es-ES" sz="2800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add</a:t>
            </a:r>
            <a:r>
              <a:rPr lang="es-ES" sz="2800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</a:t>
            </a:r>
            <a:r>
              <a:rPr lang="es-ES" sz="2800" b="1" dirty="0" err="1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ing</a:t>
            </a:r>
            <a:r>
              <a:rPr lang="es-ES" sz="2800" b="1" dirty="0"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457200"/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sit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sit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ting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	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run – run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ning	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swim</a:t>
            </a:r>
            <a:r>
              <a:rPr 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- </a:t>
            </a:r>
            <a:r>
              <a:rPr 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swim</a:t>
            </a:r>
            <a:r>
              <a:rPr lang="es-ES" sz="28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ming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560F23-67E9-A839-F264-631E70D0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138" y="239550"/>
            <a:ext cx="1466667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404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Andalus</vt:lpstr>
      <vt:lpstr>Arial</vt:lpstr>
      <vt:lpstr>Bahnschrift Condensed</vt:lpstr>
      <vt:lpstr>Bodoni MT</vt:lpstr>
      <vt:lpstr>Calibri</vt:lpstr>
      <vt:lpstr>Calibri Light</vt:lpstr>
      <vt:lpstr>Comic Sans MS</vt:lpstr>
      <vt:lpstr>PT Sans</vt:lpstr>
      <vt:lpstr>Times New Roman</vt:lpstr>
      <vt:lpstr>Verdana</vt:lpstr>
      <vt:lpstr>Тема Office</vt:lpstr>
      <vt:lpstr>      Презентация к уроку по учебному предмету «Английский язык» в 4-ом классе на тему «Настоящее продолженное время»</vt:lpstr>
      <vt:lpstr>Презентация PowerPoint</vt:lpstr>
      <vt:lpstr>Фонетическая зарядка</vt:lpstr>
      <vt:lpstr>Present Continuous</vt:lpstr>
      <vt:lpstr>Present Continuous</vt:lpstr>
      <vt:lpstr>Утвердительные предложения</vt:lpstr>
      <vt:lpstr>Отрицательные предложения</vt:lpstr>
      <vt:lpstr>Вопросительные предложения</vt:lpstr>
      <vt:lpstr>Present Continuous (Spelling)</vt:lpstr>
      <vt:lpstr>am        is       are</vt:lpstr>
      <vt:lpstr>What’s happening? am/am not , is/isn’t, are/aren’t</vt:lpstr>
      <vt:lpstr>Make up questions</vt:lpstr>
      <vt:lpstr> Boardgame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Батенёва</dc:creator>
  <cp:lastModifiedBy>Елена Батенёва</cp:lastModifiedBy>
  <cp:revision>8</cp:revision>
  <dcterms:created xsi:type="dcterms:W3CDTF">2022-10-16T16:18:55Z</dcterms:created>
  <dcterms:modified xsi:type="dcterms:W3CDTF">2022-10-22T11:57:14Z</dcterms:modified>
</cp:coreProperties>
</file>