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0" r:id="rId3"/>
    <p:sldId id="257" r:id="rId4"/>
    <p:sldId id="258" r:id="rId5"/>
    <p:sldId id="259" r:id="rId6"/>
    <p:sldId id="281" r:id="rId7"/>
    <p:sldId id="282" r:id="rId8"/>
    <p:sldId id="261" r:id="rId9"/>
    <p:sldId id="265" r:id="rId10"/>
    <p:sldId id="268" r:id="rId11"/>
    <p:sldId id="262" r:id="rId12"/>
    <p:sldId id="263" r:id="rId13"/>
    <p:sldId id="264" r:id="rId14"/>
    <p:sldId id="274" r:id="rId15"/>
    <p:sldId id="277" r:id="rId16"/>
    <p:sldId id="27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gif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597666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Бадмаева Иветта Константиновна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у</a:t>
            </a:r>
            <a:r>
              <a:rPr lang="ru-RU" sz="2400" dirty="0" smtClean="0">
                <a:solidFill>
                  <a:schemeClr val="tx1"/>
                </a:solidFill>
              </a:rPr>
              <a:t>читель начальных классов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МБОУ СОШ №54 г.Новосибирска с углубленным изучением предметов социально-гуманитарного цикла.</a:t>
            </a:r>
          </a:p>
          <a:p>
            <a:pPr algn="ctr"/>
            <a:endParaRPr lang="ru-RU" sz="2400" dirty="0" smtClean="0">
              <a:solidFill>
                <a:schemeClr val="tx1"/>
              </a:solidFill>
            </a:endParaRPr>
          </a:p>
          <a:p>
            <a:pPr algn="ctr"/>
            <a:endParaRPr lang="ru-RU" sz="2400" dirty="0" smtClean="0">
              <a:solidFill>
                <a:schemeClr val="tx1"/>
              </a:solidFill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Презентация к уроку по учебному предмету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«Окружающий мир»  в 1 классе на тему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«Живая и неживая природа»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ti71.ru/upload/iblock/b31/b3143e3c7bfe092eb3c3ad05c3450e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60648"/>
            <a:ext cx="2987824" cy="22408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640" y="2636912"/>
            <a:ext cx="6480720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По ТИПУ ПИТАНИЯ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4005064"/>
            <a:ext cx="1080120" cy="129614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4005064"/>
            <a:ext cx="1080120" cy="122413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Р.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4005064"/>
            <a:ext cx="1080120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Т.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948264" y="4005064"/>
            <a:ext cx="1080120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В.</a:t>
            </a:r>
          </a:p>
        </p:txBody>
      </p:sp>
      <p:sp>
        <p:nvSpPr>
          <p:cNvPr id="8" name="Стрелка вниз 7"/>
          <p:cNvSpPr/>
          <p:nvPr/>
        </p:nvSpPr>
        <p:spPr>
          <a:xfrm rot="2107708">
            <a:off x="1860702" y="3192817"/>
            <a:ext cx="216837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 rot="468364">
            <a:off x="3701804" y="3315459"/>
            <a:ext cx="209137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 rot="20930495">
            <a:off x="5521953" y="3223326"/>
            <a:ext cx="195515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 rot="20930495">
            <a:off x="7034121" y="3223328"/>
            <a:ext cx="195515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3-tub-ru.yandex.net/i?id=660724133b86d295fc280f78417a8cde&amp;n=33&amp;h=215&amp;w=3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2656"/>
            <a:ext cx="4136272" cy="27363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707904" y="3284984"/>
            <a:ext cx="1512168" cy="6983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tx1"/>
                </a:solidFill>
              </a:rPr>
              <a:t>?  :</a:t>
            </a:r>
            <a:endParaRPr lang="ru-RU" sz="7200" dirty="0">
              <a:solidFill>
                <a:schemeClr val="tx1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427984" y="2348880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3-tub-ru.yandex.net/i?id=660724133b86d295fc280f78417a8cde&amp;n=33&amp;h=215&amp;w=3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32656"/>
            <a:ext cx="4136272" cy="2736304"/>
          </a:xfrm>
          <a:prstGeom prst="rect">
            <a:avLst/>
          </a:prstGeom>
          <a:noFill/>
        </p:spPr>
      </p:pic>
      <p:sp>
        <p:nvSpPr>
          <p:cNvPr id="5" name="Стрелка вниз 4"/>
          <p:cNvSpPr/>
          <p:nvPr/>
        </p:nvSpPr>
        <p:spPr>
          <a:xfrm>
            <a:off x="4427984" y="3140968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9458" name="Picture 2" descr="https://im0-tub-ru.yandex.net/i?id=586655710cfdc554b8b31c725dd01cfa&amp;n=33&amp;h=215&amp;w=3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4077072"/>
            <a:ext cx="2340496" cy="2047876"/>
          </a:xfrm>
          <a:prstGeom prst="rect">
            <a:avLst/>
          </a:prstGeom>
          <a:noFill/>
        </p:spPr>
      </p:pic>
      <p:pic>
        <p:nvPicPr>
          <p:cNvPr id="19460" name="Picture 4" descr="https://im1-tub-ru.yandex.net/i?id=d7e9a8dc7347b491a4a3b0183c48a0ba&amp;n=33&amp;h=215&amp;w=32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717032"/>
            <a:ext cx="3133725" cy="2047876"/>
          </a:xfrm>
          <a:prstGeom prst="rect">
            <a:avLst/>
          </a:prstGeom>
          <a:noFill/>
        </p:spPr>
      </p:pic>
      <p:pic>
        <p:nvPicPr>
          <p:cNvPr id="19462" name="Picture 6" descr="http://overgraph.ru/images/1434556_siren-sortovaya-kust-fot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17032"/>
            <a:ext cx="2232248" cy="2232248"/>
          </a:xfrm>
          <a:prstGeom prst="rect">
            <a:avLst/>
          </a:prstGeom>
          <a:noFill/>
        </p:spPr>
      </p:pic>
      <p:sp>
        <p:nvSpPr>
          <p:cNvPr id="8" name="Стрелка вниз 7"/>
          <p:cNvSpPr/>
          <p:nvPr/>
        </p:nvSpPr>
        <p:spPr>
          <a:xfrm rot="19031245">
            <a:off x="6228184" y="2852936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 rot="3419140">
            <a:off x="1989768" y="2869622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907704" y="0"/>
            <a:ext cx="475252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Растения по типу ствола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03848" y="5877272"/>
            <a:ext cx="23042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Деревянистые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00192" y="5733256"/>
            <a:ext cx="23042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Травянистые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5877272"/>
            <a:ext cx="23042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Кустарники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im3-tub-ru.yandex.net/i?id=660724133b86d295fc280f78417a8cde&amp;n=33&amp;h=215&amp;w=3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88640"/>
            <a:ext cx="4136272" cy="2736304"/>
          </a:xfrm>
          <a:prstGeom prst="rect">
            <a:avLst/>
          </a:prstGeom>
          <a:noFill/>
        </p:spPr>
      </p:pic>
      <p:sp>
        <p:nvSpPr>
          <p:cNvPr id="5" name="Стрелка вниз 4"/>
          <p:cNvSpPr/>
          <p:nvPr/>
        </p:nvSpPr>
        <p:spPr>
          <a:xfrm>
            <a:off x="4572000" y="2132856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39752" y="3068960"/>
            <a:ext cx="475252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Внешний вид листвы деревьев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3861048"/>
            <a:ext cx="3312368" cy="5040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ХВОЙНЫЕ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64088" y="3933056"/>
            <a:ext cx="3312368" cy="50405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ЛИСТВЕННЫЕ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8475232">
            <a:off x="7236392" y="3324326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низ 14"/>
          <p:cNvSpPr/>
          <p:nvPr/>
        </p:nvSpPr>
        <p:spPr>
          <a:xfrm rot="3754727">
            <a:off x="1708813" y="3200289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1506" name="Picture 2" descr="https://ds02.infourok.ru/uploads/ex/0c64/0001315b-c1cdaf31/img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509120"/>
            <a:ext cx="2880320" cy="2160240"/>
          </a:xfrm>
          <a:prstGeom prst="rect">
            <a:avLst/>
          </a:prstGeom>
          <a:noFill/>
        </p:spPr>
      </p:pic>
      <p:pic>
        <p:nvPicPr>
          <p:cNvPr id="21508" name="Picture 4" descr="http://florapedia.ru/media/pic_full/2/67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653136"/>
            <a:ext cx="2376264" cy="178219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555776" y="188640"/>
            <a:ext cx="4032448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Деревья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60648"/>
            <a:ext cx="6480720" cy="10801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ПТИЦЫ</a:t>
            </a:r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79912" y="1772816"/>
            <a:ext cx="1512168" cy="6983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tx1"/>
                </a:solidFill>
              </a:rPr>
              <a:t>?  :</a:t>
            </a:r>
            <a:endParaRPr lang="ru-RU" sz="7200" dirty="0">
              <a:solidFill>
                <a:schemeClr val="tx1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427984" y="1196752"/>
            <a:ext cx="360040" cy="474352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636912"/>
            <a:ext cx="2304256" cy="27363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r>
              <a:rPr lang="ru-RU" sz="2800" u="sng" dirty="0" smtClean="0">
                <a:solidFill>
                  <a:schemeClr val="tx1"/>
                </a:solidFill>
              </a:rPr>
              <a:t>По питанию:</a:t>
            </a:r>
          </a:p>
          <a:p>
            <a:pPr marL="514350" indent="-514350" algn="ctr"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Х.</a:t>
            </a:r>
          </a:p>
          <a:p>
            <a:pPr marL="514350" indent="-514350" algn="ctr"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Н.</a:t>
            </a:r>
          </a:p>
          <a:p>
            <a:pPr marL="514350" indent="-514350" algn="ctr"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В.</a:t>
            </a:r>
          </a:p>
          <a:p>
            <a:pPr marL="514350" indent="-514350" algn="ctr"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З.</a:t>
            </a: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 smtClean="0">
              <a:solidFill>
                <a:schemeClr val="tx1"/>
              </a:solidFill>
            </a:endParaRPr>
          </a:p>
          <a:p>
            <a:pPr algn="ctr"/>
            <a:endParaRPr lang="ru-RU" sz="2800" u="sng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2492896"/>
            <a:ext cx="2736304" cy="38884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u="sng" dirty="0" smtClean="0">
                <a:solidFill>
                  <a:schemeClr val="tx1"/>
                </a:solidFill>
              </a:rPr>
              <a:t>По месту постройки гнезда:</a:t>
            </a:r>
          </a:p>
          <a:p>
            <a:pPr algn="ctr"/>
            <a:r>
              <a:rPr lang="ru-RU" sz="2000" u="sng" dirty="0" smtClean="0">
                <a:solidFill>
                  <a:schemeClr val="tx1"/>
                </a:solidFill>
              </a:rPr>
              <a:t>1.Кроногнездовые</a:t>
            </a:r>
          </a:p>
          <a:p>
            <a:pPr algn="ctr"/>
            <a:r>
              <a:rPr lang="ru-RU" sz="2000" u="sng" dirty="0" smtClean="0">
                <a:solidFill>
                  <a:schemeClr val="tx1"/>
                </a:solidFill>
              </a:rPr>
              <a:t>2.Кустарниковые</a:t>
            </a:r>
          </a:p>
          <a:p>
            <a:pPr algn="ctr"/>
            <a:r>
              <a:rPr lang="ru-RU" sz="2000" u="sng" dirty="0" smtClean="0">
                <a:solidFill>
                  <a:schemeClr val="tx1"/>
                </a:solidFill>
              </a:rPr>
              <a:t>3.Наземногнездовые</a:t>
            </a:r>
          </a:p>
          <a:p>
            <a:pPr algn="ctr"/>
            <a:r>
              <a:rPr lang="ru-RU" sz="2000" u="sng" dirty="0" smtClean="0">
                <a:solidFill>
                  <a:schemeClr val="tx1"/>
                </a:solidFill>
              </a:rPr>
              <a:t>4.Дуплогнездовые</a:t>
            </a:r>
          </a:p>
          <a:p>
            <a:pPr algn="ctr"/>
            <a:r>
              <a:rPr lang="ru-RU" sz="2000" u="sng" dirty="0" smtClean="0">
                <a:solidFill>
                  <a:schemeClr val="tx1"/>
                </a:solidFill>
              </a:rPr>
              <a:t>5.Норники</a:t>
            </a:r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2492896"/>
            <a:ext cx="2808312" cy="3888432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Улетают или нет в другие края от туда, где 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было гнездо</a:t>
            </a:r>
          </a:p>
          <a:p>
            <a:pPr marL="457200" indent="-457200" algn="ctr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Перелётные</a:t>
            </a:r>
          </a:p>
          <a:p>
            <a:pPr marL="457200" indent="-457200" algn="ctr">
              <a:buAutoNum type="arabicPeriod"/>
            </a:pPr>
            <a:r>
              <a:rPr lang="ru-RU" sz="2000" dirty="0" smtClean="0">
                <a:solidFill>
                  <a:schemeClr val="tx1"/>
                </a:solidFill>
              </a:rPr>
              <a:t>Неперелётные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fs00.infourok.ru/images/doc/272/277482/hello_html_m7d03984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8174273" cy="27363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59632" y="260648"/>
            <a:ext cx="6480720" cy="64807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Виды кормушек для птиц</a:t>
            </a:r>
          </a:p>
        </p:txBody>
      </p:sp>
      <p:pic>
        <p:nvPicPr>
          <p:cNvPr id="27652" name="Picture 4" descr="http://hrw.ru/wp-content/uploads/2013/03/kormushka-dlya-ptic-iz-plastikovoi-butol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8"/>
            <a:ext cx="2570917" cy="2844975"/>
          </a:xfrm>
          <a:prstGeom prst="rect">
            <a:avLst/>
          </a:prstGeom>
          <a:noFill/>
        </p:spPr>
      </p:pic>
      <p:pic>
        <p:nvPicPr>
          <p:cNvPr id="27654" name="Picture 6" descr="http://sowetu.ru/wp-content/uploads/2016/01/1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869160"/>
            <a:ext cx="2448272" cy="1619909"/>
          </a:xfrm>
          <a:prstGeom prst="rect">
            <a:avLst/>
          </a:prstGeom>
          <a:noFill/>
        </p:spPr>
      </p:pic>
      <p:pic>
        <p:nvPicPr>
          <p:cNvPr id="27656" name="Picture 8" descr="http://dljadachnikov.ru/wp-content/uploads/2014/01/1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077072"/>
            <a:ext cx="3458545" cy="2304256"/>
          </a:xfrm>
          <a:prstGeom prst="rect">
            <a:avLst/>
          </a:prstGeom>
          <a:noFill/>
        </p:spPr>
      </p:pic>
      <p:pic>
        <p:nvPicPr>
          <p:cNvPr id="27658" name="Picture 10" descr="http://www.medialipetsk.ru/upload/news/2016/mart_2016/16_mart2016/image.ax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3356992"/>
            <a:ext cx="2088232" cy="13912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fs00.infourok.ru/images/doc/265/270428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20688"/>
            <a:ext cx="7596336" cy="56972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404664"/>
            <a:ext cx="7200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ОКРУЖАЮЩИЙ МИР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916832"/>
            <a:ext cx="2808312" cy="309634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1916832"/>
            <a:ext cx="2952328" cy="30963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2267744" y="1484784"/>
            <a:ext cx="288032" cy="97840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660232" y="1412776"/>
            <a:ext cx="288032" cy="97840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404664"/>
            <a:ext cx="7200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ОКРУЖАЮЩИЙ МИР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700808"/>
            <a:ext cx="2808312" cy="309634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Изделия</a:t>
            </a: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1772816"/>
            <a:ext cx="2952328" cy="30963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ПРИРОДА</a:t>
            </a:r>
          </a:p>
          <a:p>
            <a:pPr algn="ctr"/>
            <a:endParaRPr lang="ru-RU" sz="4400" dirty="0" smtClean="0">
              <a:solidFill>
                <a:schemeClr val="tx1"/>
              </a:solidFill>
            </a:endParaRPr>
          </a:p>
          <a:p>
            <a:pPr algn="ctr"/>
            <a:endParaRPr lang="ru-RU" sz="4400" dirty="0" smtClean="0">
              <a:solidFill>
                <a:schemeClr val="tx1"/>
              </a:solidFill>
            </a:endParaRPr>
          </a:p>
          <a:p>
            <a:pPr algn="ctr"/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195736" y="1268760"/>
            <a:ext cx="288032" cy="97840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660232" y="1196752"/>
            <a:ext cx="288032" cy="97840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http://el-ab.ru/foto7.png?i=10756&amp;k=ruki-foto-kartin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996952"/>
            <a:ext cx="2462245" cy="1772816"/>
          </a:xfrm>
          <a:prstGeom prst="rect">
            <a:avLst/>
          </a:prstGeom>
          <a:noFill/>
        </p:spPr>
      </p:pic>
      <p:pic>
        <p:nvPicPr>
          <p:cNvPr id="9" name="Picture 2" descr="http://el-ab.ru/foto7.png?i=10756&amp;k=ruki-foto-kartink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708920"/>
            <a:ext cx="2102205" cy="1513587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5292080" y="2708920"/>
            <a:ext cx="2592288" cy="208823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5292080" y="2708920"/>
            <a:ext cx="2592288" cy="194421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5508104" y="5157192"/>
            <a:ext cx="221054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tx1"/>
                </a:solidFill>
              </a:rPr>
              <a:t>? :</a:t>
            </a:r>
            <a:endParaRPr lang="ru-RU" sz="7200" dirty="0">
              <a:solidFill>
                <a:schemeClr val="tx1"/>
              </a:solidFill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6660232" y="4653136"/>
            <a:ext cx="144016" cy="474352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404664"/>
            <a:ext cx="72008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ОКРУЖАЮЩИЙ МИР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1340768"/>
            <a:ext cx="2808312" cy="259228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Изделия</a:t>
            </a: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92080" y="1484784"/>
            <a:ext cx="2808312" cy="24482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ПРИРОДА</a:t>
            </a:r>
          </a:p>
          <a:p>
            <a:pPr algn="ctr"/>
            <a:endParaRPr lang="ru-RU" sz="4400" dirty="0" smtClean="0">
              <a:solidFill>
                <a:schemeClr val="tx1"/>
              </a:solidFill>
            </a:endParaRPr>
          </a:p>
          <a:p>
            <a:pPr algn="ctr"/>
            <a:endParaRPr lang="ru-RU" sz="4400" dirty="0" smtClean="0">
              <a:solidFill>
                <a:schemeClr val="tx1"/>
              </a:solidFill>
            </a:endParaRPr>
          </a:p>
          <a:p>
            <a:pPr algn="ctr"/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1187624" y="692696"/>
            <a:ext cx="288032" cy="97840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812360" y="764704"/>
            <a:ext cx="288032" cy="97840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http://el-ab.ru/foto7.png?i=10756&amp;k=ruki-foto-kartin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060848"/>
            <a:ext cx="2462245" cy="1772816"/>
          </a:xfrm>
          <a:prstGeom prst="rect">
            <a:avLst/>
          </a:prstGeom>
          <a:noFill/>
        </p:spPr>
      </p:pic>
      <p:pic>
        <p:nvPicPr>
          <p:cNvPr id="9" name="Picture 2" descr="http://el-ab.ru/foto7.png?i=10756&amp;k=ruki-foto-kartink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204864"/>
            <a:ext cx="2102205" cy="1513587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5292080" y="1772816"/>
            <a:ext cx="2592288" cy="208823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5436096" y="1844824"/>
            <a:ext cx="2592288" cy="194421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3707904" y="4437112"/>
            <a:ext cx="2520280" cy="201622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живая природа</a:t>
            </a: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44208" y="4437112"/>
            <a:ext cx="2520280" cy="20162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НЕживая 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природа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 rot="19643293">
            <a:off x="7380156" y="3742602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 rot="2107708">
            <a:off x="5736092" y="3738075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347864" y="260648"/>
            <a:ext cx="2808312" cy="24482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ПРИРОДА</a:t>
            </a:r>
          </a:p>
          <a:p>
            <a:pPr algn="ctr"/>
            <a:endParaRPr lang="ru-RU" sz="4400" dirty="0" smtClean="0">
              <a:solidFill>
                <a:schemeClr val="tx1"/>
              </a:solidFill>
            </a:endParaRPr>
          </a:p>
          <a:p>
            <a:pPr algn="ctr"/>
            <a:endParaRPr lang="ru-RU" sz="4400" dirty="0" smtClean="0">
              <a:solidFill>
                <a:schemeClr val="tx1"/>
              </a:solidFill>
            </a:endParaRPr>
          </a:p>
          <a:p>
            <a:pPr algn="ctr"/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9" name="Picture 2" descr="http://el-ab.ru/foto7.png?i=10756&amp;k=ruki-foto-kartin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836712"/>
            <a:ext cx="2102205" cy="1513587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707904" y="836712"/>
            <a:ext cx="2592288" cy="208823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347864" y="908720"/>
            <a:ext cx="2592288" cy="194421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51520" y="476672"/>
            <a:ext cx="2952328" cy="59766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живая природа: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1.</a:t>
            </a:r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r>
              <a:rPr lang="ru-RU" sz="2800" dirty="0" smtClean="0">
                <a:solidFill>
                  <a:schemeClr val="tx1"/>
                </a:solidFill>
              </a:rPr>
              <a:t>.(</a:t>
            </a:r>
            <a:r>
              <a:rPr lang="ru-RU" sz="2800" dirty="0" smtClean="0">
                <a:solidFill>
                  <a:schemeClr val="tx1"/>
                </a:solidFill>
              </a:rPr>
              <a:t>рождается)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2.</a:t>
            </a:r>
            <a:r>
              <a:rPr lang="ru-RU" sz="2800" b="1" dirty="0" smtClean="0">
                <a:solidFill>
                  <a:schemeClr val="tx1"/>
                </a:solidFill>
              </a:rPr>
              <a:t>Д</a:t>
            </a:r>
            <a:r>
              <a:rPr lang="ru-RU" sz="2800" dirty="0" smtClean="0">
                <a:solidFill>
                  <a:schemeClr val="tx1"/>
                </a:solidFill>
              </a:rPr>
              <a:t>.(дышит)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3.</a:t>
            </a:r>
            <a:r>
              <a:rPr lang="ru-RU" sz="2800" b="1" dirty="0" smtClean="0">
                <a:solidFill>
                  <a:schemeClr val="tx1"/>
                </a:solidFill>
              </a:rPr>
              <a:t>Р</a:t>
            </a:r>
            <a:r>
              <a:rPr lang="ru-RU" sz="2800" dirty="0" smtClean="0">
                <a:solidFill>
                  <a:schemeClr val="tx1"/>
                </a:solidFill>
              </a:rPr>
              <a:t>.(растет)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4.</a:t>
            </a:r>
            <a:r>
              <a:rPr lang="ru-RU" sz="2800" b="1" dirty="0" smtClean="0">
                <a:solidFill>
                  <a:schemeClr val="tx1"/>
                </a:solidFill>
              </a:rPr>
              <a:t>П</a:t>
            </a:r>
            <a:r>
              <a:rPr lang="ru-RU" sz="2800" dirty="0" smtClean="0">
                <a:solidFill>
                  <a:schemeClr val="tx1"/>
                </a:solidFill>
              </a:rPr>
              <a:t>.(питается)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5.</a:t>
            </a:r>
            <a:r>
              <a:rPr lang="ru-RU" sz="2800" b="1" dirty="0" smtClean="0">
                <a:solidFill>
                  <a:schemeClr val="tx1"/>
                </a:solidFill>
              </a:rPr>
              <a:t>О</a:t>
            </a:r>
            <a:r>
              <a:rPr lang="ru-RU" sz="2800" dirty="0" smtClean="0">
                <a:solidFill>
                  <a:schemeClr val="tx1"/>
                </a:solidFill>
              </a:rPr>
              <a:t>.(отходы</a:t>
            </a:r>
            <a:r>
              <a:rPr lang="ru-RU" sz="2800" dirty="0" smtClean="0">
                <a:solidFill>
                  <a:schemeClr val="tx1"/>
                </a:solidFill>
              </a:rPr>
              <a:t>, выд.система)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6.</a:t>
            </a:r>
            <a:r>
              <a:rPr lang="ru-RU" sz="2800" b="1" dirty="0" smtClean="0">
                <a:solidFill>
                  <a:schemeClr val="tx1"/>
                </a:solidFill>
              </a:rPr>
              <a:t>У.(</a:t>
            </a:r>
            <a:r>
              <a:rPr lang="ru-RU" sz="2800" dirty="0" smtClean="0">
                <a:solidFill>
                  <a:schemeClr val="tx1"/>
                </a:solidFill>
              </a:rPr>
              <a:t>умирает)</a:t>
            </a: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372200" y="476672"/>
            <a:ext cx="2520280" cy="59046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НЕживая 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Природа</a:t>
            </a: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 rot="16200000">
            <a:off x="6213332" y="-84540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 rot="5400000">
            <a:off x="2684940" y="-84540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372200" y="1556792"/>
            <a:ext cx="2520280" cy="48245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1.Р.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2.Д.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3.Р.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4.П.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5.О.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6.У</a:t>
            </a:r>
            <a:endParaRPr lang="ru-RU" sz="4000" dirty="0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6948264" y="1988840"/>
            <a:ext cx="1296144" cy="3888432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7236296" y="2060848"/>
            <a:ext cx="720080" cy="3744416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4" name="Picture 4" descr="http://paris.aurorak12.org/wp-content/uploads/sites/100/2015/09/sun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852936"/>
            <a:ext cx="948938" cy="963488"/>
          </a:xfrm>
          <a:prstGeom prst="rect">
            <a:avLst/>
          </a:prstGeom>
          <a:noFill/>
        </p:spPr>
      </p:pic>
      <p:pic>
        <p:nvPicPr>
          <p:cNvPr id="15366" name="Picture 6" descr="http://wallpampers.ru/wallpapers/12853/1440_colored-skies-wallpap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804248" y="1556792"/>
            <a:ext cx="1656184" cy="603068"/>
          </a:xfrm>
          <a:prstGeom prst="rect">
            <a:avLst/>
          </a:prstGeom>
          <a:noFill/>
        </p:spPr>
      </p:pic>
      <p:pic>
        <p:nvPicPr>
          <p:cNvPr id="15368" name="Picture 8" descr="http://www.iain.co.uk/gif/image3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4077072"/>
            <a:ext cx="1728192" cy="1840038"/>
          </a:xfrm>
          <a:prstGeom prst="rect">
            <a:avLst/>
          </a:prstGeom>
          <a:noFill/>
        </p:spPr>
      </p:pic>
      <p:pic>
        <p:nvPicPr>
          <p:cNvPr id="15372" name="Picture 12" descr="http://musicaplays.ru/img.php?aHR0cHM6Ly9pLnl0aW1nLmNvbS92aS9RMnVZTmlhdzlxRS9ocWRlZmF1bHQuanB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5805264"/>
            <a:ext cx="1115616" cy="836712"/>
          </a:xfrm>
          <a:prstGeom prst="rect">
            <a:avLst/>
          </a:prstGeom>
          <a:noFill/>
        </p:spPr>
      </p:pic>
      <p:pic>
        <p:nvPicPr>
          <p:cNvPr id="15374" name="Picture 14" descr="https://im1-tub-ru.yandex.net/i?id=2d870ad64dee16d303791ca520d33fde&amp;n=33&amp;h=215&amp;w=3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7872824" y="3501678"/>
            <a:ext cx="1296143" cy="862758"/>
          </a:xfrm>
          <a:prstGeom prst="rect">
            <a:avLst/>
          </a:prstGeom>
          <a:noFill/>
        </p:spPr>
      </p:pic>
      <p:sp>
        <p:nvSpPr>
          <p:cNvPr id="30" name="Прямоугольник 29"/>
          <p:cNvSpPr/>
          <p:nvPr/>
        </p:nvSpPr>
        <p:spPr>
          <a:xfrm>
            <a:off x="899592" y="5445224"/>
            <a:ext cx="18002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solidFill>
                  <a:schemeClr val="tx1"/>
                </a:solidFill>
              </a:rPr>
              <a:t>?  :</a:t>
            </a:r>
            <a:endParaRPr lang="ru-RU" sz="7200" dirty="0">
              <a:solidFill>
                <a:schemeClr val="tx1"/>
              </a:solidFill>
            </a:endParaRPr>
          </a:p>
        </p:txBody>
      </p:sp>
      <p:sp>
        <p:nvSpPr>
          <p:cNvPr id="31" name="Стрелка вниз 30"/>
          <p:cNvSpPr/>
          <p:nvPr/>
        </p:nvSpPr>
        <p:spPr>
          <a:xfrm>
            <a:off x="1763688" y="5301208"/>
            <a:ext cx="144016" cy="474352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556792"/>
            <a:ext cx="6480720" cy="1800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ПРИЗНАКИ</a:t>
            </a: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живой природы: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1.Р.      2.Д       3.Р      4.П     5.О       6.У</a:t>
            </a:r>
            <a:r>
              <a:rPr lang="ru-RU" sz="40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347864" y="260648"/>
            <a:ext cx="2808312" cy="24482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ПРИРОДА</a:t>
            </a:r>
          </a:p>
          <a:p>
            <a:pPr algn="ctr"/>
            <a:endParaRPr lang="ru-RU" sz="4400" dirty="0" smtClean="0">
              <a:solidFill>
                <a:schemeClr val="tx1"/>
              </a:solidFill>
            </a:endParaRPr>
          </a:p>
          <a:p>
            <a:pPr algn="ctr"/>
            <a:endParaRPr lang="ru-RU" sz="4400" dirty="0" smtClean="0">
              <a:solidFill>
                <a:schemeClr val="tx1"/>
              </a:solidFill>
            </a:endParaRPr>
          </a:p>
          <a:p>
            <a:pPr algn="ctr"/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9" name="Picture 2" descr="http://el-ab.ru/foto7.png?i=10756&amp;k=ruki-foto-kartin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836712"/>
            <a:ext cx="2102205" cy="1513587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3707904" y="836712"/>
            <a:ext cx="2592288" cy="208823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347864" y="908720"/>
            <a:ext cx="2592288" cy="194421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4" name="Picture 4" descr="http://paris.aurorak12.org/wp-content/uploads/sites/100/2015/09/sun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17032"/>
            <a:ext cx="1308978" cy="1329048"/>
          </a:xfrm>
          <a:prstGeom prst="rect">
            <a:avLst/>
          </a:prstGeom>
          <a:noFill/>
        </p:spPr>
      </p:pic>
      <p:pic>
        <p:nvPicPr>
          <p:cNvPr id="15366" name="Picture 6" descr="http://wallpampers.ru/wallpapers/12853/1440_colored-skies-wallpap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203848" y="5013176"/>
            <a:ext cx="3633714" cy="1656184"/>
          </a:xfrm>
          <a:prstGeom prst="rect">
            <a:avLst/>
          </a:prstGeom>
          <a:noFill/>
        </p:spPr>
      </p:pic>
      <p:pic>
        <p:nvPicPr>
          <p:cNvPr id="15368" name="Picture 8" descr="http://www.iain.co.uk/gif/image33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04664"/>
            <a:ext cx="1728192" cy="1840038"/>
          </a:xfrm>
          <a:prstGeom prst="rect">
            <a:avLst/>
          </a:prstGeom>
          <a:noFill/>
        </p:spPr>
      </p:pic>
      <p:pic>
        <p:nvPicPr>
          <p:cNvPr id="15372" name="Picture 12" descr="http://musicaplays.ru/img.php?aHR0cHM6Ly9pLnl0aW1nLmNvbS92aS9RMnVZTmlhdzlxRS9ocWRlZmF1bHQuanB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2348880"/>
            <a:ext cx="1728192" cy="1296144"/>
          </a:xfrm>
          <a:prstGeom prst="rect">
            <a:avLst/>
          </a:prstGeom>
          <a:noFill/>
        </p:spPr>
      </p:pic>
      <p:pic>
        <p:nvPicPr>
          <p:cNvPr id="15374" name="Picture 14" descr="https://im1-tub-ru.yandex.net/i?id=2d870ad64dee16d303791ca520d33fde&amp;n=33&amp;h=215&amp;w=32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3618" y="5229200"/>
            <a:ext cx="1728861" cy="1150790"/>
          </a:xfrm>
          <a:prstGeom prst="rect">
            <a:avLst/>
          </a:prstGeom>
          <a:noFill/>
        </p:spPr>
      </p:pic>
      <p:sp>
        <p:nvSpPr>
          <p:cNvPr id="20" name="Стрелка вниз 19"/>
          <p:cNvSpPr/>
          <p:nvPr/>
        </p:nvSpPr>
        <p:spPr>
          <a:xfrm>
            <a:off x="4067944" y="2852936"/>
            <a:ext cx="288032" cy="97840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5364088" y="2852936"/>
            <a:ext cx="288032" cy="978408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915816" y="4077072"/>
            <a:ext cx="41044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Ж.П. ????  Н.П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4" name="Picture 2" descr="https://im2-tub-ru.yandex.net/i?id=2405b6b46bafafa1c3b506b6a213b9b8&amp;n=33&amp;h=215&amp;w=24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5536" y="332656"/>
            <a:ext cx="2087458" cy="1831852"/>
          </a:xfrm>
          <a:prstGeom prst="rect">
            <a:avLst/>
          </a:prstGeom>
          <a:noFill/>
        </p:spPr>
      </p:pic>
      <p:pic>
        <p:nvPicPr>
          <p:cNvPr id="25" name="Picture 4" descr="https://im3-tub-ru.yandex.net/i?id=660724133b86d295fc280f78417a8cde&amp;n=33&amp;h=215&amp;w=32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23728" y="2852936"/>
            <a:ext cx="1728192" cy="1143266"/>
          </a:xfrm>
          <a:prstGeom prst="rect">
            <a:avLst/>
          </a:prstGeom>
          <a:noFill/>
        </p:spPr>
      </p:pic>
      <p:pic>
        <p:nvPicPr>
          <p:cNvPr id="26" name="Picture 6" descr="http://ti71.ru/upload/iblock/b31/b3143e3c7bfe092eb3c3ad05c3450e2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99592" y="5157192"/>
            <a:ext cx="1907704" cy="1430778"/>
          </a:xfrm>
          <a:prstGeom prst="rect">
            <a:avLst/>
          </a:prstGeom>
          <a:noFill/>
        </p:spPr>
      </p:pic>
      <p:pic>
        <p:nvPicPr>
          <p:cNvPr id="27" name="Picture 8" descr="http://static01.rupor.sampo.ru/21917/fonstola.ru-8227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00192" y="2204864"/>
            <a:ext cx="1543630" cy="868292"/>
          </a:xfrm>
          <a:prstGeom prst="rect">
            <a:avLst/>
          </a:prstGeom>
          <a:noFill/>
        </p:spPr>
      </p:pic>
      <p:pic>
        <p:nvPicPr>
          <p:cNvPr id="28" name="Picture 10" descr="http://svopi.ru/uploads/posts/2016-05/thumbs/1463727986_bladder-infection-bacteria-attack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64288" y="3212976"/>
            <a:ext cx="1728192" cy="1382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260648"/>
            <a:ext cx="6480720" cy="158417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живая природа</a:t>
            </a: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716016" y="1844824"/>
            <a:ext cx="360040" cy="1656184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 rot="20095130">
            <a:off x="7627459" y="1734386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410" name="Picture 2" descr="https://im2-tub-ru.yandex.net/i?id=2405b6b46bafafa1c3b506b6a213b9b8&amp;n=33&amp;h=215&amp;w=2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88840"/>
            <a:ext cx="2087458" cy="1831852"/>
          </a:xfrm>
          <a:prstGeom prst="rect">
            <a:avLst/>
          </a:prstGeom>
          <a:noFill/>
        </p:spPr>
      </p:pic>
      <p:pic>
        <p:nvPicPr>
          <p:cNvPr id="17412" name="Picture 4" descr="https://im3-tub-ru.yandex.net/i?id=660724133b86d295fc280f78417a8cde&amp;n=33&amp;h=215&amp;w=3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564904"/>
            <a:ext cx="1728192" cy="1143266"/>
          </a:xfrm>
          <a:prstGeom prst="rect">
            <a:avLst/>
          </a:prstGeom>
          <a:noFill/>
        </p:spPr>
      </p:pic>
      <p:sp>
        <p:nvSpPr>
          <p:cNvPr id="10" name="Стрелка вниз 9"/>
          <p:cNvSpPr/>
          <p:nvPr/>
        </p:nvSpPr>
        <p:spPr>
          <a:xfrm rot="2107708">
            <a:off x="1055573" y="1649842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 rot="2107708">
            <a:off x="3215812" y="1793858"/>
            <a:ext cx="360040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414" name="Picture 6" descr="http://ti71.ru/upload/iblock/b31/b3143e3c7bfe092eb3c3ad05c3450e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501008"/>
            <a:ext cx="1907704" cy="1430778"/>
          </a:xfrm>
          <a:prstGeom prst="rect">
            <a:avLst/>
          </a:prstGeom>
          <a:noFill/>
        </p:spPr>
      </p:pic>
      <p:pic>
        <p:nvPicPr>
          <p:cNvPr id="17416" name="Picture 8" descr="http://static01.rupor.sampo.ru/21917/fonstola.ru-822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2492896"/>
            <a:ext cx="1543630" cy="868292"/>
          </a:xfrm>
          <a:prstGeom prst="rect">
            <a:avLst/>
          </a:prstGeom>
          <a:noFill/>
        </p:spPr>
      </p:pic>
      <p:pic>
        <p:nvPicPr>
          <p:cNvPr id="17418" name="Picture 10" descr="http://svopi.ru/uploads/posts/2016-05/thumbs/1463727986_bladder-infection-bacteria-attac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2780928"/>
            <a:ext cx="1872208" cy="1497766"/>
          </a:xfrm>
          <a:prstGeom prst="rect">
            <a:avLst/>
          </a:prstGeom>
          <a:noFill/>
        </p:spPr>
      </p:pic>
      <p:sp>
        <p:nvSpPr>
          <p:cNvPr id="16" name="Стрелка вниз 15"/>
          <p:cNvSpPr/>
          <p:nvPr/>
        </p:nvSpPr>
        <p:spPr>
          <a:xfrm rot="20711060">
            <a:off x="5977995" y="1732176"/>
            <a:ext cx="363187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422" name="Picture 14" descr="http://uslide.ru/images/13/19679/960/img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95708" y="4704673"/>
            <a:ext cx="1879939" cy="14099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ti71.ru/upload/iblock/b31/b3143e3c7bfe092eb3c3ad05c3450e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60648"/>
            <a:ext cx="2987824" cy="224086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31640" y="2636912"/>
            <a:ext cx="6480720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По ТИПУ ПИТАНИЯ</a:t>
            </a: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4005064"/>
            <a:ext cx="1080120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75856" y="4005064"/>
            <a:ext cx="1080120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4005064"/>
            <a:ext cx="1080120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48264" y="4005064"/>
            <a:ext cx="1080120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40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3200" dirty="0" smtClean="0">
              <a:solidFill>
                <a:schemeClr val="tx1"/>
              </a:solidFill>
            </a:endParaRPr>
          </a:p>
          <a:p>
            <a:pPr algn="ctr"/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 rot="2107708">
            <a:off x="1860702" y="3192817"/>
            <a:ext cx="216837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 rot="468364">
            <a:off x="3701804" y="3315459"/>
            <a:ext cx="209137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 rot="20930495">
            <a:off x="5521953" y="3223326"/>
            <a:ext cx="195515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 rot="20930495">
            <a:off x="7034121" y="3223328"/>
            <a:ext cx="195515" cy="90640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8916</TotalTime>
  <Words>193</Words>
  <Application>Microsoft Office PowerPoint</Application>
  <PresentationFormat>Экран (4:3)</PresentationFormat>
  <Paragraphs>142</Paragraphs>
  <Slides>16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32</cp:revision>
  <dcterms:created xsi:type="dcterms:W3CDTF">2017-01-09T14:31:56Z</dcterms:created>
  <dcterms:modified xsi:type="dcterms:W3CDTF">2017-12-26T16:21:19Z</dcterms:modified>
</cp:coreProperties>
</file>