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27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FF"/>
    <a:srgbClr val="CC66FF"/>
    <a:srgbClr val="CC0000"/>
    <a:srgbClr val="FF3300"/>
    <a:srgbClr val="6666FF"/>
    <a:srgbClr val="00FF00"/>
    <a:srgbClr val="FFCC99"/>
    <a:srgbClr val="CCFFFF"/>
    <a:srgbClr val="3EC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660"/>
  </p:normalViewPr>
  <p:slideViewPr>
    <p:cSldViewPr>
      <p:cViewPr>
        <p:scale>
          <a:sx n="100" d="100"/>
          <a:sy n="100" d="100"/>
        </p:scale>
        <p:origin x="-859" y="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6EACB-DA1B-4275-AA10-B42CBE8F8DF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85CFF-F062-4BE5-A0D9-B20B23BA8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62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85CFF-F062-4BE5-A0D9-B20B23BA85E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49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kent.ru/author/57/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9.xml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7.xml"/><Relationship Id="rId5" Type="http://schemas.openxmlformats.org/officeDocument/2006/relationships/slide" Target="slide15.xml"/><Relationship Id="rId10" Type="http://schemas.openxmlformats.org/officeDocument/2006/relationships/slide" Target="slide23.xml"/><Relationship Id="rId4" Type="http://schemas.openxmlformats.org/officeDocument/2006/relationships/slide" Target="slide9.xml"/><Relationship Id="rId9" Type="http://schemas.openxmlformats.org/officeDocument/2006/relationships/slide" Target="slide17.xml"/><Relationship Id="rId1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6136" y="1556792"/>
            <a:ext cx="4401968" cy="38876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/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r>
              <a:rPr lang="ru-RU" sz="3600" b="1" dirty="0">
                <a:latin typeface="Monotype Corsiva" panose="03010101010201010101" pitchFamily="66" charset="0"/>
              </a:rPr>
              <a:t/>
            </a:r>
            <a:br>
              <a:rPr lang="ru-RU" sz="3600" b="1" dirty="0">
                <a:latin typeface="Monotype Corsiva" panose="03010101010201010101" pitchFamily="66" charset="0"/>
              </a:rPr>
            </a:br>
            <a:r>
              <a:rPr lang="ru-RU" sz="3600" b="1" dirty="0" smtClean="0">
                <a:latin typeface="Monotype Corsiva" panose="03010101010201010101" pitchFamily="66" charset="0"/>
              </a:rPr>
              <a:t/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r>
              <a:rPr lang="ru-RU" sz="3600" b="1" dirty="0">
                <a:latin typeface="Monotype Corsiva" panose="03010101010201010101" pitchFamily="66" charset="0"/>
              </a:rPr>
              <a:t/>
            </a:r>
            <a:br>
              <a:rPr lang="ru-RU" sz="3600" b="1" dirty="0">
                <a:latin typeface="Monotype Corsiva" panose="03010101010201010101" pitchFamily="66" charset="0"/>
              </a:rPr>
            </a:br>
            <a:r>
              <a:rPr lang="ru-RU" sz="3600" b="1" dirty="0" smtClean="0">
                <a:latin typeface="Monotype Corsiva" panose="03010101010201010101" pitchFamily="66" charset="0"/>
              </a:rPr>
              <a:t/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r>
              <a:rPr lang="ru-RU" sz="3600" b="1" dirty="0" smtClean="0">
                <a:latin typeface="Monotype Corsiva" panose="03010101010201010101" pitchFamily="66" charset="0"/>
              </a:rPr>
              <a:t>Презентация</a:t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r>
              <a:rPr lang="ru-RU" sz="3600" b="1" dirty="0" smtClean="0">
                <a:latin typeface="Monotype Corsiva" panose="03010101010201010101" pitchFamily="66" charset="0"/>
              </a:rPr>
              <a:t> - </a:t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r>
              <a:rPr lang="ru-RU" sz="3600" b="1" dirty="0" smtClean="0">
                <a:latin typeface="Monotype Corsiva" panose="03010101010201010101" pitchFamily="66" charset="0"/>
              </a:rPr>
              <a:t>Викторина  к уроку  по учебному предмету </a:t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r>
              <a:rPr lang="ru-RU" sz="3600" b="1" dirty="0" smtClean="0">
                <a:latin typeface="Monotype Corsiva" panose="03010101010201010101" pitchFamily="66" charset="0"/>
              </a:rPr>
              <a:t>« История» для 9-11 классов на тему:</a:t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r>
              <a:rPr lang="ru-RU" sz="3600" b="1" dirty="0" smtClean="0">
                <a:latin typeface="Monotype Corsiva" panose="03010101010201010101" pitchFamily="66" charset="0"/>
              </a:rPr>
              <a:t>«Петр 1: Рассвет Российской Империи»</a:t>
            </a:r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725144"/>
            <a:ext cx="4248472" cy="152400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Авторы: </a:t>
            </a:r>
            <a:r>
              <a:rPr lang="ru-RU" sz="1600" dirty="0" err="1" smtClean="0">
                <a:solidFill>
                  <a:schemeClr val="tx1"/>
                </a:solidFill>
              </a:rPr>
              <a:t>Шамаева</a:t>
            </a:r>
            <a:r>
              <a:rPr lang="ru-RU" sz="1600" dirty="0" smtClean="0">
                <a:solidFill>
                  <a:schemeClr val="tx1"/>
                </a:solidFill>
              </a:rPr>
              <a:t> Полина Андреевна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Чайковская Светлана Валентиновна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Гимназия № 122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avatars.dzeninfra.ru/get-zen_doc/4331550/pub_6061abb496354e3b8aa2f867_6061e36596354e3b8ad7fa0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377991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97152"/>
            <a:ext cx="6965245" cy="120248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sldjump"/>
              </a:rPr>
              <a:t>Вернуться на главную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4683278" cy="260691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Gabriola" pitchFamily="82" charset="0"/>
              </a:rPr>
              <a:t>Федор Матвеевич Апраксин(1661-1728гг) - </a:t>
            </a:r>
            <a:r>
              <a:rPr lang="ru-RU" dirty="0">
                <a:solidFill>
                  <a:schemeClr val="tx1"/>
                </a:solidFill>
                <a:latin typeface="Gabriola" pitchFamily="82" charset="0"/>
              </a:rPr>
              <a:t>сподвижник </a:t>
            </a:r>
            <a:r>
              <a:rPr lang="ru-RU" dirty="0" smtClean="0">
                <a:solidFill>
                  <a:schemeClr val="tx1"/>
                </a:solidFill>
                <a:latin typeface="Gabriola" pitchFamily="82" charset="0"/>
              </a:rPr>
              <a:t>Петра 1.</a:t>
            </a:r>
            <a:r>
              <a:rPr lang="ru-RU" dirty="0">
                <a:solidFill>
                  <a:schemeClr val="tx1"/>
                </a:solidFill>
                <a:latin typeface="Gabriola" pitchFamily="82" charset="0"/>
              </a:rPr>
              <a:t> Командовал русским флотом в </a:t>
            </a:r>
            <a:r>
              <a:rPr lang="ru-RU" dirty="0" smtClean="0">
                <a:solidFill>
                  <a:schemeClr val="tx1"/>
                </a:solidFill>
                <a:latin typeface="Gabriola" pitchFamily="82" charset="0"/>
              </a:rPr>
              <a:t>Северной войне</a:t>
            </a:r>
            <a:r>
              <a:rPr lang="ru-RU" dirty="0">
                <a:solidFill>
                  <a:schemeClr val="tx1"/>
                </a:solidFill>
                <a:latin typeface="Gabriola" pitchFamily="82" charset="0"/>
              </a:rPr>
              <a:t> и </a:t>
            </a:r>
            <a:r>
              <a:rPr lang="ru-RU" dirty="0" smtClean="0">
                <a:solidFill>
                  <a:schemeClr val="tx1"/>
                </a:solidFill>
                <a:latin typeface="Gabriola" pitchFamily="82" charset="0"/>
              </a:rPr>
              <a:t>Персидском походе.</a:t>
            </a:r>
            <a:endParaRPr lang="ru-RU" dirty="0">
              <a:solidFill>
                <a:schemeClr val="tx1"/>
              </a:solidFill>
              <a:latin typeface="Gabriola" pitchFamily="82" charset="0"/>
            </a:endParaRPr>
          </a:p>
        </p:txBody>
      </p:sp>
      <p:pic>
        <p:nvPicPr>
          <p:cNvPr id="3074" name="Picture 2" descr="Портрет кисти Бовина В. Ф., 18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2141550" cy="256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955234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 smtClean="0">
                <a:effectLst>
                  <a:glow rad="368300">
                    <a:srgbClr val="FFCC99">
                      <a:alpha val="79000"/>
                    </a:srgbClr>
                  </a:glow>
                </a:effectLst>
                <a:latin typeface="Gabriola" pitchFamily="82" charset="0"/>
              </a:rPr>
              <a:t>Категория «Традиции» за 20!</a:t>
            </a:r>
            <a:endParaRPr lang="ru-RU" dirty="0">
              <a:effectLst>
                <a:glow rad="368300">
                  <a:srgbClr val="FFCC99">
                    <a:alpha val="79000"/>
                  </a:srgbClr>
                </a:glow>
              </a:effectLst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7416824" cy="231785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  <a:latin typeface="Gabriola" pitchFamily="82" charset="0"/>
              </a:rPr>
              <a:t>В 1714 году Петр 1 издал указ</a:t>
            </a:r>
            <a:r>
              <a:rPr lang="en-US" sz="3200" dirty="0" smtClean="0">
                <a:solidFill>
                  <a:schemeClr val="tx1"/>
                </a:solidFill>
                <a:latin typeface="Gabriola" pitchFamily="82" charset="0"/>
              </a:rPr>
              <a:t>,</a:t>
            </a:r>
            <a:r>
              <a:rPr lang="ru-RU" sz="3200" dirty="0" smtClean="0">
                <a:solidFill>
                  <a:schemeClr val="tx1"/>
                </a:solidFill>
                <a:latin typeface="Gabriola" pitchFamily="82" charset="0"/>
              </a:rPr>
              <a:t> согласно которому у дворян появилась еще одна обязанность. Помимо службы</a:t>
            </a:r>
            <a:r>
              <a:rPr lang="en-US" sz="3200" dirty="0" smtClean="0">
                <a:solidFill>
                  <a:schemeClr val="tx1"/>
                </a:solidFill>
                <a:latin typeface="Gabriola" pitchFamily="82" charset="0"/>
              </a:rPr>
              <a:t>,</a:t>
            </a:r>
            <a:r>
              <a:rPr lang="ru-RU" sz="3200" dirty="0" smtClean="0">
                <a:solidFill>
                  <a:schemeClr val="tx1"/>
                </a:solidFill>
                <a:latin typeface="Gabriola" pitchFamily="82" charset="0"/>
              </a:rPr>
              <a:t>они были обязаны данным видом образования. О какой обязанности идет речь</a:t>
            </a:r>
            <a:r>
              <a:rPr lang="en-US" sz="3200" dirty="0" smtClean="0">
                <a:solidFill>
                  <a:schemeClr val="tx1"/>
                </a:solidFill>
                <a:latin typeface="Gabriola" pitchFamily="82" charset="0"/>
              </a:rPr>
              <a:t>?</a:t>
            </a:r>
            <a:endParaRPr lang="ru-RU" sz="3200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230342"/>
            <a:ext cx="7416824" cy="630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lvl="0" algn="ctr">
              <a:spcBef>
                <a:spcPct val="20000"/>
              </a:spcBef>
              <a:buClr>
                <a:srgbClr val="93A299"/>
              </a:buClr>
            </a:pPr>
            <a:r>
              <a:rPr lang="ru-RU" sz="3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sldjump"/>
              </a:rPr>
              <a:t>Узнать ответ</a:t>
            </a:r>
            <a:endParaRPr lang="ru-RU" sz="3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0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869160"/>
            <a:ext cx="6965245" cy="120248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sldjump"/>
              </a:rPr>
              <a:t>Вернуться на главную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692696"/>
            <a:ext cx="3672408" cy="36038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u="sng" dirty="0">
                <a:latin typeface="Gabriola" pitchFamily="82" charset="0"/>
                <a:hlinkClick r:id="rId3"/>
              </a:rPr>
              <a:t>Пётр</a:t>
            </a:r>
            <a:r>
              <a:rPr lang="ru-RU" dirty="0">
                <a:latin typeface="Gabriola" pitchFamily="82" charset="0"/>
              </a:rPr>
              <a:t> установил новую обязанность дворян </a:t>
            </a:r>
            <a:r>
              <a:rPr lang="ru-RU" dirty="0" smtClean="0">
                <a:latin typeface="Gabriola" pitchFamily="82" charset="0"/>
              </a:rPr>
              <a:t>- учебную</a:t>
            </a:r>
            <a:r>
              <a:rPr lang="ru-RU" dirty="0">
                <a:latin typeface="Gabriola" pitchFamily="82" charset="0"/>
              </a:rPr>
              <a:t>. С девяти до пятнадцати лет дворянин должен был учиться </a:t>
            </a:r>
            <a:r>
              <a:rPr lang="ru-RU" dirty="0" smtClean="0">
                <a:latin typeface="Gabriola" pitchFamily="82" charset="0"/>
              </a:rPr>
              <a:t>грамоте. </a:t>
            </a:r>
            <a:r>
              <a:rPr lang="ru-RU" dirty="0">
                <a:latin typeface="Gabriola" pitchFamily="82" charset="0"/>
              </a:rPr>
              <a:t>Освоение несложного курса науки было обязательным. Без справки о «выучке» дворянину не давали «венечной </a:t>
            </a:r>
            <a:r>
              <a:rPr lang="ru-RU" dirty="0" err="1">
                <a:latin typeface="Gabriola" pitchFamily="82" charset="0"/>
              </a:rPr>
              <a:t>памети</a:t>
            </a:r>
            <a:r>
              <a:rPr lang="ru-RU" dirty="0">
                <a:latin typeface="Gabriola" pitchFamily="82" charset="0"/>
              </a:rPr>
              <a:t>» — разрешения жениться.</a:t>
            </a:r>
          </a:p>
        </p:txBody>
      </p:sp>
      <p:pic>
        <p:nvPicPr>
          <p:cNvPr id="1026" name="Picture 2" descr="https://img2.labirint.ru/rcimg/b7bf248d504597248154202705e97196/1920x1080/books47/468646/ph_1.jpg?15637999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83432"/>
            <a:ext cx="3817225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6713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glow rad="152400">
                    <a:srgbClr val="00FF00">
                      <a:alpha val="67000"/>
                    </a:srgbClr>
                  </a:glow>
                </a:effectLst>
                <a:latin typeface="Gabriola" pitchFamily="82" charset="0"/>
              </a:rPr>
              <a:t>Категория «Интересный факт» за 20!</a:t>
            </a:r>
            <a:endParaRPr lang="ru-RU" dirty="0">
              <a:effectLst>
                <a:glow rad="152400">
                  <a:srgbClr val="00FF00">
                    <a:alpha val="67000"/>
                  </a:srgbClr>
                </a:glow>
              </a:effectLst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7272808" cy="17281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600" b="1" dirty="0" smtClean="0">
                <a:latin typeface="Gabriola" pitchFamily="82" charset="0"/>
              </a:rPr>
              <a:t>Назовите обязательную военную службу</a:t>
            </a:r>
            <a:r>
              <a:rPr lang="en-US" sz="3600" b="1" dirty="0" smtClean="0">
                <a:latin typeface="Gabriola" pitchFamily="82" charset="0"/>
              </a:rPr>
              <a:t>,</a:t>
            </a:r>
            <a:r>
              <a:rPr lang="ru-RU" sz="3600" b="1" dirty="0" smtClean="0">
                <a:latin typeface="Gabriola" pitchFamily="82" charset="0"/>
              </a:rPr>
              <a:t>введенную Петром Первым в 1705 году</a:t>
            </a:r>
            <a:endParaRPr lang="ru-RU" sz="3600" b="1" dirty="0"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230342"/>
            <a:ext cx="7416824" cy="630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lvl="0" algn="ctr">
              <a:spcBef>
                <a:spcPct val="20000"/>
              </a:spcBef>
              <a:buClr>
                <a:srgbClr val="93A299"/>
              </a:buClr>
            </a:pPr>
            <a:r>
              <a:rPr lang="ru-RU" sz="3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sldjump"/>
              </a:rPr>
              <a:t>Узнать ответ</a:t>
            </a:r>
            <a:endParaRPr lang="ru-RU" sz="3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1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941168"/>
            <a:ext cx="4176464" cy="120248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sldjump"/>
              </a:rPr>
              <a:t>Вернуться на главную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692696"/>
            <a:ext cx="4468213" cy="39604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>
                <a:latin typeface="Gabriola" pitchFamily="82" charset="0"/>
              </a:rPr>
              <a:t>В 1705 году появился указ «О наборе </a:t>
            </a:r>
            <a:r>
              <a:rPr lang="ru-RU" sz="2000" dirty="0" smtClean="0">
                <a:latin typeface="Gabriola" pitchFamily="82" charset="0"/>
              </a:rPr>
              <a:t>рекрутов» или  - «Рекрутская повинность»</a:t>
            </a:r>
            <a:r>
              <a:rPr lang="ru-RU" sz="2000" dirty="0">
                <a:latin typeface="Gabriola" pitchFamily="82" charset="0"/>
              </a:rPr>
              <a:t> Призывной возраст был достаточно неопределённым. До Крымской войны сохранялись пределы от 20 до 35 лет, затем высший предел был понижен до 30 лет. После введения жеребьёвой системы возраст </a:t>
            </a:r>
            <a:r>
              <a:rPr lang="ru-RU" sz="2000" dirty="0" err="1">
                <a:latin typeface="Gabriola" pitchFamily="82" charset="0"/>
              </a:rPr>
              <a:t>привлекавшихся</a:t>
            </a:r>
            <a:r>
              <a:rPr lang="ru-RU" sz="2000" dirty="0">
                <a:latin typeface="Gabriola" pitchFamily="82" charset="0"/>
              </a:rPr>
              <a:t> к жребию был установлен — 21 </a:t>
            </a:r>
            <a:r>
              <a:rPr lang="ru-RU" sz="2000" dirty="0" smtClean="0">
                <a:latin typeface="Gabriola" pitchFamily="82" charset="0"/>
              </a:rPr>
              <a:t>год. Рекруты </a:t>
            </a:r>
            <a:r>
              <a:rPr lang="ru-RU" sz="2000" dirty="0">
                <a:latin typeface="Gabriola" pitchFamily="82" charset="0"/>
              </a:rPr>
              <a:t>составили костяк действующей армии. Содержались они за счет государства, получали единое обмундирование и вооружение.</a:t>
            </a:r>
          </a:p>
        </p:txBody>
      </p:sp>
      <p:pic>
        <p:nvPicPr>
          <p:cNvPr id="2050" name="Picture 2" descr="https://homsk.com/upload/media/entries/2020-08/02/25820-entry-3-15963863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94072"/>
            <a:ext cx="3240360" cy="255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74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9"/>
            <a:ext cx="6965245" cy="936103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glow rad="241300">
                    <a:srgbClr val="6666FF">
                      <a:alpha val="67000"/>
                    </a:srgbClr>
                  </a:glow>
                </a:effectLst>
                <a:latin typeface="Gabriola" pitchFamily="82" charset="0"/>
              </a:rPr>
              <a:t>Категория «Личности» за 30!</a:t>
            </a:r>
            <a:endParaRPr lang="ru-RU" dirty="0">
              <a:effectLst>
                <a:glow rad="241300">
                  <a:srgbClr val="6666FF">
                    <a:alpha val="67000"/>
                  </a:srgbClr>
                </a:glow>
              </a:effectLst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212976"/>
            <a:ext cx="6264696" cy="7200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Gabriola" pitchFamily="82" charset="0"/>
              </a:rPr>
              <a:t>   </a:t>
            </a:r>
            <a:r>
              <a:rPr lang="ru-RU" sz="4000" b="1" dirty="0" smtClean="0">
                <a:solidFill>
                  <a:schemeClr val="tx1"/>
                </a:solidFill>
                <a:latin typeface="Gabriola" pitchFamily="82" charset="0"/>
              </a:rPr>
              <a:t>Как звали первую жену Петра 1</a:t>
            </a:r>
            <a:r>
              <a:rPr lang="en-US" sz="4000" b="1" dirty="0" smtClean="0">
                <a:solidFill>
                  <a:schemeClr val="tx1"/>
                </a:solidFill>
                <a:latin typeface="Gabriola" pitchFamily="82" charset="0"/>
              </a:rPr>
              <a:t>?</a:t>
            </a:r>
            <a:endParaRPr lang="ru-RU" sz="4000" b="1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230342"/>
            <a:ext cx="7416824" cy="630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lvl="0" algn="ctr">
              <a:spcBef>
                <a:spcPct val="20000"/>
              </a:spcBef>
              <a:buClr>
                <a:srgbClr val="93A299"/>
              </a:buClr>
            </a:pPr>
            <a:r>
              <a:rPr lang="ru-RU" sz="3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sldjump"/>
              </a:rPr>
              <a:t>Узнать ответ</a:t>
            </a:r>
            <a:endParaRPr lang="ru-RU" sz="3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6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97152"/>
            <a:ext cx="6965245" cy="120248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sldjump"/>
              </a:rPr>
              <a:t>Вернуться на главную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620688"/>
            <a:ext cx="4608511" cy="36038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>
                <a:latin typeface="Gabriola" pitchFamily="82" charset="0"/>
              </a:rPr>
              <a:t>1669 год — родилась Прасковья Илларионовна Лопухина (впоследствии </a:t>
            </a:r>
            <a:r>
              <a:rPr lang="ru-RU" dirty="0" smtClean="0">
                <a:latin typeface="Gabriola" pitchFamily="82" charset="0"/>
              </a:rPr>
              <a:t>царица </a:t>
            </a:r>
            <a:r>
              <a:rPr lang="ru-RU" dirty="0">
                <a:latin typeface="Gabriola" pitchFamily="82" charset="0"/>
              </a:rPr>
              <a:t>Евдокия Федоровна</a:t>
            </a:r>
            <a:r>
              <a:rPr lang="ru-RU" dirty="0" smtClean="0">
                <a:latin typeface="Gabriola" pitchFamily="82" charset="0"/>
              </a:rPr>
              <a:t>). В возрасте 20-ти лет Евдокию выдали за 17-летнего Петра Первого. </a:t>
            </a:r>
            <a:r>
              <a:rPr lang="ru-RU" dirty="0">
                <a:latin typeface="Gabriola" pitchFamily="82" charset="0"/>
              </a:rPr>
              <a:t> </a:t>
            </a:r>
            <a:r>
              <a:rPr lang="ru-RU" dirty="0" smtClean="0">
                <a:latin typeface="Gabriola" pitchFamily="82" charset="0"/>
              </a:rPr>
              <a:t>К сожалению</a:t>
            </a:r>
            <a:r>
              <a:rPr lang="en-US" dirty="0" smtClean="0">
                <a:latin typeface="Gabriola" pitchFamily="82" charset="0"/>
              </a:rPr>
              <a:t>,</a:t>
            </a:r>
            <a:r>
              <a:rPr lang="ru-RU" dirty="0" smtClean="0">
                <a:latin typeface="Gabriola" pitchFamily="82" charset="0"/>
              </a:rPr>
              <a:t> В 1694 году</a:t>
            </a:r>
            <a:r>
              <a:rPr lang="en-US" dirty="0" smtClean="0">
                <a:latin typeface="Gabriola" pitchFamily="82" charset="0"/>
              </a:rPr>
              <a:t>,</a:t>
            </a:r>
            <a:r>
              <a:rPr lang="ru-RU" dirty="0" smtClean="0">
                <a:latin typeface="Gabriola" pitchFamily="82" charset="0"/>
              </a:rPr>
              <a:t> по приказу Петра</a:t>
            </a:r>
            <a:r>
              <a:rPr lang="en-US" dirty="0" smtClean="0">
                <a:latin typeface="Gabriola" pitchFamily="82" charset="0"/>
              </a:rPr>
              <a:t>,</a:t>
            </a:r>
            <a:r>
              <a:rPr lang="ru-RU" dirty="0" smtClean="0">
                <a:latin typeface="Gabriola" pitchFamily="82" charset="0"/>
              </a:rPr>
              <a:t> Евдокию сослали в монастырь. По одно из причин стало – равнодушное отношение молодого царя к жене.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7" name="Picture 2" descr="https://mtdata.ru/u24/photoFB3B/20944463842-0/origina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36712"/>
            <a:ext cx="2697718" cy="3668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0141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965245" cy="59519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glow rad="228600">
                    <a:srgbClr val="FF3300">
                      <a:alpha val="62000"/>
                    </a:srgbClr>
                  </a:glow>
                </a:effectLst>
                <a:latin typeface="Gabriola" pitchFamily="82" charset="0"/>
              </a:rPr>
              <a:t>Категория «Традиции» за 30!</a:t>
            </a:r>
            <a:endParaRPr lang="ru-RU" dirty="0">
              <a:effectLst>
                <a:glow rad="228600">
                  <a:srgbClr val="FF3300">
                    <a:alpha val="62000"/>
                  </a:srgbClr>
                </a:glow>
              </a:effectLst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88840"/>
            <a:ext cx="6565344" cy="217383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111111"/>
                </a:solidFill>
                <a:latin typeface="Gabriola" pitchFamily="82" charset="0"/>
              </a:rPr>
              <a:t>Этот праздник был известен в России и в допетровские времена, однако прежде его принято было встречать 1 сентября</a:t>
            </a:r>
            <a:r>
              <a:rPr lang="ru-RU" sz="2800" b="1" dirty="0" smtClean="0">
                <a:solidFill>
                  <a:srgbClr val="111111"/>
                </a:solidFill>
                <a:latin typeface="Gabriola" pitchFamily="82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111111"/>
                </a:solidFill>
                <a:latin typeface="Gabriola" pitchFamily="82" charset="0"/>
              </a:rPr>
              <a:t>О каком празднике идет речь</a:t>
            </a:r>
            <a:r>
              <a:rPr lang="en-US" sz="2800" b="1" dirty="0" smtClean="0">
                <a:solidFill>
                  <a:srgbClr val="111111"/>
                </a:solidFill>
                <a:latin typeface="Gabriola" pitchFamily="82" charset="0"/>
              </a:rPr>
              <a:t>?</a:t>
            </a:r>
            <a:endParaRPr lang="ru-RU" sz="2800" b="1" dirty="0"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230342"/>
            <a:ext cx="7416824" cy="630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lvl="0" algn="ctr">
              <a:spcBef>
                <a:spcPct val="20000"/>
              </a:spcBef>
              <a:buClr>
                <a:srgbClr val="93A299"/>
              </a:buClr>
            </a:pPr>
            <a:r>
              <a:rPr lang="ru-RU" sz="3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sldjump"/>
              </a:rPr>
              <a:t>Узнать ответ</a:t>
            </a:r>
            <a:endParaRPr lang="ru-RU" sz="3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8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4581128"/>
            <a:ext cx="3297282" cy="120248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sldjump"/>
              </a:rPr>
              <a:t>Вернуться на главную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620688"/>
            <a:ext cx="3816424" cy="26642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rgbClr val="111111"/>
                </a:solidFill>
                <a:latin typeface="Gabriola" pitchFamily="82" charset="0"/>
              </a:rPr>
              <a:t>Петр перенес </a:t>
            </a:r>
            <a:r>
              <a:rPr lang="ru-RU" dirty="0" smtClean="0">
                <a:solidFill>
                  <a:srgbClr val="111111"/>
                </a:solidFill>
                <a:latin typeface="Gabriola" pitchFamily="82" charset="0"/>
              </a:rPr>
              <a:t>дату празднования Нового года  </a:t>
            </a:r>
            <a:r>
              <a:rPr lang="ru-RU" dirty="0">
                <a:solidFill>
                  <a:srgbClr val="111111"/>
                </a:solidFill>
                <a:latin typeface="Gabriola" pitchFamily="82" charset="0"/>
              </a:rPr>
              <a:t>на 1 января по европейскому образцу, а также изменил ритуал празднования. Теперь 1 января надлежало по европейскому обычаю украшать жилище ветвями деревьев, а вместо современных нам петард в те времена стреляли в воздух из оружия.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4" name="AutoShape 2" descr="https://lipesinka.ru/wp-content/uploads/2019/10/petr-novyj-g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lipesinka.ru/wp-content/uploads/2019/10/petr-novyj-go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lipesinka.ru/wp-content/uploads/2019/10/petr-novyj-god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lipesinka.ru/wp-content/uploads/2019/10/petr-novyj-god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s://sun9-53.userapi.com/impg/xUlfix_H3dmuBTNBNQPSxHgm2NSlUyAt-NJMiw/W1H7oMiN87M.jpg?size=1074x480&amp;quality=96&amp;sign=520cd2f809195eeba8c5a3c86e6c0bad&amp;type=sh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204864"/>
            <a:ext cx="3767316" cy="2736304"/>
          </a:xfrm>
          <a:prstGeom prst="snip2DiagRect">
            <a:avLst>
              <a:gd name="adj1" fmla="val 1176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1335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glow rad="127000">
                    <a:srgbClr val="CC0000">
                      <a:alpha val="69000"/>
                    </a:srgbClr>
                  </a:glow>
                </a:effectLst>
                <a:latin typeface="Gabriola" pitchFamily="82" charset="0"/>
              </a:rPr>
              <a:t>Категория «Интересный факт» за 30</a:t>
            </a:r>
            <a:endParaRPr lang="ru-RU" dirty="0">
              <a:effectLst>
                <a:glow rad="127000">
                  <a:srgbClr val="CC0000">
                    <a:alpha val="69000"/>
                  </a:srgbClr>
                </a:glow>
              </a:effectLst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16572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smtClean="0">
                <a:latin typeface="Gabriola" pitchFamily="82" charset="0"/>
              </a:rPr>
              <a:t>Назовите популярную зерновую культуру</a:t>
            </a:r>
            <a:r>
              <a:rPr lang="en-US" dirty="0" smtClean="0">
                <a:latin typeface="Gabriola" pitchFamily="82" charset="0"/>
              </a:rPr>
              <a:t>,</a:t>
            </a:r>
            <a:r>
              <a:rPr lang="ru-RU" dirty="0" smtClean="0">
                <a:latin typeface="Gabriola" pitchFamily="82" charset="0"/>
              </a:rPr>
              <a:t> завезенную Петром Первым в Россию</a:t>
            </a:r>
            <a:r>
              <a:rPr lang="en-US" dirty="0" smtClean="0">
                <a:latin typeface="Gabriola" pitchFamily="82" charset="0"/>
              </a:rPr>
              <a:t>?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230342"/>
            <a:ext cx="7416824" cy="630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lvl="0" algn="ctr">
              <a:spcBef>
                <a:spcPct val="20000"/>
              </a:spcBef>
              <a:buClr>
                <a:srgbClr val="93A299"/>
              </a:buClr>
            </a:pPr>
            <a:r>
              <a:rPr lang="ru-RU" sz="3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sldjump"/>
              </a:rPr>
              <a:t>Узнать ответ</a:t>
            </a:r>
            <a:endParaRPr lang="ru-RU" sz="3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38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273694"/>
              </p:ext>
            </p:extLst>
          </p:nvPr>
        </p:nvGraphicFramePr>
        <p:xfrm>
          <a:off x="827584" y="1484784"/>
          <a:ext cx="7632849" cy="23466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695354"/>
                <a:gridCol w="980128"/>
                <a:gridCol w="1347675"/>
                <a:gridCol w="1674384"/>
                <a:gridCol w="935308"/>
              </a:tblGrid>
              <a:tr h="62331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Личности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20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30</a:t>
                      </a:r>
                      <a:endParaRPr lang="ru-RU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40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79992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Традиции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10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hlinkClick r:id="rId8" action="ppaction://hlinksldjump"/>
                        </a:rPr>
                        <a:t>20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30</a:t>
                      </a:r>
                      <a:endParaRPr lang="ru-RU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40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92343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Интересный факт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hlinkClick r:id="rId11" action="ppaction://hlinksldjump"/>
                        </a:rPr>
                        <a:t>10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hlinkClick r:id="rId12" action="ppaction://hlinksldjump"/>
                        </a:rPr>
                        <a:t>20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30</a:t>
                      </a:r>
                      <a:endParaRPr lang="ru-RU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14" action="ppaction://hlinksldjump"/>
                        </a:rPr>
                        <a:t>Блиц-опрос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5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869160"/>
            <a:ext cx="4402845" cy="120248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sldjump"/>
              </a:rPr>
              <a:t>Вернуться на главную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791" y="1628800"/>
            <a:ext cx="4536504" cy="30243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>
                <a:latin typeface="Gabriola" pitchFamily="82" charset="0"/>
              </a:rPr>
              <a:t> </a:t>
            </a:r>
            <a:r>
              <a:rPr lang="ru-RU" dirty="0" smtClean="0">
                <a:latin typeface="Gabriola" pitchFamily="82" charset="0"/>
              </a:rPr>
              <a:t>В </a:t>
            </a:r>
            <a:r>
              <a:rPr lang="ru-RU" dirty="0">
                <a:latin typeface="Gabriola" pitchFamily="82" charset="0"/>
              </a:rPr>
              <a:t>Россию рис впервые завезли во времена Петра I. Вплоть до конца XIX в. это зерно было только привозным, а потому и очень дорогим</a:t>
            </a:r>
            <a:r>
              <a:rPr lang="ru-RU" dirty="0" smtClean="0">
                <a:latin typeface="Gabriola" pitchFamily="82" charset="0"/>
              </a:rPr>
              <a:t>.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Хотя </a:t>
            </a:r>
            <a:r>
              <a:rPr lang="ru-RU" dirty="0">
                <a:latin typeface="Gabriola" pitchFamily="82" charset="0"/>
              </a:rPr>
              <a:t>рисовые поля уже были при Иване Грозном — в те времена рис называли сарацинским пшеном.</a:t>
            </a:r>
          </a:p>
        </p:txBody>
      </p:sp>
      <p:sp>
        <p:nvSpPr>
          <p:cNvPr id="4" name="AutoShape 2" descr="https://hlebosoul.ru/wp-content/uploads/2019/12/ris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hlebosoul.ru/wp-content/uploads/2019/12/ris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95" y="980728"/>
            <a:ext cx="3152505" cy="2088232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bliqueBottom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glow rad="304800">
                    <a:srgbClr val="CC66FF">
                      <a:alpha val="72000"/>
                    </a:srgbClr>
                  </a:glow>
                </a:effectLst>
                <a:latin typeface="Gabriola" pitchFamily="82" charset="0"/>
              </a:rPr>
              <a:t>Категория «Личности» за 40! </a:t>
            </a:r>
            <a:endParaRPr lang="ru-RU" dirty="0">
              <a:effectLst>
                <a:glow rad="304800">
                  <a:srgbClr val="CC66FF">
                    <a:alpha val="72000"/>
                  </a:srgbClr>
                </a:glow>
              </a:effectLst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060848"/>
            <a:ext cx="6196405" cy="195781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b="1" dirty="0" smtClean="0">
                <a:latin typeface="Gabriola" pitchFamily="82" charset="0"/>
              </a:rPr>
              <a:t>Швейцарский архитектор</a:t>
            </a:r>
            <a:r>
              <a:rPr lang="en-US" b="1" dirty="0" smtClean="0">
                <a:latin typeface="Gabriola" pitchFamily="82" charset="0"/>
              </a:rPr>
              <a:t>,</a:t>
            </a:r>
            <a:r>
              <a:rPr lang="ru-RU" b="1" dirty="0" smtClean="0">
                <a:latin typeface="Gabriola" pitchFamily="82" charset="0"/>
              </a:rPr>
              <a:t> </a:t>
            </a:r>
            <a:r>
              <a:rPr lang="ru-RU" b="1" dirty="0">
                <a:latin typeface="Gabriola" pitchFamily="82" charset="0"/>
              </a:rPr>
              <a:t>родился в Швейцарии, учился в Италии, работал в Дании. Однако признание он получил в России, где прославился как первый и главный архитектор Петербурга и основоположник раннего русского барокко</a:t>
            </a:r>
            <a:r>
              <a:rPr lang="ru-RU" b="1" dirty="0" smtClean="0">
                <a:latin typeface="Gabriola" pitchFamily="82" charset="0"/>
              </a:rPr>
              <a:t>. О ком идет речь</a:t>
            </a:r>
            <a:r>
              <a:rPr lang="en-US" b="1" dirty="0" smtClean="0">
                <a:latin typeface="Gabriola" pitchFamily="82" charset="0"/>
              </a:rPr>
              <a:t>?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230342"/>
            <a:ext cx="7416824" cy="630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lvl="0" algn="ctr">
              <a:spcBef>
                <a:spcPct val="20000"/>
              </a:spcBef>
              <a:buClr>
                <a:srgbClr val="93A299"/>
              </a:buClr>
            </a:pPr>
            <a:r>
              <a:rPr lang="ru-RU" sz="3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sldjump"/>
              </a:rPr>
              <a:t>Узнать ответ</a:t>
            </a:r>
            <a:endParaRPr lang="ru-RU" sz="3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921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653136"/>
            <a:ext cx="6965245" cy="120248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sldjump"/>
              </a:rPr>
              <a:t>Вернуться на главную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764704"/>
            <a:ext cx="4180181" cy="36038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dirty="0" err="1">
                <a:latin typeface="Gabriola" pitchFamily="82" charset="0"/>
              </a:rPr>
              <a:t>Трезини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Доменико (</a:t>
            </a:r>
            <a:r>
              <a:rPr lang="ru-RU" dirty="0">
                <a:latin typeface="Gabriola" pitchFamily="82" charset="0"/>
              </a:rPr>
              <a:t>1670-1734)</a:t>
            </a:r>
            <a:r>
              <a:rPr lang="ru-RU" dirty="0" smtClean="0">
                <a:latin typeface="Gabriola" pitchFamily="82" charset="0"/>
              </a:rPr>
              <a:t> - архитектор</a:t>
            </a:r>
            <a:r>
              <a:rPr lang="ru-RU" dirty="0">
                <a:latin typeface="Gabriola" pitchFamily="82" charset="0"/>
              </a:rPr>
              <a:t>, швейцарец, </a:t>
            </a:r>
            <a:r>
              <a:rPr lang="ru-RU" dirty="0" smtClean="0">
                <a:latin typeface="Gabriola" pitchFamily="82" charset="0"/>
              </a:rPr>
              <a:t>приглашён </a:t>
            </a:r>
            <a:r>
              <a:rPr lang="ru-RU" dirty="0">
                <a:latin typeface="Gabriola" pitchFamily="82" charset="0"/>
              </a:rPr>
              <a:t>в Россию в 1703 для строительства Санкт-Петербурга. Работал в стиле раннего барокко.</a:t>
            </a:r>
          </a:p>
          <a:p>
            <a:pPr algn="just"/>
            <a:r>
              <a:rPr lang="ru-RU" dirty="0">
                <a:latin typeface="Gabriola" pitchFamily="82" charset="0"/>
              </a:rPr>
              <a:t>Построил: Летний дворец Петра 1 (1710-1714);</a:t>
            </a:r>
          </a:p>
          <a:p>
            <a:pPr algn="just"/>
            <a:r>
              <a:rPr lang="ru-RU" dirty="0">
                <a:latin typeface="Gabriola" pitchFamily="82" charset="0"/>
              </a:rPr>
              <a:t>собор святого Пера и святого Павла в Петропавловской крепости (1712-1713);</a:t>
            </a:r>
          </a:p>
          <a:p>
            <a:pPr algn="just"/>
            <a:r>
              <a:rPr lang="ru-RU" dirty="0">
                <a:latin typeface="Gabriola" pitchFamily="82" charset="0"/>
              </a:rPr>
              <a:t>здание Двенадцати коллегий в Петербурге (1722-1734).</a:t>
            </a:r>
          </a:p>
          <a:p>
            <a:endParaRPr lang="ru-RU" dirty="0"/>
          </a:p>
        </p:txBody>
      </p:sp>
      <p:pic>
        <p:nvPicPr>
          <p:cNvPr id="2050" name="Picture 2" descr="https://artsdot.com/ADC/Art-ImgScreen-3.nsf/O/A-A2ABMF/$FILE/Pietro_antonio_rotari-portrait_of_francesco_bartolomeo_rastrel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2161844" cy="2736304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44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9"/>
            <a:ext cx="6965245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glow rad="368300">
                    <a:srgbClr val="FF66FF">
                      <a:alpha val="78000"/>
                    </a:srgbClr>
                  </a:glow>
                </a:effectLst>
                <a:latin typeface="Gabriola" pitchFamily="82" charset="0"/>
              </a:rPr>
              <a:t>Категория «Традиции» за 40!</a:t>
            </a:r>
            <a:endParaRPr lang="ru-RU" dirty="0">
              <a:effectLst>
                <a:glow rad="368300">
                  <a:srgbClr val="FF66FF">
                    <a:alpha val="78000"/>
                  </a:srgbClr>
                </a:glow>
              </a:effectLst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996952"/>
            <a:ext cx="6624736" cy="12961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Gabriola" pitchFamily="82" charset="0"/>
              </a:rPr>
              <a:t>Инициатором какого общественно-политического труда был Петр 1</a:t>
            </a:r>
            <a:r>
              <a:rPr lang="en-US" sz="2800" dirty="0" smtClean="0">
                <a:latin typeface="Gabriola" pitchFamily="82" charset="0"/>
              </a:rPr>
              <a:t>?</a:t>
            </a:r>
            <a:r>
              <a:rPr lang="ru-RU" sz="2800" dirty="0" smtClean="0">
                <a:latin typeface="Gabriola" pitchFamily="82" charset="0"/>
              </a:rPr>
              <a:t> И в каком году данное событие произошло</a:t>
            </a:r>
            <a:r>
              <a:rPr lang="en-US" sz="2800" dirty="0" smtClean="0">
                <a:latin typeface="Gabriola" pitchFamily="82" charset="0"/>
              </a:rPr>
              <a:t>?</a:t>
            </a:r>
            <a:endParaRPr lang="ru-RU" sz="2800" dirty="0"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230342"/>
            <a:ext cx="7416824" cy="630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lvl="0" algn="ctr">
              <a:spcBef>
                <a:spcPct val="20000"/>
              </a:spcBef>
              <a:buClr>
                <a:srgbClr val="93A299"/>
              </a:buClr>
            </a:pPr>
            <a:r>
              <a:rPr lang="ru-RU" sz="3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sldjump"/>
              </a:rPr>
              <a:t>Узнать ответ</a:t>
            </a:r>
            <a:endParaRPr lang="ru-RU" sz="3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92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941168"/>
            <a:ext cx="3384375" cy="120248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sldjump"/>
              </a:rPr>
              <a:t>Вернуться на главную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4176464" cy="28803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Gabriola" pitchFamily="82" charset="0"/>
              </a:rPr>
              <a:t>Пётр I, будучи умелым политиком и талантливым стратегом, стал издавать собственную </a:t>
            </a:r>
            <a:r>
              <a:rPr lang="ru-RU" sz="1800" dirty="0" smtClean="0">
                <a:solidFill>
                  <a:schemeClr val="tx1"/>
                </a:solidFill>
                <a:latin typeface="Gabriola" pitchFamily="82" charset="0"/>
              </a:rPr>
              <a:t>газету. </a:t>
            </a:r>
            <a:r>
              <a:rPr lang="ru-RU" sz="1800" dirty="0">
                <a:solidFill>
                  <a:schemeClr val="tx1"/>
                </a:solidFill>
                <a:latin typeface="Gabriola" pitchFamily="82" charset="0"/>
              </a:rPr>
              <a:t>Первые номера газеты появились 16 и 17 декабря 1702 года, однако они сохранились лишь в виде рукописных копий. Наиболее полный комплект "Ведомостей", изданный в 1903 году к 200-летию газеты, начинается с номера от 2 января 1703 года. Эту дату (13 января по новому стилю) с 1992 года отмечают как День российской печати.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avatars.dzeninfra.ru/get-zen_doc/1591494/pub_600163805d0e9e2286290a48_600164b35d0e9e22862b9272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3228900" cy="40532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18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effectLst>
                  <a:glow rad="381000">
                    <a:srgbClr val="FFFF66">
                      <a:alpha val="71000"/>
                    </a:srgbClr>
                  </a:glow>
                </a:effectLst>
                <a:latin typeface="Gabriola" pitchFamily="82" charset="0"/>
              </a:rPr>
              <a:t>Блиц-опрос</a:t>
            </a:r>
            <a:endParaRPr lang="ru-RU" sz="5400" dirty="0">
              <a:effectLst>
                <a:glow rad="381000">
                  <a:srgbClr val="FFFF66">
                    <a:alpha val="71000"/>
                  </a:srgbClr>
                </a:glow>
              </a:effectLst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060849"/>
            <a:ext cx="6196405" cy="115212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Gabriola" pitchFamily="82" charset="0"/>
              </a:rPr>
              <a:t>Любимая игра Петра 1</a:t>
            </a:r>
            <a:endParaRPr lang="ru-RU" sz="3200" dirty="0"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8408" y="4653136"/>
            <a:ext cx="669674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02122"/>
                </a:solidFill>
              </a:rPr>
              <a:t> </a:t>
            </a:r>
            <a:r>
              <a:rPr lang="ru-RU" sz="2400" dirty="0" smtClean="0">
                <a:latin typeface="Gabriola" pitchFamily="82" charset="0"/>
              </a:rPr>
              <a:t>Крылатая фраза из поэмы </a:t>
            </a:r>
            <a:r>
              <a:rPr lang="ru-RU" sz="2400" dirty="0" err="1" smtClean="0">
                <a:latin typeface="Gabriola" pitchFamily="82" charset="0"/>
              </a:rPr>
              <a:t>А.С.Пушкина</a:t>
            </a:r>
            <a:r>
              <a:rPr lang="ru-RU" sz="2400" dirty="0" smtClean="0">
                <a:latin typeface="Gabriola" pitchFamily="82" charset="0"/>
              </a:rPr>
              <a:t>: «Медный всадник», </a:t>
            </a:r>
            <a:r>
              <a:rPr lang="ru-RU" sz="2400" dirty="0">
                <a:latin typeface="Gabriola" pitchFamily="82" charset="0"/>
              </a:rPr>
              <a:t>характеризующая основание </a:t>
            </a:r>
            <a:r>
              <a:rPr lang="ru-RU" sz="2400" dirty="0" smtClean="0">
                <a:latin typeface="Gabriola" pitchFamily="82" charset="0"/>
              </a:rPr>
              <a:t>Петром 1</a:t>
            </a:r>
            <a:r>
              <a:rPr lang="ru-RU" sz="2400" dirty="0">
                <a:latin typeface="Gabriola" pitchFamily="82" charset="0"/>
              </a:rPr>
              <a:t> города </a:t>
            </a:r>
            <a:r>
              <a:rPr lang="ru-RU" sz="2400" dirty="0" smtClean="0">
                <a:latin typeface="Gabriola" pitchFamily="82" charset="0"/>
              </a:rPr>
              <a:t>Санкт-Петербурга</a:t>
            </a:r>
            <a:r>
              <a:rPr lang="ru-RU" sz="2400" dirty="0">
                <a:latin typeface="Gabriola" pitchFamily="82" charset="0"/>
              </a:rPr>
              <a:t> — первого морского порта </a:t>
            </a:r>
            <a:r>
              <a:rPr lang="ru-RU" sz="2400" dirty="0" smtClean="0">
                <a:latin typeface="Gabriola" pitchFamily="82" charset="0"/>
              </a:rPr>
              <a:t>Русского государства.</a:t>
            </a:r>
            <a:endParaRPr lang="ru-RU" sz="2400" dirty="0"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8368" y="3645024"/>
            <a:ext cx="7416824" cy="630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lvl="0" algn="ctr">
              <a:spcBef>
                <a:spcPct val="20000"/>
              </a:spcBef>
              <a:buClr>
                <a:srgbClr val="93A299"/>
              </a:buClr>
            </a:pPr>
            <a:r>
              <a:rPr lang="ru-RU" sz="3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sldjump"/>
              </a:rPr>
              <a:t>Узнать ответ</a:t>
            </a:r>
            <a:endParaRPr lang="ru-RU" sz="3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8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4941168"/>
            <a:ext cx="7344816" cy="10394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sldjump"/>
              </a:rPr>
              <a:t>Узнать ответ</a:t>
            </a:r>
            <a:endParaRPr lang="ru-RU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715772" cy="28083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indent="-342900" algn="just" fontAlgn="base">
              <a:buFont typeface="Arial"/>
              <a:buChar char="•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Gabriola"/>
                <a:cs typeface="Times New Roman"/>
              </a:rPr>
              <a:t>В 1682 году Наталья Нарышкина усадила на трон своего 10-летнего первенца </a:t>
            </a:r>
            <a:r>
              <a:rPr lang="ru-RU" dirty="0" smtClean="0">
                <a:solidFill>
                  <a:schemeClr val="tx1"/>
                </a:solidFill>
                <a:latin typeface="Gabriola"/>
                <a:cs typeface="Times New Roman"/>
              </a:rPr>
              <a:t>Петра, что не на шутку разгневало их сестру. </a:t>
            </a:r>
            <a:r>
              <a:rPr lang="ru-RU" dirty="0">
                <a:solidFill>
                  <a:schemeClr val="tx1"/>
                </a:solidFill>
                <a:latin typeface="Gabriola"/>
                <a:cs typeface="Times New Roman"/>
              </a:rPr>
              <a:t>К ней на помощь пришли стрельцы, устроившие в мае того же года вооруженный мятеж.  В итоге Боярская дума пошла на компромисс, и царями были объявлены оба наследника.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chemeClr val="tx1"/>
                </a:solidFill>
                <a:latin typeface="Gabriola"/>
                <a:cs typeface="Times New Roman"/>
              </a:rPr>
              <a:t>Молодые царевичи не могли быть полноценными правителями, и на регентство при братьях единодушно была выбрана она. О ком идет речь</a:t>
            </a:r>
            <a:r>
              <a:rPr lang="ru-RU" dirty="0" smtClean="0">
                <a:solidFill>
                  <a:schemeClr val="tx1"/>
                </a:solidFill>
                <a:latin typeface="Gabriola"/>
                <a:cs typeface="Times New Roman"/>
              </a:rPr>
              <a:t>?</a:t>
            </a:r>
          </a:p>
          <a:p>
            <a:pPr lvl="0" indent="-342900" algn="just" fontAlgn="base">
              <a:buFont typeface="Arial"/>
              <a:buChar char="•"/>
              <a:tabLst>
                <a:tab pos="457200" algn="l"/>
              </a:tabLst>
            </a:pPr>
            <a:endParaRPr lang="ru-RU" sz="1200" dirty="0">
              <a:solidFill>
                <a:srgbClr val="000000"/>
              </a:solidFill>
              <a:latin typeface="Gabriola"/>
              <a:ea typeface="Times New Roman"/>
              <a:cs typeface="Times New Roman"/>
            </a:endParaRPr>
          </a:p>
          <a:p>
            <a:pPr fontAlgn="base"/>
            <a:endParaRPr lang="ru-RU" dirty="0">
              <a:solidFill>
                <a:schemeClr val="tx1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476671"/>
            <a:ext cx="5363969" cy="646331"/>
          </a:xfrm>
          <a:prstGeom prst="rect">
            <a:avLst/>
          </a:prstGeom>
          <a:ln>
            <a:solidFill>
              <a:srgbClr val="9999FF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3EC2A3"/>
              </a:contourClr>
            </a:sp3d>
          </a:bodyPr>
          <a:lstStyle/>
          <a:p>
            <a:pPr marL="342900" lvl="0" indent="-342900" algn="just" fontAlgn="base">
              <a:spcBef>
                <a:spcPct val="20000"/>
              </a:spcBef>
              <a:buClr>
                <a:srgbClr val="93A299"/>
              </a:buClr>
              <a:buFont typeface="Arial"/>
              <a:buChar char="•"/>
              <a:tabLst>
                <a:tab pos="457200" algn="l"/>
              </a:tabLst>
            </a:pPr>
            <a:r>
              <a:rPr lang="ru-RU" sz="3600" dirty="0">
                <a:solidFill>
                  <a:srgbClr val="000000"/>
                </a:solidFill>
                <a:effectLst>
                  <a:glow rad="368300">
                    <a:srgbClr val="9999FF">
                      <a:alpha val="80000"/>
                    </a:srgbClr>
                  </a:glow>
                </a:effectLst>
                <a:latin typeface="Gabriola"/>
                <a:ea typeface="Times New Roman"/>
                <a:cs typeface="Times New Roman"/>
              </a:rPr>
              <a:t>Категория – «Личности» за 10 !</a:t>
            </a:r>
            <a:endParaRPr lang="ru-RU" sz="3600" dirty="0">
              <a:solidFill>
                <a:srgbClr val="564B3C"/>
              </a:solidFill>
              <a:effectLst>
                <a:glow rad="368300">
                  <a:srgbClr val="9999FF">
                    <a:alpha val="80000"/>
                  </a:srgbClr>
                </a:glow>
              </a:effectLst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940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209" y="404664"/>
            <a:ext cx="8260672" cy="103942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5013176"/>
            <a:ext cx="6408712" cy="11066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Вернуться на главную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156956"/>
            <a:ext cx="583264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Gabriola" pitchFamily="82" charset="0"/>
              </a:rPr>
              <a:t>25 июня 1682 года в Успенском соборе Московского Кремля Ивана и Петра венчали на царство, а по факту правительницей Руси стала их </a:t>
            </a:r>
            <a:r>
              <a:rPr lang="ru-RU" sz="2400" dirty="0" smtClean="0">
                <a:latin typeface="Gabriola" pitchFamily="82" charset="0"/>
              </a:rPr>
              <a:t>сестра</a:t>
            </a:r>
            <a:r>
              <a:rPr lang="ru-RU" sz="2400" dirty="0">
                <a:latin typeface="Gabriola" pitchFamily="82" charset="0"/>
              </a:rPr>
              <a:t> </a:t>
            </a:r>
            <a:r>
              <a:rPr lang="ru-RU" sz="2400" dirty="0" smtClean="0">
                <a:latin typeface="Gabriola" pitchFamily="82" charset="0"/>
              </a:rPr>
              <a:t>– Софья Алексеевна</a:t>
            </a:r>
            <a:r>
              <a:rPr lang="ru-RU" dirty="0" smtClean="0">
                <a:solidFill>
                  <a:srgbClr val="2A2A2C"/>
                </a:solidFill>
                <a:latin typeface="open sans"/>
              </a:rPr>
              <a:t>. </a:t>
            </a:r>
            <a:endParaRPr lang="ru-RU" dirty="0"/>
          </a:p>
        </p:txBody>
      </p:sp>
      <p:pic>
        <p:nvPicPr>
          <p:cNvPr id="1029" name="Picture 5" descr="https://myhouse777.ru/wp-content/uploads/2022/02/Colossal-Spider-2-229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72816"/>
            <a:ext cx="2181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4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5301208"/>
            <a:ext cx="6264696" cy="8234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sldjump"/>
              </a:rPr>
              <a:t>Узнать ответ</a:t>
            </a:r>
            <a:endParaRPr lang="ru-RU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25202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Gabriola" pitchFamily="82" charset="0"/>
              </a:rPr>
              <a:t>Пётр I во время своей заграничной «стажировки» посетил в 1697 году Голландию и, пожив в доме торговца и бургомистра Амстердама, пристрастился к </a:t>
            </a:r>
            <a:r>
              <a:rPr lang="ru-RU" sz="2000" dirty="0" smtClean="0">
                <a:solidFill>
                  <a:schemeClr val="tx1"/>
                </a:solidFill>
                <a:latin typeface="Gabriola" pitchFamily="82" charset="0"/>
              </a:rPr>
              <a:t>этому чудному напитку.</a:t>
            </a:r>
            <a:r>
              <a:rPr lang="ru-RU" sz="2000" dirty="0">
                <a:solidFill>
                  <a:schemeClr val="tx1"/>
                </a:solidFill>
                <a:latin typeface="Gabriola" pitchFamily="82" charset="0"/>
              </a:rPr>
              <a:t> Вернувшись обратно на родину, Пётр издал специальный указ, в котором велел всем подданным пить </a:t>
            </a:r>
            <a:r>
              <a:rPr lang="ru-RU" sz="2000" dirty="0" smtClean="0">
                <a:solidFill>
                  <a:schemeClr val="tx1"/>
                </a:solidFill>
                <a:latin typeface="Gabriola" pitchFamily="82" charset="0"/>
              </a:rPr>
              <a:t>Его </a:t>
            </a:r>
            <a:r>
              <a:rPr lang="ru-RU" sz="2000" dirty="0">
                <a:solidFill>
                  <a:schemeClr val="tx1"/>
                </a:solidFill>
                <a:latin typeface="Gabriola" pitchFamily="82" charset="0"/>
              </a:rPr>
              <a:t>и в частном порядке, и на официальных </a:t>
            </a:r>
            <a:r>
              <a:rPr lang="ru-RU" sz="2000" dirty="0" smtClean="0">
                <a:solidFill>
                  <a:schemeClr val="tx1"/>
                </a:solidFill>
                <a:latin typeface="Gabriola" pitchFamily="82" charset="0"/>
              </a:rPr>
              <a:t>ассамблеях. Что за напиток так удивил Петра 1</a:t>
            </a:r>
            <a:r>
              <a:rPr lang="en-US" sz="2000" dirty="0" smtClean="0">
                <a:solidFill>
                  <a:schemeClr val="tx1"/>
                </a:solidFill>
                <a:latin typeface="Gabriola" pitchFamily="82" charset="0"/>
              </a:rPr>
              <a:t>?</a:t>
            </a:r>
            <a:endParaRPr lang="ru-RU" sz="2000" dirty="0" smtClean="0">
              <a:solidFill>
                <a:schemeClr val="tx1"/>
              </a:solidFill>
              <a:latin typeface="Gabriola" pitchFamily="82" charset="0"/>
            </a:endParaRPr>
          </a:p>
          <a:p>
            <a:endParaRPr lang="ru-RU" sz="2000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692696"/>
            <a:ext cx="4990469" cy="646331"/>
          </a:xfrm>
          <a:prstGeom prst="rect">
            <a:avLst/>
          </a:prstGeom>
          <a:ln>
            <a:solidFill>
              <a:srgbClr val="3EC2A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effectLst>
                  <a:glow rad="266700">
                    <a:srgbClr val="3EC2A3">
                      <a:alpha val="33000"/>
                    </a:srgbClr>
                  </a:glow>
                </a:effectLst>
                <a:latin typeface="Gabriola" pitchFamily="82" charset="0"/>
              </a:rPr>
              <a:t>Категория </a:t>
            </a:r>
            <a:r>
              <a:rPr lang="ru-RU" sz="3600" dirty="0" smtClean="0">
                <a:solidFill>
                  <a:prstClr val="black"/>
                </a:solidFill>
                <a:effectLst>
                  <a:glow rad="266700">
                    <a:srgbClr val="3EC2A3">
                      <a:alpha val="33000"/>
                    </a:srgbClr>
                  </a:glow>
                </a:effectLst>
                <a:latin typeface="Gabriola" pitchFamily="82" charset="0"/>
              </a:rPr>
              <a:t>«Традиции</a:t>
            </a:r>
            <a:r>
              <a:rPr lang="ru-RU" sz="3600" dirty="0">
                <a:solidFill>
                  <a:prstClr val="black"/>
                </a:solidFill>
                <a:effectLst>
                  <a:glow rad="266700">
                    <a:srgbClr val="3EC2A3">
                      <a:alpha val="33000"/>
                    </a:srgbClr>
                  </a:glow>
                </a:effectLst>
                <a:latin typeface="Gabriola" pitchFamily="82" charset="0"/>
              </a:rPr>
              <a:t>» за 10!</a:t>
            </a:r>
          </a:p>
        </p:txBody>
      </p:sp>
    </p:spTree>
    <p:extLst>
      <p:ext uri="{BB962C8B-B14F-4D97-AF65-F5344CB8AC3E}">
        <p14:creationId xmlns:p14="http://schemas.microsoft.com/office/powerpoint/2010/main" val="32148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013176"/>
            <a:ext cx="7560840" cy="10394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sldjump"/>
              </a:rPr>
              <a:t>Вернуться на главную</a:t>
            </a:r>
            <a:endParaRPr lang="ru-RU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5"/>
            <a:ext cx="7704856" cy="30963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Gabriola" pitchFamily="82" charset="0"/>
              </a:rPr>
              <a:t>Именно Петр 1  привез в Россию кофе. Этот напиток стал для Петра символом </a:t>
            </a:r>
            <a:r>
              <a:rPr lang="ru-RU" sz="2000" dirty="0">
                <a:solidFill>
                  <a:schemeClr val="tx1"/>
                </a:solidFill>
                <a:latin typeface="Gabriola" pitchFamily="82" charset="0"/>
              </a:rPr>
              <a:t>гастрономического прогресса, поэтому он столь страстно популяризировал его в России. Экстравагантный в своих поступках </a:t>
            </a:r>
            <a:r>
              <a:rPr lang="ru-RU" sz="2000" dirty="0" smtClean="0">
                <a:solidFill>
                  <a:schemeClr val="tx1"/>
                </a:solidFill>
                <a:latin typeface="Gabriola" pitchFamily="82" charset="0"/>
              </a:rPr>
              <a:t>Петр</a:t>
            </a:r>
            <a:r>
              <a:rPr lang="ru-RU" sz="2000" dirty="0">
                <a:solidFill>
                  <a:schemeClr val="tx1"/>
                </a:solidFill>
                <a:latin typeface="Gabriola" pitchFamily="82" charset="0"/>
              </a:rPr>
              <a:t> любил эпатировать придворных неожиданными появлениями у них дома с требованием налить ему чашку кофе. Вельможи были готовы сделать всё, чтобы угодить строптивому государю. За покупкой кофе они отправлялись в специальные кофейные дома. Первые из них, естественно, появились в столичном Петербурге</a:t>
            </a:r>
          </a:p>
        </p:txBody>
      </p:sp>
    </p:spTree>
    <p:extLst>
      <p:ext uri="{BB962C8B-B14F-4D97-AF65-F5344CB8AC3E}">
        <p14:creationId xmlns:p14="http://schemas.microsoft.com/office/powerpoint/2010/main" val="243089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>
                  <a:glow rad="469900">
                    <a:srgbClr val="FFCC99">
                      <a:alpha val="40000"/>
                    </a:srgbClr>
                  </a:glow>
                </a:effectLst>
                <a:latin typeface="Gabriola" pitchFamily="82" charset="0"/>
              </a:rPr>
              <a:t>Категория «</a:t>
            </a:r>
            <a:r>
              <a:rPr lang="ru-RU" sz="3600" dirty="0" smtClean="0">
                <a:solidFill>
                  <a:schemeClr val="tx1"/>
                </a:solidFill>
                <a:effectLst>
                  <a:glow rad="368300">
                    <a:srgbClr val="FFCC99">
                      <a:alpha val="46000"/>
                    </a:srgbClr>
                  </a:glow>
                </a:effectLst>
                <a:latin typeface="Gabriola" pitchFamily="82" charset="0"/>
              </a:rPr>
              <a:t>Интересный</a:t>
            </a:r>
            <a:r>
              <a:rPr lang="ru-RU" sz="3600" dirty="0" smtClean="0">
                <a:solidFill>
                  <a:schemeClr val="tx1"/>
                </a:solidFill>
                <a:effectLst>
                  <a:glow rad="469900">
                    <a:srgbClr val="FFCC99">
                      <a:alpha val="40000"/>
                    </a:srgbClr>
                  </a:glow>
                </a:effectLst>
                <a:latin typeface="Gabriola" pitchFamily="82" charset="0"/>
              </a:rPr>
              <a:t> факт» за 10!</a:t>
            </a:r>
            <a:endParaRPr lang="ru-RU" sz="3600" dirty="0">
              <a:solidFill>
                <a:schemeClr val="tx1"/>
              </a:solidFill>
              <a:effectLst>
                <a:glow rad="469900">
                  <a:srgbClr val="FFCC99">
                    <a:alpha val="40000"/>
                  </a:srgbClr>
                </a:glow>
              </a:effectLst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564904"/>
            <a:ext cx="7632848" cy="108012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Gabriola" pitchFamily="82" charset="0"/>
              </a:rPr>
              <a:t>Обувь какого размера носил Петр 1</a:t>
            </a:r>
            <a:r>
              <a:rPr lang="en-US" sz="4800" b="1" dirty="0" smtClean="0">
                <a:solidFill>
                  <a:schemeClr val="tx1"/>
                </a:solidFill>
                <a:latin typeface="Gabriola" pitchFamily="82" charset="0"/>
              </a:rPr>
              <a:t>?</a:t>
            </a:r>
            <a:endParaRPr lang="ru-RU" sz="4800" b="1" dirty="0" smtClean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5230342"/>
            <a:ext cx="7416824" cy="630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lvl="0" algn="ctr">
              <a:spcBef>
                <a:spcPct val="20000"/>
              </a:spcBef>
              <a:buClr>
                <a:srgbClr val="93A299"/>
              </a:buClr>
            </a:pPr>
            <a:r>
              <a:rPr lang="ru-RU" sz="3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sldjump"/>
              </a:rPr>
              <a:t>Узнать ответ</a:t>
            </a:r>
            <a:endParaRPr lang="ru-RU" sz="3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36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5013176"/>
            <a:ext cx="4330816" cy="10371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hlinkClick r:id="rId2" action="ppaction://hlinksldjump"/>
              </a:rPr>
              <a:t>Вернуться на главну</a:t>
            </a:r>
            <a:r>
              <a:rPr lang="ru-RU" b="1" cap="none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hlinkClick r:id="rId2" action="ppaction://hlinksldjump"/>
              </a:rPr>
              <a:t>ю</a:t>
            </a:r>
            <a:endParaRPr lang="ru-RU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556792"/>
            <a:ext cx="4896544" cy="18722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Font typeface="Arial"/>
              <a:buChar char="•"/>
            </a:pPr>
            <a:r>
              <a:rPr lang="ru-RU" sz="3200" dirty="0">
                <a:solidFill>
                  <a:schemeClr val="tx1"/>
                </a:solidFill>
                <a:latin typeface="Gabriola" pitchFamily="82" charset="0"/>
              </a:rPr>
              <a:t>При росте в два метра Пётр первый обладал ногой лишь 39-го размера. Широкоплечим он при этом тоже не был.</a:t>
            </a:r>
          </a:p>
          <a:p>
            <a:pPr algn="just"/>
            <a:endParaRPr lang="ru-RU" sz="3200" dirty="0">
              <a:solidFill>
                <a:schemeClr val="tx1"/>
              </a:solidFill>
              <a:latin typeface="Gabriola" pitchFamily="82" charset="0"/>
            </a:endParaRPr>
          </a:p>
        </p:txBody>
      </p:sp>
      <p:pic>
        <p:nvPicPr>
          <p:cNvPr id="2050" name="Picture 2" descr="https://autogear.ru/misc/i/gallery/25881/7379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3024336" cy="324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88832" cy="1039427"/>
          </a:xfrm>
          <a:noFill/>
          <a:ln>
            <a:solidFill>
              <a:srgbClr val="CCFF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glow rad="546100">
                    <a:srgbClr val="00B0F0">
                      <a:alpha val="20000"/>
                    </a:srgbClr>
                  </a:glow>
                </a:effectLst>
              </a:rPr>
              <a:t>Категория «Личности» за 20!</a:t>
            </a:r>
            <a:endParaRPr lang="ru-RU" dirty="0">
              <a:effectLst>
                <a:glow rad="546100">
                  <a:srgbClr val="00B0F0">
                    <a:alpha val="20000"/>
                  </a:srgb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704856" cy="28083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Gabriola" pitchFamily="82" charset="0"/>
              </a:rPr>
              <a:t>Военный и государственный деятель, участник Азовских походов, с 1700- 1706-начальник Адмиралтейского приказа, а с 1723-1725 – командовал Балтийским </a:t>
            </a:r>
            <a:r>
              <a:rPr lang="ru-RU" sz="3600" dirty="0" smtClean="0">
                <a:solidFill>
                  <a:schemeClr val="tx1"/>
                </a:solidFill>
                <a:latin typeface="Gabriola" pitchFamily="82" charset="0"/>
              </a:rPr>
              <a:t>флотом.</a:t>
            </a:r>
          </a:p>
          <a:p>
            <a:pPr marL="11430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Gabriola" pitchFamily="82" charset="0"/>
              </a:rPr>
              <a:t>			О ком идет речь</a:t>
            </a:r>
            <a:r>
              <a:rPr lang="en-US" sz="3600" dirty="0" smtClean="0">
                <a:solidFill>
                  <a:schemeClr val="tx1"/>
                </a:solidFill>
                <a:latin typeface="Gabriola" pitchFamily="82" charset="0"/>
              </a:rPr>
              <a:t>?</a:t>
            </a:r>
            <a:endParaRPr lang="ru-RU" sz="3600" dirty="0" smtClean="0">
              <a:solidFill>
                <a:schemeClr val="tx1"/>
              </a:solidFill>
              <a:latin typeface="Gabriola" pitchFamily="82" charset="0"/>
            </a:endParaRPr>
          </a:p>
          <a:p>
            <a:pPr marL="114300" indent="0" algn="ctr">
              <a:buNone/>
            </a:pPr>
            <a:endParaRPr lang="ru-RU" sz="3600" dirty="0" smtClean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230342"/>
            <a:ext cx="7416824" cy="630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lvl="0" algn="ctr">
              <a:spcBef>
                <a:spcPct val="20000"/>
              </a:spcBef>
              <a:buClr>
                <a:srgbClr val="93A299"/>
              </a:buClr>
            </a:pPr>
            <a:r>
              <a:rPr lang="ru-RU" sz="3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 action="ppaction://hlinksldjump"/>
              </a:rPr>
              <a:t>Узнать ответ</a:t>
            </a:r>
            <a:endParaRPr lang="ru-RU" sz="3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0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999</TotalTime>
  <Words>562</Words>
  <Application>Microsoft Office PowerPoint</Application>
  <PresentationFormat>Экран (4:3)</PresentationFormat>
  <Paragraphs>85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Кнопка</vt:lpstr>
      <vt:lpstr>     Презентация  -  Викторина  к уроку  по учебному предмету  « История» для 9-11 классов на тему: «Петр 1: Рассвет Российской Империи» </vt:lpstr>
      <vt:lpstr>Презентация PowerPoint</vt:lpstr>
      <vt:lpstr>Узнать ответ</vt:lpstr>
      <vt:lpstr>Презентация PowerPoint</vt:lpstr>
      <vt:lpstr>Узнать ответ</vt:lpstr>
      <vt:lpstr>Вернуться на главную</vt:lpstr>
      <vt:lpstr>Категория «Интересный факт» за 10!</vt:lpstr>
      <vt:lpstr>Вернуться на главную</vt:lpstr>
      <vt:lpstr>Категория «Личности» за 20!</vt:lpstr>
      <vt:lpstr>Вернуться на главную</vt:lpstr>
      <vt:lpstr>Категория «Традиции» за 20!</vt:lpstr>
      <vt:lpstr>Вернуться на главную</vt:lpstr>
      <vt:lpstr>Категория «Интересный факт» за 20!</vt:lpstr>
      <vt:lpstr>Вернуться на главную</vt:lpstr>
      <vt:lpstr>Категория «Личности» за 30!</vt:lpstr>
      <vt:lpstr>Вернуться на главную</vt:lpstr>
      <vt:lpstr>Категория «Традиции» за 30!</vt:lpstr>
      <vt:lpstr>Вернуться на главную</vt:lpstr>
      <vt:lpstr>Категория «Интересный факт» за 30</vt:lpstr>
      <vt:lpstr>Вернуться на главную</vt:lpstr>
      <vt:lpstr>Категория «Личности» за 40! </vt:lpstr>
      <vt:lpstr>Вернуться на главную</vt:lpstr>
      <vt:lpstr>Категория «Традиции» за 40!</vt:lpstr>
      <vt:lpstr>Вернуться на главную</vt:lpstr>
      <vt:lpstr>Блиц-опрос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презентация к уроку по учебному предмету «История» на тему: «Петр 1: Рассвет Российской Империи»</dc:title>
  <dc:creator>School 122</dc:creator>
  <cp:lastModifiedBy>Полина</cp:lastModifiedBy>
  <cp:revision>61</cp:revision>
  <dcterms:created xsi:type="dcterms:W3CDTF">2022-10-10T10:50:18Z</dcterms:created>
  <dcterms:modified xsi:type="dcterms:W3CDTF">2022-10-21T05:20:17Z</dcterms:modified>
</cp:coreProperties>
</file>