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4" r:id="rId3"/>
    <p:sldId id="295" r:id="rId4"/>
    <p:sldId id="282" r:id="rId5"/>
    <p:sldId id="283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6" r:id="rId15"/>
    <p:sldId id="271" r:id="rId16"/>
    <p:sldId id="256" r:id="rId17"/>
    <p:sldId id="267" r:id="rId18"/>
    <p:sldId id="257" r:id="rId19"/>
    <p:sldId id="258" r:id="rId20"/>
    <p:sldId id="259" r:id="rId21"/>
    <p:sldId id="268" r:id="rId22"/>
    <p:sldId id="260" r:id="rId23"/>
    <p:sldId id="261" r:id="rId24"/>
    <p:sldId id="262" r:id="rId25"/>
    <p:sldId id="263" r:id="rId26"/>
    <p:sldId id="294" r:id="rId27"/>
    <p:sldId id="264" r:id="rId28"/>
    <p:sldId id="273" r:id="rId29"/>
    <p:sldId id="269" r:id="rId30"/>
    <p:sldId id="270" r:id="rId31"/>
    <p:sldId id="265" r:id="rId32"/>
    <p:sldId id="274" r:id="rId33"/>
    <p:sldId id="266" r:id="rId34"/>
    <p:sldId id="275" r:id="rId35"/>
    <p:sldId id="276" r:id="rId36"/>
    <p:sldId id="277" r:id="rId37"/>
    <p:sldId id="280" r:id="rId38"/>
    <p:sldId id="278" r:id="rId39"/>
    <p:sldId id="279" r:id="rId40"/>
    <p:sldId id="272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B44C"/>
    <a:srgbClr val="AC38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17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944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25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93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858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0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891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070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533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472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EDA5D-370E-42FC-BC5F-D50CC5F02904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8B367-A86C-4963-9EE0-4D9BBD54E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0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250189" cy="694372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87650" y="1922823"/>
            <a:ext cx="6537325" cy="147002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Н.</a:t>
            </a:r>
            <a:r>
              <a:rPr lang="ru-RU" sz="5400" b="1" spc="50" dirty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Плещеев</a:t>
            </a:r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«Осень наступила…»</a:t>
            </a:r>
            <a:endParaRPr lang="ru-RU" sz="5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3865" y="103309"/>
            <a:ext cx="45248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/>
              <a:t>ГБОУ</a:t>
            </a:r>
          </a:p>
          <a:p>
            <a:pPr algn="ctr"/>
            <a:r>
              <a:rPr lang="ru-RU" sz="2400" i="1" dirty="0" smtClean="0"/>
              <a:t>«Академическая гимназия №56»</a:t>
            </a:r>
          </a:p>
          <a:p>
            <a:pPr algn="ctr"/>
            <a:r>
              <a:rPr lang="ru-RU" sz="2400" i="1" dirty="0" smtClean="0"/>
              <a:t>Г. Санкт-Петербурга</a:t>
            </a:r>
            <a:endParaRPr lang="ru-RU" sz="2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203365" y="5133721"/>
            <a:ext cx="7705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/>
              <a:t>Автор презентации: Трофимова Светлана </a:t>
            </a:r>
            <a:r>
              <a:rPr lang="ru-RU" sz="2400" i="1" dirty="0"/>
              <a:t>Г</a:t>
            </a:r>
            <a:r>
              <a:rPr lang="ru-RU" sz="2400" i="1" dirty="0" smtClean="0"/>
              <a:t>еннадьевна</a:t>
            </a:r>
          </a:p>
          <a:p>
            <a:pPr algn="ctr"/>
            <a:r>
              <a:rPr lang="ru-RU" sz="2400" i="1" dirty="0" smtClean="0"/>
              <a:t>Учитель начальных классов</a:t>
            </a:r>
          </a:p>
          <a:p>
            <a:pPr algn="ctr"/>
            <a:r>
              <a:rPr lang="ru-RU" sz="2400" i="1" dirty="0" smtClean="0"/>
              <a:t>2021</a:t>
            </a:r>
            <a:endParaRPr lang="ru-RU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426552" y="3693050"/>
            <a:ext cx="3397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/>
              <a:t>Литературное чтение</a:t>
            </a:r>
          </a:p>
          <a:p>
            <a:pPr algn="ctr"/>
            <a:r>
              <a:rPr lang="ru-RU" sz="2400" i="1" dirty="0" smtClean="0"/>
              <a:t> 2 класс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382775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" y="1318391"/>
            <a:ext cx="4056488" cy="553960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12191999" cy="15561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Подберите иллюстрацию к стихотворению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674" y="1556196"/>
            <a:ext cx="4124325" cy="53018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344" y="1556195"/>
            <a:ext cx="4152899" cy="53018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25" y="0"/>
            <a:ext cx="12239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82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724300" y="-228600"/>
            <a:ext cx="3571900" cy="119065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Итог урока</a:t>
            </a: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8125" y="390526"/>
            <a:ext cx="11868150" cy="623887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r>
              <a:rPr kumimoji="0" lang="ru-RU" sz="4000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 С произведением какого автора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</a:t>
            </a:r>
            <a:r>
              <a:rPr kumimoji="0" lang="ru-RU" sz="4000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мы </a:t>
            </a:r>
            <a:r>
              <a:rPr kumimoji="0" lang="ru-RU" sz="4000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сегодня познакомились?</a:t>
            </a: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	- Какой теме оно посвящено</a:t>
            </a: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       - </a:t>
            </a:r>
            <a:r>
              <a:rPr lang="ru-RU" sz="4000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Какое настроение вы почувствовали</a:t>
            </a: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?</a:t>
            </a:r>
            <a:endParaRPr lang="ru-RU" sz="4000" spc="50" dirty="0" smtClean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- Какую осень описывает автор</a:t>
            </a:r>
            <a:r>
              <a:rPr kumimoji="0" lang="ru-RU" sz="4000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?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       - Расскажите о своём осеннем настроении по 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ru-RU" sz="4000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</a:t>
            </a:r>
            <a:r>
              <a:rPr lang="ru-RU" sz="4000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         вашим рисункам.</a:t>
            </a:r>
            <a:endParaRPr lang="ru-RU" sz="4000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600" i="0" u="none" strike="noStrike" kern="1200" cap="none" spc="50" normalizeH="0" baseline="0" noProof="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R="0" lvl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7706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591641" y="218720"/>
            <a:ext cx="6316216" cy="31432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Рефлексия </a:t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4048" y="1467271"/>
            <a:ext cx="3911352" cy="129387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Узнал</a:t>
            </a:r>
            <a:r>
              <a:rPr kumimoji="0" lang="ru-RU" sz="4000" b="1" i="0" u="none" strike="noStrike" kern="1200" cap="none" spc="50" normalizeH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4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Запомнил</a:t>
            </a:r>
          </a:p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Научился</a:t>
            </a:r>
          </a:p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4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Повторил</a:t>
            </a:r>
          </a:p>
          <a:p>
            <a:pPr marL="457200" lvl="0" indent="-4572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4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Затрудняюсь</a:t>
            </a:r>
            <a:r>
              <a:rPr kumimoji="0" lang="ru-RU" sz="40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6531" t="6015" r="60394" b="50000"/>
          <a:stretch/>
        </p:blipFill>
        <p:spPr>
          <a:xfrm>
            <a:off x="491573" y="2080868"/>
            <a:ext cx="4020902" cy="3676253"/>
          </a:xfrm>
          <a:prstGeom prst="rect">
            <a:avLst/>
          </a:prstGeom>
          <a:effectLst>
            <a:glow rad="127000">
              <a:srgbClr val="FF0000">
                <a:alpha val="79000"/>
              </a:srgbClr>
            </a:glo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95375" y="3352134"/>
            <a:ext cx="2047131" cy="1421507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50" normalizeH="0" baseline="0" noProof="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</a:t>
            </a:r>
            <a:r>
              <a:rPr kumimoji="0" lang="ru-RU" sz="72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72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72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54953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89434" y="123470"/>
            <a:ext cx="6316216" cy="31432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Домашнее  задание</a:t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1586508"/>
            <a:ext cx="8126685" cy="31432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54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Стр. 60.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ru-RU" sz="48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Выучить стихотворение наизусть</a:t>
            </a: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4400" spc="50" dirty="0">
                <a:ln w="1143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4400" spc="50" dirty="0" smtClean="0">
                <a:ln w="1143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   Памятка</a:t>
            </a:r>
            <a:endParaRPr lang="ru-RU" sz="4400" spc="50" dirty="0">
              <a:ln w="11430"/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R="0" lvl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47750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120725" y="328590"/>
            <a:ext cx="10169599" cy="31432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Презентация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spc="50" noProof="0" dirty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</a:t>
            </a:r>
            <a:r>
              <a:rPr kumimoji="0" lang="ru-RU" sz="6000" b="1" i="0" u="none" strike="noStrike" kern="1200" cap="none" spc="50" normalizeH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исунков</a:t>
            </a:r>
            <a:endParaRPr kumimoji="0" lang="ru-RU" sz="6000" b="1" i="0" u="none" strike="noStrike" kern="1200" cap="none" spc="50" normalizeH="0" noProof="0" dirty="0" smtClean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 Моё осеннее настроение»</a:t>
            </a:r>
            <a:r>
              <a:rPr kumimoji="0" lang="ru-RU" sz="6000" b="1" i="0" u="none" strike="noStrike" kern="1200" cap="none" spc="50" normalizeH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5172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505075"/>
            <a:ext cx="9144000" cy="4005263"/>
          </a:xfrm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</a:rPr>
              <a:t>Моё </a:t>
            </a:r>
            <a:br>
              <a:rPr lang="ru-RU" sz="8800" b="1" i="1" dirty="0" smtClean="0">
                <a:solidFill>
                  <a:srgbClr val="FF0000"/>
                </a:solidFill>
              </a:rPr>
            </a:br>
            <a:r>
              <a:rPr lang="ru-RU" sz="8800" b="1" i="1" dirty="0" smtClean="0">
                <a:solidFill>
                  <a:srgbClr val="C00000"/>
                </a:solidFill>
              </a:rPr>
              <a:t>осеннее</a:t>
            </a:r>
            <a:r>
              <a:rPr lang="ru-RU" sz="8800" b="1" i="1" dirty="0" smtClean="0">
                <a:solidFill>
                  <a:srgbClr val="FF0000"/>
                </a:solidFill>
              </a:rPr>
              <a:t> </a:t>
            </a:r>
            <a:br>
              <a:rPr lang="ru-RU" sz="8800" b="1" i="1" dirty="0" smtClean="0">
                <a:solidFill>
                  <a:srgbClr val="FF0000"/>
                </a:solidFill>
              </a:rPr>
            </a:br>
            <a:r>
              <a:rPr lang="ru-RU" sz="8800" b="1" i="1" dirty="0" smtClean="0">
                <a:solidFill>
                  <a:srgbClr val="00B050"/>
                </a:solidFill>
              </a:rPr>
              <a:t>настроение</a:t>
            </a:r>
            <a:endParaRPr lang="ru-RU" sz="8800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4" y="-1"/>
            <a:ext cx="8877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2-И класс</a:t>
            </a:r>
          </a:p>
          <a:p>
            <a:r>
              <a:rPr lang="ru-RU" sz="4800" dirty="0" smtClean="0">
                <a:solidFill>
                  <a:srgbClr val="002060"/>
                </a:solidFill>
              </a:rPr>
              <a:t>«Академическая гимназия №56»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7" name="deti-online.com_-_ferenc-list-tokka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09867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4000">
        <p15:prstTrans prst="origami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4.07407E-6 L 1.25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5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464"/>
            <a:ext cx="12191999" cy="69454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01122" y="5934670"/>
            <a:ext cx="6551839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Онищин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Борис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1731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6528" b="1250"/>
          <a:stretch/>
        </p:blipFill>
        <p:spPr>
          <a:xfrm rot="10800000">
            <a:off x="0" y="-2"/>
            <a:ext cx="12192000" cy="68327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62675" y="5909376"/>
            <a:ext cx="6029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Гончаров Никита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6887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1640" b="3861"/>
          <a:stretch/>
        </p:blipFill>
        <p:spPr>
          <a:xfrm rot="5400000">
            <a:off x="2643189" y="-2643187"/>
            <a:ext cx="6905624" cy="12192000"/>
          </a:xfrm>
        </p:spPr>
      </p:pic>
      <p:sp>
        <p:nvSpPr>
          <p:cNvPr id="6" name="Прямоугольник 5"/>
          <p:cNvSpPr/>
          <p:nvPr/>
        </p:nvSpPr>
        <p:spPr>
          <a:xfrm>
            <a:off x="4267201" y="6048970"/>
            <a:ext cx="7924800" cy="923330"/>
          </a:xfrm>
          <a:prstGeom prst="rect">
            <a:avLst/>
          </a:prstGeom>
          <a:solidFill>
            <a:srgbClr val="ADB44C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КляусВладислав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513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75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Черепанов Фёдор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84122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372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294880" y="168449"/>
            <a:ext cx="4897120" cy="147002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6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Осенний </a:t>
            </a:r>
            <a:br>
              <a:rPr lang="ru-RU" sz="96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 </a:t>
            </a:r>
            <a:br>
              <a:rPr lang="ru-RU" sz="96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</a:t>
            </a:r>
            <a:endParaRPr lang="ru-RU" sz="96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8551" y="442470"/>
            <a:ext cx="4076315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Назовите времена года.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8550" y="1040472"/>
            <a:ext cx="6531650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какого времени года наступает осень?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8550" y="1638474"/>
            <a:ext cx="4592783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Назовите осенние месяцы.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8549" y="2238679"/>
            <a:ext cx="6531651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Какой сейчас месяц по счёту?  Назови его.</a:t>
            </a: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8549" y="4060054"/>
            <a:ext cx="6760251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Назовите осенние явления неживой природы.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8549" y="2771498"/>
            <a:ext cx="9664318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Сколько в нем дней</a:t>
            </a: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Сегодня чётное число или нечетное?</a:t>
            </a:r>
          </a:p>
          <a:p>
            <a:endParaRPr lang="ru-RU" sz="2400" b="1" spc="50" dirty="0" smtClean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8549" y="4632890"/>
            <a:ext cx="6760251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Назовите осенние явления живой природы.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8548" y="5215471"/>
            <a:ext cx="8064119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Какой гриб дружит с берёзой?  С осиной?  А с ёлкой?.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8548" y="5768534"/>
            <a:ext cx="7700052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Какие пословицы и поговорки про осень вы знаете?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48548" y="6370888"/>
            <a:ext cx="6760251" cy="311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Назовите осенние приметы.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172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407" r="278"/>
          <a:stretch/>
        </p:blipFill>
        <p:spPr>
          <a:xfrm rot="5400000">
            <a:off x="2676525" y="-2676527"/>
            <a:ext cx="6838950" cy="12192003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-4" y="0"/>
            <a:ext cx="12192004" cy="92333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Сакаева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Валерия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44441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4723" b="1945"/>
          <a:stretch/>
        </p:blipFill>
        <p:spPr>
          <a:xfrm rot="10800000">
            <a:off x="0" y="-1"/>
            <a:ext cx="12192000" cy="69245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48250" y="6001233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Дядюн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Даниил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1448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4000">
        <p15:prstTrans prst="wind"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1667" r="-1" b="3750"/>
          <a:stretch/>
        </p:blipFill>
        <p:spPr>
          <a:xfrm rot="10800000">
            <a:off x="-2" y="-2"/>
            <a:ext cx="12192001" cy="72163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-3"/>
            <a:ext cx="6029325" cy="923330"/>
          </a:xfrm>
          <a:prstGeom prst="rect">
            <a:avLst/>
          </a:prstGeom>
          <a:solidFill>
            <a:srgbClr val="AC3814"/>
          </a:solidFill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Корсунский Елисей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0100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222" t="39425" r="4861" b="39807"/>
          <a:stretch/>
        </p:blipFill>
        <p:spPr>
          <a:xfrm>
            <a:off x="0" y="-1"/>
            <a:ext cx="12252768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-3"/>
            <a:ext cx="6029325" cy="92333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Новикова Василиса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3739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2083" b="3473"/>
          <a:stretch/>
        </p:blipFill>
        <p:spPr>
          <a:xfrm rot="10800000">
            <a:off x="-2" y="-1"/>
            <a:ext cx="12192001" cy="69196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86175" y="5996368"/>
            <a:ext cx="6029325" cy="92333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Таскина Олеся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44553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" b="4722"/>
          <a:stretch/>
        </p:blipFill>
        <p:spPr>
          <a:xfrm>
            <a:off x="0" y="0"/>
            <a:ext cx="12192000" cy="69157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81575" y="5992376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Толстолуцкая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Ольга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2250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029325" cy="92333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Лисовая Николь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45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" t="4167" b="5694"/>
          <a:stretch/>
        </p:blipFill>
        <p:spPr>
          <a:xfrm rot="10800000">
            <a:off x="-3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934670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Седова Василиса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396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944" t="11743" r="6875" b="6180"/>
          <a:stretch/>
        </p:blipFill>
        <p:spPr>
          <a:xfrm>
            <a:off x="0" y="0"/>
            <a:ext cx="1213273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-111191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Сапрыкин Елисей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667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2" t="8386" r="4489" b="4630"/>
          <a:stretch/>
        </p:blipFill>
        <p:spPr>
          <a:xfrm rot="5400000">
            <a:off x="2666999" y="-2667001"/>
            <a:ext cx="6857999" cy="1219200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4" y="5934670"/>
            <a:ext cx="5286376" cy="923330"/>
          </a:xfrm>
          <a:prstGeom prst="rect">
            <a:avLst/>
          </a:prstGeom>
          <a:solidFill>
            <a:srgbClr val="AC3814"/>
          </a:solidFill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Глаголев Прохор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99447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30200" y="2001836"/>
            <a:ext cx="7772400" cy="147002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Алексей Николаевич</a:t>
            </a:r>
            <a:b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Плещеев</a:t>
            </a:r>
            <a:b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«Осень наступила…»</a:t>
            </a:r>
            <a:endParaRPr lang="ru-RU" sz="54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06400" y="233891"/>
            <a:ext cx="3911600" cy="147002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u="sng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  <a:endParaRPr lang="ru-RU" sz="5400" b="1" u="sng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561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2778" r="313" b="2361"/>
          <a:stretch/>
        </p:blipFill>
        <p:spPr>
          <a:xfrm rot="10800000">
            <a:off x="-2" y="-2"/>
            <a:ext cx="12192001" cy="69928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069476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Чернявская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Есения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88750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 r="625" b="2083"/>
          <a:stretch/>
        </p:blipFill>
        <p:spPr>
          <a:xfrm>
            <a:off x="-1" y="0"/>
            <a:ext cx="12192001" cy="68844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81575" y="5934670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Козина София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66041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t="402"/>
          <a:stretch/>
        </p:blipFill>
        <p:spPr>
          <a:xfrm>
            <a:off x="0" y="0"/>
            <a:ext cx="12192000" cy="70675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05675" y="0"/>
            <a:ext cx="4972050" cy="1754326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Васильева София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32536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" t="4584" b="1250"/>
          <a:stretch/>
        </p:blipFill>
        <p:spPr>
          <a:xfrm rot="10800000">
            <a:off x="-2" y="-1"/>
            <a:ext cx="1232535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53200" y="5934670"/>
            <a:ext cx="6029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Грашкин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Кирилл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14791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b="6250"/>
          <a:stretch/>
        </p:blipFill>
        <p:spPr>
          <a:xfrm rot="10800000">
            <a:off x="0" y="-2"/>
            <a:ext cx="12192000" cy="69394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76200" y="-3"/>
            <a:ext cx="721042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Громов Максим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55200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4" b="9167"/>
          <a:stretch/>
        </p:blipFill>
        <p:spPr>
          <a:xfrm rot="10800000">
            <a:off x="-2" y="-1"/>
            <a:ext cx="12192001" cy="68386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62675" y="-2"/>
            <a:ext cx="602932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Григорьева Арина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43264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7500" b="972"/>
          <a:stretch/>
        </p:blipFill>
        <p:spPr>
          <a:xfrm rot="10800000">
            <a:off x="-2" y="-2"/>
            <a:ext cx="12192001" cy="68544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62098" y="0"/>
            <a:ext cx="4772027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Уткин Никита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71728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" y="-266700"/>
            <a:ext cx="6858000" cy="7391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91400" y="2124073"/>
            <a:ext cx="4800600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Хайритдинова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Рената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78056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1806" r="-1250" b="2360"/>
          <a:stretch/>
        </p:blipFill>
        <p:spPr>
          <a:xfrm>
            <a:off x="0" y="0"/>
            <a:ext cx="1233487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14300" y="5934670"/>
            <a:ext cx="5057775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Гердий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Алексей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65890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" t="2083" b="7917"/>
          <a:stretch/>
        </p:blipFill>
        <p:spPr>
          <a:xfrm rot="10800000">
            <a:off x="-2" y="-2"/>
            <a:ext cx="12192001" cy="68803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5400675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Козлова Ксения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30789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07475" y="328589"/>
            <a:ext cx="3571900" cy="31432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Алексей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Николаевич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Плещеев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(1825 – 1893)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i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</a:t>
            </a:r>
            <a:r>
              <a:rPr kumimoji="0" lang="ru-RU" sz="2800" i="1" u="none" strike="noStrike" kern="1200" cap="none" spc="50" normalizeH="0" baseline="0" noProof="0" dirty="0" err="1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оэт</a:t>
            </a:r>
            <a:r>
              <a:rPr kumimoji="0" lang="ru-RU" sz="2800" i="1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прозаик, переводчик, критик</a:t>
            </a:r>
            <a: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1" i="0" u="none" strike="noStrike" kern="1200" cap="none" spc="50" normalizeH="0" baseline="0" noProof="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896129" y="495298"/>
            <a:ext cx="3867150" cy="536257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487" y="713328"/>
            <a:ext cx="3382433" cy="4515548"/>
          </a:xfrm>
          <a:prstGeom prst="rect">
            <a:avLst/>
          </a:prstGeom>
          <a:ln w="76200">
            <a:solidFill>
              <a:srgbClr val="C00000"/>
            </a:solidFill>
          </a:ln>
          <a:effectLst>
            <a:softEdge rad="635000"/>
          </a:effectLst>
        </p:spPr>
      </p:pic>
      <p:sp>
        <p:nvSpPr>
          <p:cNvPr id="8" name="Вертикальный свиток 7"/>
          <p:cNvSpPr/>
          <p:nvPr/>
        </p:nvSpPr>
        <p:spPr>
          <a:xfrm>
            <a:off x="-161924" y="495298"/>
            <a:ext cx="4838700" cy="5619752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Алексей Николаевич Плещеев родился в семье небогатого провинциального </a:t>
            </a:r>
            <a:r>
              <a:rPr lang="ru-RU" dirty="0" smtClean="0"/>
              <a:t>чиновника</a:t>
            </a:r>
            <a:r>
              <a:rPr lang="ru-RU" dirty="0"/>
              <a:t>, представителя старинного дворянского рода.</a:t>
            </a:r>
          </a:p>
          <a:p>
            <a:pPr algn="ctr"/>
            <a:r>
              <a:rPr lang="ru-RU" dirty="0"/>
              <a:t>Детство поэта прошло в Нижнем Новгороде, где с 1827 года служил его </a:t>
            </a:r>
            <a:r>
              <a:rPr lang="ru-RU" dirty="0" smtClean="0"/>
              <a:t>отец, </a:t>
            </a:r>
            <a:r>
              <a:rPr lang="ru-RU" dirty="0"/>
              <a:t>скончавшийся, когда будущий поэт был ещё ребёнком.</a:t>
            </a:r>
          </a:p>
          <a:p>
            <a:pPr algn="ctr"/>
            <a:r>
              <a:rPr lang="ru-RU" dirty="0"/>
              <a:t>Его воспитанием занималась мать Елена Александровна, которая сумела дать сыну хорошее </a:t>
            </a:r>
            <a:r>
              <a:rPr lang="ru-RU" dirty="0" smtClean="0"/>
              <a:t>домашнее </a:t>
            </a:r>
            <a:r>
              <a:rPr lang="ru-RU" dirty="0"/>
              <a:t>образование, продолженное им в Петербурге.</a:t>
            </a:r>
          </a:p>
        </p:txBody>
      </p:sp>
    </p:spTree>
    <p:extLst>
      <p:ext uri="{BB962C8B-B14F-4D97-AF65-F5344CB8AC3E}">
        <p14:creationId xmlns:p14="http://schemas.microsoft.com/office/powerpoint/2010/main" val="3143595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</a:extLst>
          </a:blip>
          <a:srcRect r="200" b="10224"/>
          <a:stretch/>
        </p:blipFill>
        <p:spPr>
          <a:xfrm>
            <a:off x="0" y="1"/>
            <a:ext cx="12178442" cy="6858000"/>
          </a:xfrm>
          <a:prstGeom prst="rect">
            <a:avLst/>
          </a:prstGeom>
          <a:effectLst>
            <a:glow rad="127000">
              <a:schemeClr val="accent1">
                <a:alpha val="45000"/>
              </a:schemeClr>
            </a:glow>
            <a:softEdge rad="469900"/>
          </a:effectLst>
        </p:spPr>
      </p:pic>
      <p:sp>
        <p:nvSpPr>
          <p:cNvPr id="5" name="TextBox 4"/>
          <p:cNvSpPr txBox="1"/>
          <p:nvPr/>
        </p:nvSpPr>
        <p:spPr>
          <a:xfrm rot="20669044">
            <a:off x="861092" y="2162838"/>
            <a:ext cx="9478337" cy="1107996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</a:rPr>
              <a:t>СПАСИБО ЗА РАБОТУ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105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5" name="Двойная волна 4"/>
          <p:cNvSpPr/>
          <p:nvPr/>
        </p:nvSpPr>
        <p:spPr>
          <a:xfrm>
            <a:off x="0" y="-1"/>
            <a:ext cx="6705600" cy="5114131"/>
          </a:xfrm>
          <a:prstGeom prst="doubleWave">
            <a:avLst>
              <a:gd name="adj1" fmla="val 6250"/>
              <a:gd name="adj2" fmla="val -241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15691" y="894971"/>
            <a:ext cx="41791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Учебник </a:t>
            </a:r>
          </a:p>
          <a:p>
            <a:pPr algn="ctr"/>
            <a:r>
              <a:rPr lang="ru-RU" sz="5400" dirty="0" smtClean="0"/>
              <a:t>Стр. 60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1315691" y="2563969"/>
            <a:ext cx="421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Алексей Плещеев </a:t>
            </a:r>
          </a:p>
          <a:p>
            <a:pPr algn="ctr"/>
            <a:r>
              <a:rPr lang="ru-RU" sz="3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« Осень наступила»</a:t>
            </a:r>
            <a:endParaRPr lang="ru-RU" sz="36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05425" y="40134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81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5" name="Двойная волна 4"/>
          <p:cNvSpPr/>
          <p:nvPr/>
        </p:nvSpPr>
        <p:spPr>
          <a:xfrm>
            <a:off x="0" y="-1"/>
            <a:ext cx="8643968" cy="6943725"/>
          </a:xfrm>
          <a:prstGeom prst="doubleWave">
            <a:avLst>
              <a:gd name="adj1" fmla="val 6250"/>
              <a:gd name="adj2" fmla="val -241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1472" y="928670"/>
            <a:ext cx="80724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/>
              <a:t>Какое настроение создают картины природы, описанные поэтом?</a:t>
            </a:r>
          </a:p>
          <a:p>
            <a:pPr>
              <a:buFont typeface="Wingdings" pitchFamily="2" charset="2"/>
              <a:buChar char="v"/>
            </a:pPr>
            <a:endParaRPr lang="ru-RU" sz="3200" dirty="0" smtClean="0"/>
          </a:p>
          <a:p>
            <a:pPr lvl="1">
              <a:buFont typeface="Wingdings" pitchFamily="2" charset="2"/>
              <a:buChar char="v"/>
            </a:pPr>
            <a:r>
              <a:rPr lang="ru-RU" sz="3200" dirty="0" smtClean="0"/>
              <a:t>Как ты прочитаешь это стихотворение: </a:t>
            </a:r>
          </a:p>
          <a:p>
            <a:r>
              <a:rPr lang="ru-RU" sz="3200" dirty="0" smtClean="0"/>
              <a:t>в быстром темпе, с радостью, с грустью,  неторопливо?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О какой осени идёт речь</a:t>
            </a:r>
            <a:r>
              <a:rPr lang="ru-RU" sz="2000" dirty="0" smtClean="0"/>
              <a:t>?</a:t>
            </a:r>
            <a:r>
              <a:rPr lang="ru-RU" sz="2000" i="1" dirty="0" smtClean="0"/>
              <a:t>(ранняя, золотая , поздняя)</a:t>
            </a:r>
          </a:p>
          <a:p>
            <a:endParaRPr lang="ru-RU" sz="3200" dirty="0" smtClean="0"/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Перечитайте стихотворение, найдите рифмующиеся слова.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3054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5918" y="387127"/>
            <a:ext cx="691276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Как вы понимаете слово «озимь»?</a:t>
            </a:r>
          </a:p>
          <a:p>
            <a:pPr algn="ctr"/>
            <a:endParaRPr lang="ru-RU" sz="3600" dirty="0" smtClean="0"/>
          </a:p>
          <a:p>
            <a:pPr algn="ctr"/>
            <a:endParaRPr lang="ru-RU" sz="1000" dirty="0" smtClean="0"/>
          </a:p>
          <a:p>
            <a:r>
              <a:rPr lang="ru-RU" sz="3600" b="1" dirty="0" smtClean="0"/>
              <a:t>Озимь – </a:t>
            </a:r>
            <a:r>
              <a:rPr lang="ru-RU" sz="3600" dirty="0" smtClean="0"/>
              <a:t>всходы пшеницы, посеянные под зиму, осенью, а не весной.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58675" cy="694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2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4372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38158" y="218778"/>
            <a:ext cx="5234017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Рифмующиеся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слова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37" y="1114412"/>
            <a:ext cx="7215238" cy="5405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цветы – кусты</a:t>
            </a:r>
          </a:p>
          <a:p>
            <a:pPr algn="ctr"/>
            <a:r>
              <a:rPr lang="ru-RU" sz="4800" b="1" dirty="0" smtClean="0"/>
              <a:t>желтеет – зеленеет</a:t>
            </a:r>
          </a:p>
          <a:p>
            <a:pPr algn="ctr"/>
            <a:r>
              <a:rPr lang="ru-RU" sz="4800" b="1" dirty="0" smtClean="0"/>
              <a:t>на лугах – на полях</a:t>
            </a:r>
          </a:p>
          <a:p>
            <a:pPr algn="ctr"/>
            <a:r>
              <a:rPr lang="ru-RU" sz="4800" b="1" dirty="0" smtClean="0"/>
              <a:t>кроет – воет</a:t>
            </a:r>
          </a:p>
          <a:p>
            <a:pPr algn="ctr"/>
            <a:r>
              <a:rPr lang="ru-RU" sz="4800" b="1" dirty="0" smtClean="0"/>
              <a:t>блестит – моросит</a:t>
            </a:r>
          </a:p>
          <a:p>
            <a:pPr algn="ctr"/>
            <a:r>
              <a:rPr lang="ru-RU" sz="4800" b="1" dirty="0" smtClean="0"/>
              <a:t>зашумели – улетели</a:t>
            </a:r>
          </a:p>
          <a:p>
            <a:endParaRPr lang="ru-RU" sz="4800" dirty="0" smtClean="0"/>
          </a:p>
        </p:txBody>
      </p:sp>
    </p:spTree>
    <p:extLst>
      <p:ext uri="{BB962C8B-B14F-4D97-AF65-F5344CB8AC3E}">
        <p14:creationId xmlns:p14="http://schemas.microsoft.com/office/powerpoint/2010/main" val="2819482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226"/>
            <a:ext cx="12192000" cy="694372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68157"/>
            <a:ext cx="828092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Работа в парах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692" t="9279" r="15385" b="25686"/>
          <a:stretch/>
        </p:blipFill>
        <p:spPr>
          <a:xfrm>
            <a:off x="117341" y="74571"/>
            <a:ext cx="847685" cy="110199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05784" y="2386047"/>
            <a:ext cx="112507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Высохли, </a:t>
            </a:r>
            <a:r>
              <a:rPr lang="ru-RU" sz="4400" b="1" dirty="0" smtClean="0"/>
              <a:t> голые</a:t>
            </a:r>
            <a:r>
              <a:rPr lang="ru-RU" sz="4400" b="1" dirty="0" smtClean="0"/>
              <a:t>, </a:t>
            </a:r>
            <a:r>
              <a:rPr lang="ru-RU" sz="4400" b="1" dirty="0" smtClean="0"/>
              <a:t> вянет</a:t>
            </a:r>
            <a:r>
              <a:rPr lang="ru-RU" sz="4400" b="1" dirty="0" smtClean="0"/>
              <a:t>, </a:t>
            </a:r>
            <a:r>
              <a:rPr lang="ru-RU" sz="4400" b="1" dirty="0" smtClean="0"/>
              <a:t> желтеет</a:t>
            </a:r>
            <a:r>
              <a:rPr lang="ru-RU" sz="4400" b="1" dirty="0" smtClean="0"/>
              <a:t>, </a:t>
            </a:r>
            <a:r>
              <a:rPr lang="ru-RU" sz="4400" b="1" dirty="0" smtClean="0"/>
              <a:t> не </a:t>
            </a:r>
            <a:r>
              <a:rPr lang="ru-RU" sz="4400" b="1" dirty="0" smtClean="0"/>
              <a:t>блестит, </a:t>
            </a:r>
            <a:r>
              <a:rPr lang="ru-RU" sz="4400" b="1" dirty="0" smtClean="0"/>
              <a:t>воет,  зеленеет.</a:t>
            </a:r>
          </a:p>
          <a:p>
            <a:pPr algn="ctr"/>
            <a:r>
              <a:rPr lang="ru-RU" sz="4400" b="1" dirty="0" smtClean="0"/>
              <a:t>Восхищение</a:t>
            </a:r>
            <a:r>
              <a:rPr lang="ru-RU" sz="4400" b="1" dirty="0"/>
              <a:t>, печаль, радость, удивление,</a:t>
            </a:r>
          </a:p>
          <a:p>
            <a:pPr algn="ctr"/>
            <a:r>
              <a:rPr lang="ru-RU" sz="4400" b="1" dirty="0"/>
              <a:t>удовольствие, любование, раздражение</a:t>
            </a:r>
            <a:r>
              <a:rPr lang="ru-RU" sz="4800" b="1" dirty="0"/>
              <a:t>,</a:t>
            </a:r>
          </a:p>
          <a:p>
            <a:pPr algn="ctr"/>
            <a:r>
              <a:rPr lang="ru-RU" sz="4800" b="1" dirty="0"/>
              <a:t>тоска, грусть, </a:t>
            </a:r>
            <a:r>
              <a:rPr lang="ru-RU" sz="4800" b="1" dirty="0" smtClean="0"/>
              <a:t>безразличие.</a:t>
            </a:r>
            <a:endParaRPr lang="ru-RU" sz="4800" b="1" dirty="0" smtClean="0"/>
          </a:p>
          <a:p>
            <a:endParaRPr lang="ru-RU" sz="4800" dirty="0" smtClean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47685" y="787514"/>
            <a:ext cx="10808865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Выбери слова, которые помогают представить картину осенней природы.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80458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432</Words>
  <Application>Microsoft Office PowerPoint</Application>
  <PresentationFormat>Широкоэкранный</PresentationFormat>
  <Paragraphs>114</Paragraphs>
  <Slides>40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Моё  осеннее  настроение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юзер</dc:creator>
  <cp:lastModifiedBy>юзер</cp:lastModifiedBy>
  <cp:revision>42</cp:revision>
  <dcterms:created xsi:type="dcterms:W3CDTF">2021-10-06T12:46:28Z</dcterms:created>
  <dcterms:modified xsi:type="dcterms:W3CDTF">2021-10-11T13:07:07Z</dcterms:modified>
</cp:coreProperties>
</file>