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84" r:id="rId3"/>
    <p:sldId id="262" r:id="rId4"/>
    <p:sldId id="279" r:id="rId5"/>
    <p:sldId id="287" r:id="rId6"/>
    <p:sldId id="280" r:id="rId7"/>
    <p:sldId id="266" r:id="rId8"/>
    <p:sldId id="292" r:id="rId9"/>
    <p:sldId id="274" r:id="rId10"/>
    <p:sldId id="293" r:id="rId11"/>
    <p:sldId id="294" r:id="rId12"/>
    <p:sldId id="295" r:id="rId13"/>
    <p:sldId id="298" r:id="rId14"/>
    <p:sldId id="302" r:id="rId15"/>
    <p:sldId id="303" r:id="rId16"/>
    <p:sldId id="291" r:id="rId17"/>
    <p:sldId id="304" r:id="rId18"/>
    <p:sldId id="306" r:id="rId19"/>
    <p:sldId id="30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009900"/>
    <a:srgbClr val="000066"/>
    <a:srgbClr val="660066"/>
    <a:srgbClr val="FFFF00"/>
    <a:srgbClr val="006600"/>
    <a:srgbClr val="990000"/>
    <a:srgbClr val="008000"/>
    <a:srgbClr val="663300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495" autoAdjust="0"/>
  </p:normalViewPr>
  <p:slideViewPr>
    <p:cSldViewPr>
      <p:cViewPr>
        <p:scale>
          <a:sx n="30" d="100"/>
          <a:sy n="30" d="100"/>
        </p:scale>
        <p:origin x="-2304" y="-10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46"/>
          <p:cNvGrpSpPr>
            <a:grpSpLocks/>
          </p:cNvGrpSpPr>
          <p:nvPr userDrawn="1"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6" name="Picture 47" descr="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8" descr="0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Picture 10" descr="12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4" descr="water_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0" descr="fire14"/>
          <p:cNvPicPr>
            <a:picLocks noChangeAspect="1" noChangeArrowheads="1" noCrop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1" descr="B_Fly26"/>
          <p:cNvPicPr>
            <a:picLocks noChangeAspect="1" noChangeArrowheads="1" noCrop="1"/>
          </p:cNvPicPr>
          <p:nvPr userDrawn="1"/>
        </p:nvPicPr>
        <p:blipFill>
          <a:blip r:embed="rId7" cstate="print">
            <a:lum bright="-12000" contrast="-100000"/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2" descr="B_Fly26"/>
          <p:cNvPicPr>
            <a:picLocks noChangeAspect="1" noChangeArrowheads="1" noCrop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3" descr="bupestrid beetle 5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5" descr="WB01292_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" name="Rectangle 4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B7607-4A84-42B9-AF2F-9786A8E42B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0697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C5BD1-09A8-44AF-8C5A-92339760FE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2475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5E80D-372B-4B10-B016-CF8B6FAD05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8826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80A9E-5BFD-4D10-81D0-808619F1A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2077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6E4F4-0C1B-4E90-8B7C-668A4C1299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0327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FF01A-7644-4959-9139-6797D099C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1690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F00B4-D0FA-40CF-976F-1AE2E1E0BD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5858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0CE18-166E-441F-9BDB-324E326D8B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9379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D62BC-8E4B-4C88-BDCC-DA2866B0BE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0840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F151E-EE77-4FB1-A654-A4D751464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0169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7FFA0-50D6-473C-9D6E-0076067AF4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4188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ECE50-3B7C-4CB8-9C30-3A3E0ED88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9544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2BE3AC-04E4-4D20-ACCB-FE490A7797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3678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38B24-3B0B-4268-AE2D-813ADE20F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6591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27" name="Picture 10" descr="12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11" descr="water_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B2BEF06-F48D-4C82-9A98-F412E009F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 rot="10800000">
            <a:off x="0" y="6629400"/>
            <a:ext cx="9144000" cy="228600"/>
          </a:xfrm>
          <a:custGeom>
            <a:avLst/>
            <a:gdLst>
              <a:gd name="T0" fmla="*/ 20112995 w 5767"/>
              <a:gd name="T1" fmla="*/ 19142110 h 2730"/>
              <a:gd name="T2" fmla="*/ 2147483647 w 5767"/>
              <a:gd name="T3" fmla="*/ 19114058 h 2730"/>
              <a:gd name="T4" fmla="*/ 2147483647 w 5767"/>
              <a:gd name="T5" fmla="*/ 18440902 h 2730"/>
              <a:gd name="T6" fmla="*/ 2147483647 w 5767"/>
              <a:gd name="T7" fmla="*/ 15215549 h 2730"/>
              <a:gd name="T8" fmla="*/ 2147483647 w 5767"/>
              <a:gd name="T9" fmla="*/ 14584429 h 2730"/>
              <a:gd name="T10" fmla="*/ 2147483647 w 5767"/>
              <a:gd name="T11" fmla="*/ 14675618 h 2730"/>
              <a:gd name="T12" fmla="*/ 2147483647 w 5767"/>
              <a:gd name="T13" fmla="*/ 0 h 2730"/>
              <a:gd name="T14" fmla="*/ 0 w 5767"/>
              <a:gd name="T15" fmla="*/ 7034 h 2730"/>
              <a:gd name="T16" fmla="*/ 20112995 w 5767"/>
              <a:gd name="T17" fmla="*/ 19142110 h 27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34" name="Picture 12" descr="butterfly 19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839" r:id="rId12"/>
    <p:sldLayoutId id="2147483840" r:id="rId13"/>
    <p:sldLayoutId id="2147483841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1056;&#1045;&#1051;&#1040;&#1050;&#1057;&#1040;&#1062;&#1048;&#1071;.pptx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lava2\Desktop\&#1043;&#1040;&#1051;&#1040;\&#1055;&#1056;&#1045;&#1047;&#1045;&#1053;&#1058;&#1040;&#1062;&#1048;&#1071;%20&#1082;&#1086;&#1085;&#1082;&#1091;&#1088;&#1089;\Pol'_Moria_i_Mirej_Mat'e_-_Prosti_moj_detskij_kapriz.mp3" TargetMode="Externa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1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5" Type="http://schemas.openxmlformats.org/officeDocument/2006/relationships/image" Target="../media/image4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Relationship Id="rId1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4.xml"/><Relationship Id="rId1" Type="http://schemas.openxmlformats.org/officeDocument/2006/relationships/audio" Target="file:///C:\Users\slava2\Desktop\&#1043;&#1040;&#1051;&#1040;\&#1055;&#1056;&#1045;&#1047;&#1045;&#1053;&#1058;&#1040;&#1062;&#1048;&#1071;%20&#1082;&#1086;&#1085;&#1082;&#1091;&#1088;&#1089;\&#1075;&#1086;&#1083;&#1086;&#1089;%20&#1075;&#1088;&#1072;&#1095;&#1072;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2" Type="http://schemas.openxmlformats.org/officeDocument/2006/relationships/audio" Target="file:///C:\Users\slava2\Desktop\&#1043;&#1040;&#1051;&#1040;\&#1055;&#1056;&#1045;&#1047;&#1045;&#1053;&#1058;&#1040;&#1062;&#1048;&#1071;%20&#1082;&#1086;&#1085;&#1082;&#1091;&#1088;&#1089;\&#1087;&#1077;&#1085;&#1080;&#1077;%20&#1089;&#1082;&#1074;&#1086;&#1088;&#1094;&#1072;.mp3" TargetMode="External"/><Relationship Id="rId1" Type="http://schemas.openxmlformats.org/officeDocument/2006/relationships/audio" Target="../media/media3.mp3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microsoft.com/office/2007/relationships/media" Target="../media/media3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1493838"/>
            <a:ext cx="8229600" cy="52117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по учебному предмету «Окружающий мир» в 1-ом  классе на тему </a:t>
            </a:r>
            <a:b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«Март-капельник»</a:t>
            </a:r>
            <a:b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Составила: Тимакова Галина Васильевна</a:t>
            </a:r>
            <a:b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b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118</a:t>
            </a:r>
            <a:b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Самара</a:t>
            </a:r>
            <a:b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dirty="0" smtClean="0"/>
              <a:t/>
            </a:r>
            <a:br>
              <a:rPr lang="ru-RU" altLang="ru-RU" sz="2400" dirty="0" smtClean="0"/>
            </a:br>
            <a:r>
              <a:rPr lang="ru-RU" altLang="ru-RU" sz="2000" dirty="0" smtClean="0"/>
              <a:t/>
            </a:r>
            <a:br>
              <a:rPr lang="ru-RU" altLang="ru-RU" sz="2000" dirty="0" smtClean="0"/>
            </a:br>
            <a:endParaRPr lang="ru-RU" alt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8382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3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6198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3" y="3174"/>
            <a:ext cx="9139767" cy="685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233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7938"/>
            <a:ext cx="9420225" cy="7064376"/>
          </a:xfrm>
        </p:spPr>
      </p:pic>
      <p:sp>
        <p:nvSpPr>
          <p:cNvPr id="8" name="TextBox 7"/>
          <p:cNvSpPr txBox="1"/>
          <p:nvPr/>
        </p:nvSpPr>
        <p:spPr>
          <a:xfrm>
            <a:off x="4267200" y="152400"/>
            <a:ext cx="5034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Comic Sans MS" pitchFamily="66" charset="0"/>
              </a:rPr>
              <a:t>Мать – и - мачеха</a:t>
            </a:r>
            <a:endParaRPr lang="ru-RU" sz="40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755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 descr="C:\Users\slava\Desktop\5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9305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52400" y="5943600"/>
            <a:ext cx="2895599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006600"/>
                </a:solidFill>
                <a:latin typeface="Comic Sans MS" pitchFamily="66" charset="0"/>
              </a:rPr>
              <a:t>Галантус</a:t>
            </a:r>
            <a:endParaRPr lang="ru-RU" sz="40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800" y="914400"/>
            <a:ext cx="6400800" cy="609600"/>
          </a:xfrm>
          <a:solidFill>
            <a:srgbClr val="CCFF99"/>
          </a:solidFill>
          <a:ln>
            <a:solidFill>
              <a:srgbClr val="C00000"/>
            </a:solidFill>
          </a:ln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Март - капельник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524000"/>
            <a:ext cx="9144000" cy="53340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/>
              <a:t>    Яркое солнце.         Тёмные тучи. 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/>
              <a:t>    Белые облака.         Жёлтые листья.  Тёплые лучи.            Холодный дождь.  Весёлые ручьи.        Красногрудые снегири.  Звенящие капли.      Первые проталины.  Красивые цветы.      Важные грачи.  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/>
              <a:t>                                      Поющие соловьи.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71600" y="228600"/>
            <a:ext cx="769620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Выбери соответствующие теме предложения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85527" y="179640"/>
            <a:ext cx="1919180" cy="523220"/>
          </a:xfrm>
          <a:prstGeom prst="rect">
            <a:avLst/>
          </a:prstGeom>
          <a:solidFill>
            <a:srgbClr val="CCFF99"/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Я узнал…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319469" y="1023471"/>
            <a:ext cx="309488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Меня удивило…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390002" y="1752600"/>
            <a:ext cx="2789610" cy="523220"/>
          </a:xfrm>
          <a:prstGeom prst="rect">
            <a:avLst/>
          </a:prstGeom>
          <a:solidFill>
            <a:srgbClr val="CCFF99"/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Я понял, что…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883310" y="2514600"/>
            <a:ext cx="1731628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Я смог…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652298" y="3308417"/>
            <a:ext cx="4493666" cy="523220"/>
          </a:xfrm>
          <a:prstGeom prst="rect">
            <a:avLst/>
          </a:prstGeom>
          <a:solidFill>
            <a:srgbClr val="CCFF99"/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Мне было  интересно… 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959563" y="4081790"/>
            <a:ext cx="3733843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Мне понравилось…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319469" y="5562600"/>
            <a:ext cx="2896177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Было трудно…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701463" y="4724400"/>
            <a:ext cx="2247795" cy="523220"/>
          </a:xfrm>
          <a:prstGeom prst="rect">
            <a:avLst/>
          </a:prstGeom>
          <a:solidFill>
            <a:srgbClr val="CCFF99"/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Я не смог…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59837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 idx="4294967295"/>
          </p:nvPr>
        </p:nvSpPr>
        <p:spPr>
          <a:xfrm>
            <a:off x="304800" y="2720975"/>
            <a:ext cx="8534400" cy="1470025"/>
          </a:xfrm>
        </p:spPr>
        <p:txBody>
          <a:bodyPr/>
          <a:lstStyle/>
          <a:p>
            <a:r>
              <a:rPr lang="ru-RU" sz="7200" b="1" dirty="0" smtClean="0">
                <a:solidFill>
                  <a:srgbClr val="C00000"/>
                </a:solidFill>
                <a:latin typeface="Segoe Script" pitchFamily="34" charset="0"/>
              </a:rPr>
              <a:t>РЕЛАКСАЦИЯ</a:t>
            </a:r>
            <a:endParaRPr lang="ru-RU" sz="7200" b="1" dirty="0">
              <a:solidFill>
                <a:srgbClr val="C00000"/>
              </a:solidFill>
              <a:latin typeface="Segoe Script" pitchFamily="34" charset="0"/>
              <a:hlinkClick r:id="rId3" action="ppaction://hlinkpres?slideindex=1&amp;slidetitle="/>
            </a:endParaRPr>
          </a:p>
        </p:txBody>
      </p:sp>
      <p:pic>
        <p:nvPicPr>
          <p:cNvPr id="5" name="Pol'_Moria_i_Mirej_Mat'e_-_Prosti_moj_detskij_kapriz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учитель\Desktop\ВЕСНА\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72600" cy="688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учитель\Desktop\ВЕСНА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учитель\Desktop\весна посл\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учитель\Desktop\весна посл\4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учитель\Desktop\весна посл\скв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учитель\Desktop\весна посл\скв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6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учитель\Desktop\весна посл\11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учитель\Desktop\ВЕСНА\1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276521" cy="695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учитель\Desktop\весна посл\5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учитель\Desktop\весна посл\8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учитель\Desktop\весна посл\66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9" y="0"/>
            <a:ext cx="91350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учитель\Desktop\весна посл\00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672" y="5740"/>
            <a:ext cx="9157672" cy="685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учитель\Desktop\ВЕСНА\4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учитель\Desktop\ВЕСНА\7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0"/>
                            </p:stCondLst>
                            <p:childTnLst>
                              <p:par>
                                <p:cTn id="24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000"/>
                            </p:stCondLst>
                            <p:childTnLst>
                              <p:par>
                                <p:cTn id="34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0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0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80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 bwMode="auto">
          <a:xfrm>
            <a:off x="611560" y="16288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7200" b="1" i="0" u="none" strike="noStrike" kern="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Спасибо за внимание!</a:t>
            </a:r>
            <a:endParaRPr kumimoji="0" lang="ru-RU" sz="7200" b="1" i="0" u="none" strike="noStrike" kern="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Объект 4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52400" y="4343400"/>
            <a:ext cx="2975767" cy="2241550"/>
          </a:xfrm>
          <a:ln w="28575">
            <a:solidFill>
              <a:schemeClr val="bg1"/>
            </a:solidFill>
          </a:ln>
        </p:spPr>
      </p:pic>
      <p:pic>
        <p:nvPicPr>
          <p:cNvPr id="5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398843"/>
            <a:ext cx="3073540" cy="2306757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676400"/>
            <a:ext cx="3153980" cy="2362200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09632"/>
            <a:ext cx="2971800" cy="2230398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200400"/>
            <a:ext cx="3194050" cy="2398869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9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762000" y="1371600"/>
            <a:ext cx="3352800" cy="5201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 altLang="ru-RU" sz="2400" b="1" dirty="0" smtClean="0">
              <a:latin typeface="Comic Sans MS" pitchFamily="66" charset="0"/>
            </a:endParaRPr>
          </a:p>
          <a:p>
            <a:r>
              <a:rPr lang="ru-RU" altLang="ru-RU" sz="4000" b="1" dirty="0" smtClean="0">
                <a:latin typeface="Comic Sans MS" pitchFamily="66" charset="0"/>
              </a:rPr>
              <a:t>Капельник</a:t>
            </a:r>
            <a:endParaRPr lang="ru-RU" altLang="ru-RU" sz="4000" b="1" dirty="0">
              <a:latin typeface="Comic Sans MS" pitchFamily="66" charset="0"/>
            </a:endParaRPr>
          </a:p>
          <a:p>
            <a:endParaRPr lang="ru-RU" altLang="ru-RU" sz="2800" dirty="0">
              <a:latin typeface="Comic Sans MS" pitchFamily="66" charset="0"/>
            </a:endParaRPr>
          </a:p>
          <a:p>
            <a:r>
              <a:rPr lang="ru-RU" altLang="ru-RU" sz="4000" b="1" dirty="0" err="1">
                <a:latin typeface="Comic Sans MS" pitchFamily="66" charset="0"/>
              </a:rPr>
              <a:t>Желтень</a:t>
            </a:r>
            <a:endParaRPr lang="ru-RU" altLang="ru-RU" sz="4000" b="1" dirty="0">
              <a:latin typeface="Comic Sans MS" pitchFamily="66" charset="0"/>
            </a:endParaRPr>
          </a:p>
          <a:p>
            <a:endParaRPr lang="ru-RU" altLang="ru-RU" sz="2400" dirty="0">
              <a:latin typeface="Comic Sans MS" pitchFamily="66" charset="0"/>
            </a:endParaRPr>
          </a:p>
          <a:p>
            <a:r>
              <a:rPr lang="ru-RU" altLang="ru-RU" sz="4000" b="1" dirty="0" err="1">
                <a:latin typeface="Comic Sans MS" pitchFamily="66" charset="0"/>
              </a:rPr>
              <a:t>Грачевник</a:t>
            </a:r>
            <a:endParaRPr lang="ru-RU" altLang="ru-RU" sz="4000" b="1" dirty="0">
              <a:latin typeface="Comic Sans MS" pitchFamily="66" charset="0"/>
            </a:endParaRPr>
          </a:p>
          <a:p>
            <a:endParaRPr lang="ru-RU" altLang="ru-RU" sz="2800" dirty="0">
              <a:latin typeface="Comic Sans MS" pitchFamily="66" charset="0"/>
            </a:endParaRPr>
          </a:p>
          <a:p>
            <a:r>
              <a:rPr lang="ru-RU" altLang="ru-RU" sz="4000" b="1" dirty="0">
                <a:latin typeface="Comic Sans MS" pitchFamily="66" charset="0"/>
              </a:rPr>
              <a:t>Цветень</a:t>
            </a:r>
          </a:p>
          <a:p>
            <a:endParaRPr lang="ru-RU" altLang="ru-RU" sz="2800" dirty="0">
              <a:latin typeface="Comic Sans MS" pitchFamily="66" charset="0"/>
            </a:endParaRPr>
          </a:p>
          <a:p>
            <a:r>
              <a:rPr lang="ru-RU" altLang="ru-RU" sz="4000" b="1" dirty="0" err="1" smtClean="0">
                <a:latin typeface="Comic Sans MS" pitchFamily="66" charset="0"/>
              </a:rPr>
              <a:t>Снежень</a:t>
            </a:r>
            <a:endParaRPr lang="ru-RU" altLang="ru-RU" sz="4000" dirty="0"/>
          </a:p>
        </p:txBody>
      </p:sp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5334000" y="1295400"/>
            <a:ext cx="3352800" cy="446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 altLang="ru-RU" sz="4000" b="1" dirty="0" smtClean="0">
              <a:latin typeface="Comic Sans MS" pitchFamily="66" charset="0"/>
            </a:endParaRPr>
          </a:p>
          <a:p>
            <a:r>
              <a:rPr lang="ru-RU" altLang="ru-RU" sz="4000" b="1" dirty="0" err="1" smtClean="0">
                <a:latin typeface="Comic Sans MS" pitchFamily="66" charset="0"/>
              </a:rPr>
              <a:t>Протальник</a:t>
            </a:r>
            <a:endParaRPr lang="ru-RU" altLang="ru-RU" sz="4000" b="1" dirty="0">
              <a:latin typeface="Comic Sans MS" pitchFamily="66" charset="0"/>
            </a:endParaRPr>
          </a:p>
          <a:p>
            <a:endParaRPr lang="ru-RU" altLang="ru-RU" sz="2800" dirty="0">
              <a:latin typeface="Comic Sans MS" pitchFamily="66" charset="0"/>
            </a:endParaRPr>
          </a:p>
          <a:p>
            <a:r>
              <a:rPr lang="ru-RU" altLang="ru-RU" sz="4000" b="1" dirty="0" err="1">
                <a:latin typeface="Comic Sans MS" pitchFamily="66" charset="0"/>
              </a:rPr>
              <a:t>Грозник</a:t>
            </a:r>
            <a:endParaRPr lang="ru-RU" altLang="ru-RU" sz="4000" b="1" dirty="0">
              <a:latin typeface="Comic Sans MS" pitchFamily="66" charset="0"/>
            </a:endParaRPr>
          </a:p>
          <a:p>
            <a:endParaRPr lang="ru-RU" altLang="ru-RU" sz="2800" dirty="0">
              <a:latin typeface="Comic Sans MS" pitchFamily="66" charset="0"/>
            </a:endParaRPr>
          </a:p>
          <a:p>
            <a:r>
              <a:rPr lang="ru-RU" altLang="ru-RU" sz="4000" b="1" dirty="0" err="1">
                <a:latin typeface="Comic Sans MS" pitchFamily="66" charset="0"/>
              </a:rPr>
              <a:t>Стужень</a:t>
            </a:r>
            <a:endParaRPr lang="ru-RU" altLang="ru-RU" sz="4000" b="1" dirty="0">
              <a:latin typeface="Comic Sans MS" pitchFamily="66" charset="0"/>
            </a:endParaRPr>
          </a:p>
          <a:p>
            <a:endParaRPr lang="ru-RU" altLang="ru-RU" sz="2800" dirty="0">
              <a:latin typeface="Comic Sans MS" pitchFamily="66" charset="0"/>
            </a:endParaRPr>
          </a:p>
          <a:p>
            <a:r>
              <a:rPr lang="ru-RU" altLang="ru-RU" sz="4000" b="1" dirty="0" err="1">
                <a:latin typeface="Comic Sans MS" pitchFamily="66" charset="0"/>
              </a:rPr>
              <a:t>Травен</a:t>
            </a:r>
            <a:r>
              <a:rPr lang="ru-RU" altLang="ru-RU" sz="4000" b="1" dirty="0" err="1"/>
              <a:t>ь</a:t>
            </a:r>
            <a:endParaRPr lang="ru-RU" alt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90800" y="381000"/>
            <a:ext cx="6248400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660066"/>
                </a:solidFill>
                <a:latin typeface="Comic Sans MS" pitchFamily="66" charset="0"/>
              </a:rPr>
              <a:t> </a:t>
            </a:r>
            <a:r>
              <a:rPr lang="ru-RU" altLang="ru-RU" sz="2800" b="1" dirty="0" smtClean="0">
                <a:solidFill>
                  <a:srgbClr val="009900"/>
                </a:solidFill>
                <a:latin typeface="Comic Sans MS" pitchFamily="66" charset="0"/>
              </a:rPr>
              <a:t>Подбери народные названия месяца март</a:t>
            </a:r>
            <a:endParaRPr lang="ru-RU" sz="2800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 idx="4294967295"/>
          </p:nvPr>
        </p:nvSpPr>
        <p:spPr>
          <a:xfrm>
            <a:off x="2667000" y="533400"/>
            <a:ext cx="3581400" cy="1295400"/>
          </a:xfrm>
          <a:solidFill>
            <a:srgbClr val="CCFF99"/>
          </a:solidFill>
          <a:ln>
            <a:solidFill>
              <a:srgbClr val="C00000"/>
            </a:solidFill>
          </a:ln>
        </p:spPr>
        <p:txBody>
          <a:bodyPr/>
          <a:lstStyle/>
          <a:p>
            <a:pPr>
              <a:defRPr/>
            </a:pPr>
            <a:r>
              <a:rPr lang="ru-RU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Март</a:t>
            </a:r>
            <a:endParaRPr lang="ru-RU" sz="8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1" name="TextBox 7"/>
          <p:cNvSpPr txBox="1">
            <a:spLocks noChangeArrowheads="1"/>
          </p:cNvSpPr>
          <p:nvPr/>
        </p:nvSpPr>
        <p:spPr bwMode="auto">
          <a:xfrm>
            <a:off x="2438400" y="2344102"/>
            <a:ext cx="4267200" cy="3447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5400" b="1" dirty="0">
                <a:solidFill>
                  <a:srgbClr val="002060"/>
                </a:solidFill>
                <a:latin typeface="Comic Sans MS" pitchFamily="66" charset="0"/>
              </a:rPr>
              <a:t>Капельник</a:t>
            </a:r>
          </a:p>
          <a:p>
            <a:endParaRPr lang="ru-RU" altLang="ru-RU" sz="2800" dirty="0">
              <a:latin typeface="Comic Sans MS" pitchFamily="66" charset="0"/>
            </a:endParaRPr>
          </a:p>
          <a:p>
            <a:r>
              <a:rPr lang="ru-RU" altLang="ru-RU" sz="5400" b="1" dirty="0" err="1">
                <a:latin typeface="Comic Sans MS" pitchFamily="66" charset="0"/>
              </a:rPr>
              <a:t>Грачевник</a:t>
            </a:r>
            <a:r>
              <a:rPr lang="ru-RU" altLang="ru-RU" sz="5400" b="1" dirty="0">
                <a:latin typeface="Comic Sans MS" pitchFamily="66" charset="0"/>
              </a:rPr>
              <a:t> </a:t>
            </a:r>
          </a:p>
          <a:p>
            <a:endParaRPr lang="ru-RU" altLang="ru-RU" sz="2800" dirty="0">
              <a:latin typeface="Comic Sans MS" pitchFamily="66" charset="0"/>
            </a:endParaRPr>
          </a:p>
          <a:p>
            <a:r>
              <a:rPr lang="ru-RU" altLang="ru-RU" sz="5400" b="1" dirty="0" err="1">
                <a:solidFill>
                  <a:srgbClr val="008000"/>
                </a:solidFill>
                <a:latin typeface="Comic Sans MS" pitchFamily="66" charset="0"/>
              </a:rPr>
              <a:t>Протальник</a:t>
            </a:r>
            <a:r>
              <a:rPr lang="ru-RU" altLang="ru-RU" sz="5400" b="1" dirty="0">
                <a:solidFill>
                  <a:srgbClr val="008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 sz="quarter"/>
          </p:nvPr>
        </p:nvSpPr>
        <p:spPr>
          <a:xfrm>
            <a:off x="2133600" y="152400"/>
            <a:ext cx="6781800" cy="1219200"/>
          </a:xfr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r>
              <a:rPr lang="ru-RU" altLang="ru-RU" sz="2800" b="1" i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altLang="ru-RU" sz="28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Уберите те, явления природы, </a:t>
            </a:r>
            <a:br>
              <a:rPr lang="ru-RU" altLang="ru-RU" sz="28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которые </a:t>
            </a:r>
            <a:r>
              <a:rPr lang="ru-RU" altLang="ru-RU" sz="2800" b="1" i="1" u="sng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не относятся </a:t>
            </a:r>
            <a:r>
              <a:rPr lang="ru-RU" altLang="ru-RU" sz="28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 марту месяцу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57200" y="1562100"/>
            <a:ext cx="290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dirty="0"/>
              <a:t>Стало холоднее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707" y="2388074"/>
            <a:ext cx="45704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dirty="0" smtClean="0"/>
              <a:t> Образовались</a:t>
            </a:r>
            <a:r>
              <a:rPr lang="ru-RU" altLang="ru-RU" sz="1800" dirty="0" smtClean="0"/>
              <a:t> </a:t>
            </a:r>
            <a:r>
              <a:rPr lang="ru-RU" altLang="ru-RU" sz="2800" dirty="0"/>
              <a:t>проталины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86400" y="3087688"/>
            <a:ext cx="33353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dirty="0"/>
              <a:t>День уменьшается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3852863"/>
            <a:ext cx="2800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/>
              <a:t>Река замерзает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" y="4572000"/>
            <a:ext cx="3736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/>
              <a:t>Листья распускаются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38150" y="5237163"/>
            <a:ext cx="37274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dirty="0"/>
              <a:t>Птицы улетают на юг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38150" y="5938838"/>
            <a:ext cx="1751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dirty="0"/>
              <a:t>Тает снег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715000" y="1562100"/>
            <a:ext cx="2486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dirty="0"/>
              <a:t>Стало теплее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49238" y="3082925"/>
            <a:ext cx="48879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/>
              <a:t>Земля покрылась снегом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441697" y="2340828"/>
            <a:ext cx="3578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dirty="0"/>
              <a:t>День увеличивается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772150" y="3852863"/>
            <a:ext cx="3005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dirty="0"/>
              <a:t>Лёд на реке тает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940300" y="5295900"/>
            <a:ext cx="4124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dirty="0"/>
              <a:t>Птицы прилетают с юга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44570" y="4599296"/>
            <a:ext cx="2972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Листья желтеют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38889E-6 1.85185E-6 L -0.00573 -0.00926 L -0.27413 -0.10162 " pathEditMode="relative" rAng="0" ptsTypes="AAA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" y="-5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59259E-6 L -0.23924 0.1449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" y="7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75 -0.00625 L 0.38142 -0.38195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" y="-18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L 0.26893 0.2469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12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146 -0.00926 L -0.25747 -0.06598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" y="-2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" grpId="0"/>
      <p:bldP spid="9" grpId="1"/>
      <p:bldP spid="10" grpId="0" build="allAtOnce"/>
      <p:bldP spid="13" grpId="0"/>
      <p:bldP spid="15" grpId="0"/>
      <p:bldP spid="15" grpId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9388" y="0"/>
            <a:ext cx="96139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голос грач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91600" y="381000"/>
            <a:ext cx="304800" cy="304800"/>
          </a:xfrm>
          <a:prstGeom prst="rect">
            <a:avLst/>
          </a:prstGeom>
        </p:spPr>
      </p:pic>
      <p:pic>
        <p:nvPicPr>
          <p:cNvPr id="5" name="голос грач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9916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6565" y="0"/>
            <a:ext cx="5238635" cy="68580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86000" y="6412468"/>
            <a:ext cx="4876800" cy="36933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А</a:t>
            </a:r>
            <a:r>
              <a:rPr lang="ru-RU" b="1" dirty="0" smtClean="0"/>
              <a:t>. Саврасов </a:t>
            </a:r>
            <a:r>
              <a:rPr lang="ru-RU" b="1" dirty="0"/>
              <a:t>«Грачи прилетели»</a:t>
            </a:r>
          </a:p>
        </p:txBody>
      </p:sp>
    </p:spTree>
    <p:extLst>
      <p:ext uri="{BB962C8B-B14F-4D97-AF65-F5344CB8AC3E}">
        <p14:creationId xmlns:p14="http://schemas.microsoft.com/office/powerpoint/2010/main" xmlns="" val="134414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ение скворца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пение скворц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686800" y="6477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7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1145</TotalTime>
  <Words>155</Words>
  <Application>Microsoft Office PowerPoint</Application>
  <PresentationFormat>Экран (4:3)</PresentationFormat>
  <Paragraphs>59</Paragraphs>
  <Slides>19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  Презентация к уроку по учебному предмету «Окружающий мир» в 1-ом  классе на тему  «Март-капельник»  Составила: Тимакова Галина Васильевна учитель начальных классов МБОУ Школы № 118 г. Самара   </vt:lpstr>
      <vt:lpstr>Слайд 2</vt:lpstr>
      <vt:lpstr>Слайд 3</vt:lpstr>
      <vt:lpstr>Слайд 4</vt:lpstr>
      <vt:lpstr>Март</vt:lpstr>
      <vt:lpstr> Уберите те, явления природы,  которые не относятся к марту месяцу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Март - капельник</vt:lpstr>
      <vt:lpstr>Слайд 16</vt:lpstr>
      <vt:lpstr>РЕЛАКСАЦИЯ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биология</dc:subject>
  <dc:creator>Стрелкова Н.</dc:creator>
  <cp:lastModifiedBy>slava2</cp:lastModifiedBy>
  <cp:revision>87</cp:revision>
  <cp:lastPrinted>1601-01-01T00:00:00Z</cp:lastPrinted>
  <dcterms:created xsi:type="dcterms:W3CDTF">1601-01-01T00:00:00Z</dcterms:created>
  <dcterms:modified xsi:type="dcterms:W3CDTF">2020-08-20T14:18:09Z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