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5" r:id="rId3"/>
    <p:sldId id="256" r:id="rId4"/>
    <p:sldId id="257" r:id="rId5"/>
    <p:sldId id="259" r:id="rId6"/>
    <p:sldId id="260" r:id="rId7"/>
    <p:sldId id="274" r:id="rId8"/>
    <p:sldId id="276" r:id="rId9"/>
    <p:sldId id="275" r:id="rId10"/>
    <p:sldId id="258" r:id="rId11"/>
    <p:sldId id="263" r:id="rId12"/>
    <p:sldId id="277" r:id="rId13"/>
    <p:sldId id="264" r:id="rId14"/>
    <p:sldId id="261" r:id="rId15"/>
    <p:sldId id="262" r:id="rId16"/>
    <p:sldId id="268" r:id="rId17"/>
    <p:sldId id="269" r:id="rId18"/>
    <p:sldId id="278" r:id="rId19"/>
    <p:sldId id="279" r:id="rId20"/>
    <p:sldId id="280" r:id="rId21"/>
    <p:sldId id="27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21"/>
    <p:restoredTop sz="94737"/>
  </p:normalViewPr>
  <p:slideViewPr>
    <p:cSldViewPr snapToGrid="0" snapToObjects="1" showGuides="1">
      <p:cViewPr varScale="1">
        <p:scale>
          <a:sx n="68" d="100"/>
          <a:sy n="68" d="100"/>
        </p:scale>
        <p:origin x="-67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7454F6-FBA5-CB4F-9675-43B3DA15E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4D5F36A-EAC1-3547-9442-E8587E250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62A7A00-A6CB-4C44-B993-40AC5C70B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F645-9E0A-1C4A-A9A0-B35388840594}" type="datetimeFigureOut">
              <a:rPr lang="ru-RU" smtClean="0"/>
              <a:pPr/>
              <a:t>03.06.2023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664CB2-3FCC-4249-BC01-02FC2745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9B20324-1B20-D645-B052-FCD3FD64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CA6-D37D-2743-B7D1-EF52E91AE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39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275A0B-384C-5846-B255-42C258D64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298801A-5F29-7946-9ED3-0C2B42ED3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8A03988-7A90-C943-8535-AB4240F7D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F645-9E0A-1C4A-A9A0-B35388840594}" type="datetimeFigureOut">
              <a:rPr lang="ru-RU" smtClean="0"/>
              <a:pPr/>
              <a:t>03.06.2023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6ACD887-FAE3-3344-AD2F-D2597259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5A29A0-1D7C-2643-BDCF-14AA4AE9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CA6-D37D-2743-B7D1-EF52E91AE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540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741EEE9-3A2A-CF43-8372-DB21ACC55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E6A378C-7C84-C544-B31E-7209BA05B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478AFA4-8626-C84D-AEE6-ABE6F975C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F645-9E0A-1C4A-A9A0-B35388840594}" type="datetimeFigureOut">
              <a:rPr lang="ru-RU" smtClean="0"/>
              <a:pPr/>
              <a:t>03.06.2023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B00D6C7-D586-DD40-B4F1-030D1265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A0DDC41-50DA-1A4B-AAA1-5D9E8767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CA6-D37D-2743-B7D1-EF52E91AE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22090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913F9E-15B4-F94A-A390-9F6A6C40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1D212B6-F3D7-CB4B-A9F3-5381A0362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3BED094-CB49-034A-8B1A-5309FD3C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F645-9E0A-1C4A-A9A0-B35388840594}" type="datetimeFigureOut">
              <a:rPr lang="ru-RU" smtClean="0"/>
              <a:pPr/>
              <a:t>03.06.2023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5ADD29-4781-F54A-BEEC-B174B322B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227D8BA-4A1E-704B-AABD-C9016D29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CA6-D37D-2743-B7D1-EF52E91AE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70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DD8E17-0FE7-9449-91FD-51DC324F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02386A4-7601-A247-AAFB-C50AE0FB7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ABCE68B-FA47-5F47-8871-B72C4CD50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F645-9E0A-1C4A-A9A0-B35388840594}" type="datetimeFigureOut">
              <a:rPr lang="ru-RU" smtClean="0"/>
              <a:pPr/>
              <a:t>03.06.2023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732BD19-2D69-D547-949E-F3A3B33CE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7A9EA28-4416-394A-B261-82D4C5F98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CA6-D37D-2743-B7D1-EF52E91AE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244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FCC995-2F44-1243-86DD-DD63BD68A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0390D2F-22B0-464E-A5C2-8CCB2A3A2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B222583-9AA2-5246-9085-E6A53977E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661EF43-D18C-044C-A1D1-1788AFAF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F645-9E0A-1C4A-A9A0-B35388840594}" type="datetimeFigureOut">
              <a:rPr lang="ru-RU" smtClean="0"/>
              <a:pPr/>
              <a:t>03.06.2023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88EF3F-1E2C-BB40-BF40-816FF55FC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DE37A0D-9F39-E14E-9CCC-CBD5F3B3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CA6-D37D-2743-B7D1-EF52E91AE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0771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594934-43C3-F841-A10A-9491F9143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CBDDA5D-A598-A04F-80C8-D43F25615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6356F20-22F9-8D44-AA57-5E299CD87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635249D-426B-C84D-BF80-573A20FE5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94C1F55-B37F-1347-BAAE-434F9AFC3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2BF192C-D044-9243-BB16-D0319BB9F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F645-9E0A-1C4A-A9A0-B35388840594}" type="datetimeFigureOut">
              <a:rPr lang="ru-RU" smtClean="0"/>
              <a:pPr/>
              <a:t>03.06.2023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301E6B6-9688-6945-B867-3C99C992B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6DA0F1B-8D79-8B49-AFE4-47A179DA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CA6-D37D-2743-B7D1-EF52E91AE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906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544B9-07C0-DA4F-AFD8-A03EDB94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B22F93F-E3E7-414A-8BC9-1EC3DB496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F645-9E0A-1C4A-A9A0-B35388840594}" type="datetimeFigureOut">
              <a:rPr lang="ru-RU" smtClean="0"/>
              <a:pPr/>
              <a:t>03.06.2023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BC043E8-D215-9B4D-9F18-6F4A61FD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9CED3E8-B188-3F4A-BD20-A2C1C69A8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CA6-D37D-2743-B7D1-EF52E91AE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038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635A40C-315A-F141-8443-9B3F99FCD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F645-9E0A-1C4A-A9A0-B35388840594}" type="datetimeFigureOut">
              <a:rPr lang="ru-RU" smtClean="0"/>
              <a:pPr/>
              <a:t>03.06.2023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89AC76F-B201-634A-B31B-3BC00761E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CC57B8F-0CA9-AA45-A908-1CC3D353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CA6-D37D-2743-B7D1-EF52E91AE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4195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902E7B-B937-0E41-8BF9-D16B38437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23A50E9-59A7-5A4F-B442-77B41FECF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CCBD599-9DE1-574A-8534-23E589FF6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5646A68-9570-DC42-A7E2-2C7C31B3D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F645-9E0A-1C4A-A9A0-B35388840594}" type="datetimeFigureOut">
              <a:rPr lang="ru-RU" smtClean="0"/>
              <a:pPr/>
              <a:t>03.06.2023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42D1F56-0C84-A14E-A40F-4F22DABA3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F2F9E72-304D-8247-84EB-70170C101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CA6-D37D-2743-B7D1-EF52E91AE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359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AF97CF-FDC9-DC48-AA96-7118EFA6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B983C8F-481B-D245-9E50-D35669D25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7CAD989-9413-1045-8660-2FF25AAB5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1C94890-C239-0941-BD2D-986D8042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F645-9E0A-1C4A-A9A0-B35388840594}" type="datetimeFigureOut">
              <a:rPr lang="ru-RU" smtClean="0"/>
              <a:pPr/>
              <a:t>03.06.2023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5B27B71-0ABC-EA40-A63C-2688CBC37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49A84FF-721C-2644-A04D-4C051723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CA6-D37D-2743-B7D1-EF52E91AE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503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9E48BE-E9EE-D843-8C37-2DAD6E94D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E975D04-FFD1-6B4C-A916-ABAEC8E1E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B199767-1840-C640-96E3-7E3D19EAC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EF645-9E0A-1C4A-A9A0-B35388840594}" type="datetimeFigureOut">
              <a:rPr lang="ru-RU" smtClean="0"/>
              <a:pPr/>
              <a:t>03.06.2023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C3FBADE-C695-9D4A-B1EE-877B889CB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FA3587-F8A0-1A4C-ACA4-1E2E0447F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4ACA6-D37D-2743-B7D1-EF52E91AE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381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497BD9E-0338-CC4E-9387-1B56E575ECF8}"/>
              </a:ext>
            </a:extLst>
          </p:cNvPr>
          <p:cNvSpPr txBox="1"/>
          <p:nvPr/>
        </p:nvSpPr>
        <p:spPr>
          <a:xfrm>
            <a:off x="614137" y="2428817"/>
            <a:ext cx="111886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Презентация к уроку математики в 5 классе на тему </a:t>
            </a:r>
          </a:p>
          <a:p>
            <a:pPr algn="ctr"/>
            <a:r>
              <a:rPr lang="ru-RU" sz="4400" b="1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«Математика в нашей жизни» </a:t>
            </a:r>
            <a:endParaRPr lang="ru-RU" sz="4400" b="1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97BD9E-0338-CC4E-9387-1B56E575ECF8}"/>
              </a:ext>
            </a:extLst>
          </p:cNvPr>
          <p:cNvSpPr txBox="1"/>
          <p:nvPr/>
        </p:nvSpPr>
        <p:spPr>
          <a:xfrm>
            <a:off x="6555545" y="4552475"/>
            <a:ext cx="4792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Автор: </a:t>
            </a:r>
            <a:b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Корзникова С. В.</a:t>
            </a:r>
            <a:b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учитель математики </a:t>
            </a:r>
            <a:b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МАОУ «СОШ № 9» </a:t>
            </a:r>
          </a:p>
          <a:p>
            <a:pPr algn="ctr"/>
            <a: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г. Соликамска</a:t>
            </a:r>
            <a:endParaRPr lang="ru-RU" sz="24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D98CA7-8D86-6142-8FBB-8FF2335CF3C4}"/>
              </a:ext>
            </a:extLst>
          </p:cNvPr>
          <p:cNvSpPr txBox="1"/>
          <p:nvPr/>
        </p:nvSpPr>
        <p:spPr>
          <a:xfrm>
            <a:off x="0" y="196948"/>
            <a:ext cx="123508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В магазин привезли 400 кг апельсинов. </a:t>
            </a:r>
          </a:p>
          <a:p>
            <a:r>
              <a:rPr lang="ru-RU" sz="32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В первый день продали 15%, а во второй день 0,5 оставшихся. </a:t>
            </a:r>
          </a:p>
          <a:p>
            <a:r>
              <a:rPr lang="ru-RU" sz="32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Сколько осталось апельсинов в магазине?</a:t>
            </a:r>
          </a:p>
          <a:p>
            <a:endParaRPr lang="ru-RU" dirty="0"/>
          </a:p>
        </p:txBody>
      </p:sp>
      <p:pic>
        <p:nvPicPr>
          <p:cNvPr id="3074" name="Picture 2" descr="Фото апельсин без фона в формате png">
            <a:extLst>
              <a:ext uri="{FF2B5EF4-FFF2-40B4-BE49-F238E27FC236}">
                <a16:creationId xmlns="" xmlns:a16="http://schemas.microsoft.com/office/drawing/2014/main" id="{DD462768-EBE7-2F4A-B932-A07E65AEA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631" y="1791395"/>
            <a:ext cx="7278553" cy="50666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1E02E2-91F8-DA47-932C-71CE7BF14B61}"/>
              </a:ext>
            </a:extLst>
          </p:cNvPr>
          <p:cNvSpPr txBox="1"/>
          <p:nvPr/>
        </p:nvSpPr>
        <p:spPr>
          <a:xfrm>
            <a:off x="0" y="6273225"/>
            <a:ext cx="2330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Ответ: </a:t>
            </a:r>
            <a:r>
              <a:rPr lang="ru-RU" sz="32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170 кг.</a:t>
            </a:r>
            <a:endParaRPr lang="ru-RU" sz="32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908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C9873C8-AD6D-3144-8171-9A8B0F0BE323}"/>
              </a:ext>
            </a:extLst>
          </p:cNvPr>
          <p:cNvSpPr txBox="1"/>
          <p:nvPr/>
        </p:nvSpPr>
        <p:spPr>
          <a:xfrm>
            <a:off x="0" y="0"/>
            <a:ext cx="1243000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В пачке бумаги 250 листов формата А4. За неделю в офисе</a:t>
            </a:r>
          </a:p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расходуется 700 листов. Какое наименьшее количество пачек</a:t>
            </a:r>
          </a:p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бумаги нужно купить в офис на 8 недель?</a:t>
            </a:r>
          </a:p>
          <a:p>
            <a:endParaRPr lang="ru-RU" dirty="0"/>
          </a:p>
        </p:txBody>
      </p:sp>
      <p:pic>
        <p:nvPicPr>
          <p:cNvPr id="7170" name="Picture 2" descr="Газетная бумага в листах">
            <a:extLst>
              <a:ext uri="{FF2B5EF4-FFF2-40B4-BE49-F238E27FC236}">
                <a16:creationId xmlns="" xmlns:a16="http://schemas.microsoft.com/office/drawing/2014/main" id="{4FA7D144-7AEF-1D4B-BD01-128675356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68" y="1509034"/>
            <a:ext cx="4818130" cy="48181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E72E400-8D23-1242-9DA1-B6D86070B884}"/>
              </a:ext>
            </a:extLst>
          </p:cNvPr>
          <p:cNvSpPr txBox="1"/>
          <p:nvPr/>
        </p:nvSpPr>
        <p:spPr>
          <a:xfrm>
            <a:off x="0" y="5996226"/>
            <a:ext cx="33746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Ответ: 23 пачки.</a:t>
            </a:r>
          </a:p>
          <a:p>
            <a:endParaRPr lang="ru-RU" dirty="0"/>
          </a:p>
        </p:txBody>
      </p:sp>
      <p:pic>
        <p:nvPicPr>
          <p:cNvPr id="6146" name="Picture 2" descr="https://29.img.avito.st/640x480/43662761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443" y="2092177"/>
            <a:ext cx="5008098" cy="334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196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1E08DD-60FC-2F48-946C-754CE993F008}"/>
              </a:ext>
            </a:extLst>
          </p:cNvPr>
          <p:cNvSpPr txBox="1"/>
          <p:nvPr/>
        </p:nvSpPr>
        <p:spPr>
          <a:xfrm>
            <a:off x="364066" y="321733"/>
            <a:ext cx="11463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Каждый день во время конференции расходуется 90 пакетиков чая. Конференция длится 7 дней. Чай продается в пачках по 50 пакетиков. Сколько пачек нужно купить на все дни конференции? </a:t>
            </a:r>
          </a:p>
        </p:txBody>
      </p:sp>
      <p:pic>
        <p:nvPicPr>
          <p:cNvPr id="7170" name="Picture 2" descr="Чай Ристон (Riston) черный пакетированный">
            <a:extLst>
              <a:ext uri="{FF2B5EF4-FFF2-40B4-BE49-F238E27FC236}">
                <a16:creationId xmlns:a16="http://schemas.microsoft.com/office/drawing/2014/main" xmlns="" id="{FE286879-77FD-B145-8686-4025514CB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1983" y="1706728"/>
            <a:ext cx="4569883" cy="492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218D25-1EED-744D-98DA-F7E0C40DF308}"/>
              </a:ext>
            </a:extLst>
          </p:cNvPr>
          <p:cNvSpPr txBox="1"/>
          <p:nvPr/>
        </p:nvSpPr>
        <p:spPr>
          <a:xfrm>
            <a:off x="8633012" y="5801353"/>
            <a:ext cx="3558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Ответ: 12 целых пачек </a:t>
            </a:r>
          </a:p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и 30 пакетиков</a:t>
            </a:r>
            <a:r>
              <a:rPr lang="ru-RU" sz="2400" dirty="0"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endParaRPr lang="ru-RU" sz="24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68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45F26C-2387-0342-95E1-94F1CAB820DC}"/>
              </a:ext>
            </a:extLst>
          </p:cNvPr>
          <p:cNvSpPr txBox="1"/>
          <p:nvPr/>
        </p:nvSpPr>
        <p:spPr>
          <a:xfrm>
            <a:off x="0" y="0"/>
            <a:ext cx="121576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Аня купила месячный проездной билет на автобус. За месяц она сделала 45 поездок. Сколько рублей она сэкономила, если проездной билет стоит 750 рублей, а разовая поездка 25 рублей? 28 рублей? </a:t>
            </a:r>
          </a:p>
        </p:txBody>
      </p:sp>
      <p:pic>
        <p:nvPicPr>
          <p:cNvPr id="8194" name="Picture 2" descr="Гражданский проездной | АО АКИБ «Почтобанк»">
            <a:extLst>
              <a:ext uri="{FF2B5EF4-FFF2-40B4-BE49-F238E27FC236}">
                <a16:creationId xmlns="" xmlns:a16="http://schemas.microsoft.com/office/drawing/2014/main" id="{445D05D6-8FE2-F74D-B47E-27DD7F8CC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22" y="1673670"/>
            <a:ext cx="4700789" cy="29479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6EDC909-3066-2F44-A4CF-3F601973D707}"/>
              </a:ext>
            </a:extLst>
          </p:cNvPr>
          <p:cNvSpPr txBox="1"/>
          <p:nvPr/>
        </p:nvSpPr>
        <p:spPr>
          <a:xfrm>
            <a:off x="0" y="4795898"/>
            <a:ext cx="12099787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Ответ:1) 25 · 45 =1125 (руб.) стоимость 45 поездок по 25 руб.</a:t>
            </a:r>
          </a:p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1125 – 750 = 375 (руб.) экономия</a:t>
            </a:r>
          </a:p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2) 28 · 45 = 1260 (руб.) стоимость 45 поездок по 28 руб.</a:t>
            </a:r>
          </a:p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1260 – 750 = 510 (руб.) экономия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32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8B1C85-8685-EE47-A09E-5B0DFDE71897}"/>
              </a:ext>
            </a:extLst>
          </p:cNvPr>
          <p:cNvSpPr txBox="1"/>
          <p:nvPr/>
        </p:nvSpPr>
        <p:spPr>
          <a:xfrm>
            <a:off x="-1" y="0"/>
            <a:ext cx="1076178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Как расположить </a:t>
            </a:r>
            <a:r>
              <a:rPr lang="ru-RU" sz="3200" b="1" dirty="0">
                <a:latin typeface="Roboto Medium" panose="02000000000000000000" pitchFamily="2" charset="0"/>
                <a:ea typeface="Roboto Medium" panose="02000000000000000000" pitchFamily="2" charset="0"/>
              </a:rPr>
              <a:t>12 монет в 6 рядов, по 4 монеты </a:t>
            </a:r>
          </a:p>
          <a:p>
            <a:pPr algn="ctr"/>
            <a:r>
              <a:rPr lang="ru-RU" sz="3200" b="1" dirty="0">
                <a:latin typeface="Roboto Medium" panose="02000000000000000000" pitchFamily="2" charset="0"/>
                <a:ea typeface="Roboto Medium" panose="02000000000000000000" pitchFamily="2" charset="0"/>
              </a:rPr>
              <a:t>в каждом ряду? </a:t>
            </a:r>
          </a:p>
          <a:p>
            <a:pPr algn="ctr"/>
            <a:endParaRPr lang="ru-RU" b="1" dirty="0"/>
          </a:p>
        </p:txBody>
      </p:sp>
      <p:pic>
        <p:nvPicPr>
          <p:cNvPr id="6146" name="Picture 2" descr="Монета PNG фото">
            <a:extLst>
              <a:ext uri="{FF2B5EF4-FFF2-40B4-BE49-F238E27FC236}">
                <a16:creationId xmlns="" xmlns:a16="http://schemas.microsoft.com/office/drawing/2014/main" id="{FD89E3AC-4FDE-C44D-B013-6AB48A722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03" y="1027343"/>
            <a:ext cx="8657175" cy="563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127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94E31E5-3071-1E4A-A083-89E67651B63F}"/>
              </a:ext>
            </a:extLst>
          </p:cNvPr>
          <p:cNvSpPr txBox="1"/>
          <p:nvPr/>
        </p:nvSpPr>
        <p:spPr>
          <a:xfrm>
            <a:off x="0" y="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F198815-6948-8B4D-858F-9D470EB7BE31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1118" y="785248"/>
            <a:ext cx="6655761" cy="528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2410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5A53272-E5A6-264A-B126-42A1DFE0844F}"/>
              </a:ext>
            </a:extLst>
          </p:cNvPr>
          <p:cNvSpPr txBox="1"/>
          <p:nvPr/>
        </p:nvSpPr>
        <p:spPr>
          <a:xfrm>
            <a:off x="364723" y="254000"/>
            <a:ext cx="1182727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Сколько нужно уплатить за побелку фасада здания длиной</a:t>
            </a:r>
          </a:p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30 м и высотой 90 </a:t>
            </a:r>
            <a:r>
              <a:rPr lang="ru-RU" sz="3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дм</a:t>
            </a:r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, если побелка стоит 80 руб. за 1 м</a:t>
            </a:r>
            <a:r>
              <a:rPr lang="ru-RU" sz="3200" baseline="30000" dirty="0">
                <a:latin typeface="Roboto Medium" panose="02000000000000000000" pitchFamily="2" charset="0"/>
                <a:ea typeface="Roboto Medium" panose="02000000000000000000" pitchFamily="2" charset="0"/>
              </a:rPr>
              <a:t>2</a:t>
            </a:r>
            <a:r>
              <a:rPr lang="ru-RU" sz="3200" dirty="0"/>
              <a:t>?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486BA41-C8BC-4246-9634-4A547B352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0" y="1464733"/>
            <a:ext cx="5139267" cy="5139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3E9CB27-91C6-7948-8412-46E2DBFAC72C}"/>
              </a:ext>
            </a:extLst>
          </p:cNvPr>
          <p:cNvSpPr txBox="1"/>
          <p:nvPr/>
        </p:nvSpPr>
        <p:spPr>
          <a:xfrm>
            <a:off x="9550400" y="6119336"/>
            <a:ext cx="2247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Ответ: 21600р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3374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D492B2B-5E70-774B-8D30-10A43CCF1488}"/>
              </a:ext>
            </a:extLst>
          </p:cNvPr>
          <p:cNvSpPr txBox="1"/>
          <p:nvPr/>
        </p:nvSpPr>
        <p:spPr>
          <a:xfrm>
            <a:off x="423333" y="423333"/>
            <a:ext cx="1040541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В зале длиной 12 м и шириной 8 м надо покрыть пол</a:t>
            </a:r>
          </a:p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квадратными плитками. Сколько потребуется плиток, если</a:t>
            </a:r>
          </a:p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площадь каждой плитки 1 дм</a:t>
            </a:r>
            <a:r>
              <a:rPr lang="ru-RU" sz="2800" baseline="30000" dirty="0">
                <a:latin typeface="Roboto Medium" panose="02000000000000000000" pitchFamily="2" charset="0"/>
                <a:ea typeface="Roboto Medium" panose="02000000000000000000" pitchFamily="2" charset="0"/>
              </a:rPr>
              <a:t>2</a:t>
            </a:r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?</a:t>
            </a:r>
          </a:p>
          <a:p>
            <a:endParaRPr lang="ru-RU" dirty="0"/>
          </a:p>
        </p:txBody>
      </p:sp>
      <p:pic>
        <p:nvPicPr>
          <p:cNvPr id="4098" name="Picture 2" descr="Керамическая плитка, керамогранит в Сочи – купить по выгодным ценам в  интернет-магазине КВАДРАТУРА">
            <a:extLst>
              <a:ext uri="{FF2B5EF4-FFF2-40B4-BE49-F238E27FC236}">
                <a16:creationId xmlns="" xmlns:a16="http://schemas.microsoft.com/office/drawing/2014/main" id="{D8903AFA-20C6-1048-A7BA-9D2FA5C83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267" y="1803400"/>
            <a:ext cx="6858000" cy="477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39FD00-74CC-F04E-B235-63117A8010D0}"/>
              </a:ext>
            </a:extLst>
          </p:cNvPr>
          <p:cNvSpPr txBox="1"/>
          <p:nvPr/>
        </p:nvSpPr>
        <p:spPr>
          <a:xfrm>
            <a:off x="9189255" y="5696003"/>
            <a:ext cx="30027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Ответ: 9600 плиток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0070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A411356-4B2A-0F4B-BD50-C1660F3D5A10}"/>
              </a:ext>
            </a:extLst>
          </p:cNvPr>
          <p:cNvSpPr txBox="1"/>
          <p:nvPr/>
        </p:nvSpPr>
        <p:spPr>
          <a:xfrm>
            <a:off x="389467" y="355600"/>
            <a:ext cx="1040541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В коридоре длиной 12 м и шириной 5 м нужно покрыть пол</a:t>
            </a:r>
          </a:p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квадратными плитками. Сколько потребуется плиток, если</a:t>
            </a:r>
          </a:p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площадь каждой плитки 1 дм</a:t>
            </a:r>
            <a:r>
              <a:rPr lang="ru-RU" sz="2800" baseline="30000" dirty="0">
                <a:latin typeface="Roboto Medium" panose="02000000000000000000" pitchFamily="2" charset="0"/>
                <a:ea typeface="Roboto Medium" panose="02000000000000000000" pitchFamily="2" charset="0"/>
              </a:rPr>
              <a:t>2</a:t>
            </a:r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?</a:t>
            </a:r>
          </a:p>
          <a:p>
            <a:endParaRPr lang="ru-RU" dirty="0"/>
          </a:p>
        </p:txBody>
      </p:sp>
      <p:pic>
        <p:nvPicPr>
          <p:cNvPr id="3074" name="Picture 2" descr="Керамическая плитка, керамогранит в Севастополе – продажа по выгодным ценам  в интернет-магазине КВАДРАТУРА">
            <a:extLst>
              <a:ext uri="{FF2B5EF4-FFF2-40B4-BE49-F238E27FC236}">
                <a16:creationId xmlns="" xmlns:a16="http://schemas.microsoft.com/office/drawing/2014/main" id="{106B2229-446D-134B-88C5-0A874C3BC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066" y="2017593"/>
            <a:ext cx="5173133" cy="4243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42A4A2-CE99-5B44-9F6C-F325E91E00A7}"/>
              </a:ext>
            </a:extLst>
          </p:cNvPr>
          <p:cNvSpPr txBox="1"/>
          <p:nvPr/>
        </p:nvSpPr>
        <p:spPr>
          <a:xfrm>
            <a:off x="9025467" y="6028267"/>
            <a:ext cx="30893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Ответ: 6000 плиток.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5072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B12F3A4-6EE9-E04D-A393-ECB51F4BB56B}"/>
              </a:ext>
            </a:extLst>
          </p:cNvPr>
          <p:cNvSpPr txBox="1"/>
          <p:nvPr/>
        </p:nvSpPr>
        <p:spPr>
          <a:xfrm>
            <a:off x="254001" y="220133"/>
            <a:ext cx="119379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Два прямоугольных участка имеют одинаковую площадь.</a:t>
            </a:r>
          </a:p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Длина первого - 48 м, а ширина 30 м. Чему равна длина</a:t>
            </a:r>
          </a:p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второго участка, если его ширина на 6 м больше ширины</a:t>
            </a:r>
          </a:p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первого участка?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8A00511-0D31-464F-8BAE-D2FFFDD79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240" y="1608667"/>
            <a:ext cx="8371520" cy="4531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D62577F-76F2-AC47-9528-84D14374A761}"/>
              </a:ext>
            </a:extLst>
          </p:cNvPr>
          <p:cNvSpPr txBox="1"/>
          <p:nvPr/>
        </p:nvSpPr>
        <p:spPr>
          <a:xfrm>
            <a:off x="6850473" y="6117167"/>
            <a:ext cx="5341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Ответ: 40 м длина второго участка</a:t>
            </a:r>
            <a:r>
              <a:rPr lang="ru-RU" sz="2400" dirty="0"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endParaRPr lang="ru-RU" sz="24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47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ова PNG">
            <a:extLst>
              <a:ext uri="{FF2B5EF4-FFF2-40B4-BE49-F238E27FC236}">
                <a16:creationId xmlns="" xmlns:a16="http://schemas.microsoft.com/office/drawing/2014/main" id="{C01B4DE2-0534-5341-BB7B-0A60081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04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497BD9E-0338-CC4E-9387-1B56E575ECF8}"/>
              </a:ext>
            </a:extLst>
          </p:cNvPr>
          <p:cNvSpPr txBox="1"/>
          <p:nvPr/>
        </p:nvSpPr>
        <p:spPr>
          <a:xfrm>
            <a:off x="-595684" y="2330271"/>
            <a:ext cx="11188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Устная разминка</a:t>
            </a:r>
            <a:endParaRPr lang="ru-RU" sz="4800" b="1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216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8119E3B-6229-C043-9D64-8D609B62076C}"/>
              </a:ext>
            </a:extLst>
          </p:cNvPr>
          <p:cNvSpPr txBox="1"/>
          <p:nvPr/>
        </p:nvSpPr>
        <p:spPr>
          <a:xfrm rot="10800000" flipV="1">
            <a:off x="338667" y="326423"/>
            <a:ext cx="1051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Стефан </a:t>
            </a:r>
            <a:r>
              <a:rPr lang="ru-RU" sz="28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Барр</a:t>
            </a:r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 в книге «Математический цветник» сформулировал такую задачу: Задача простая: деревья в саду. Девять деревьев по три в ряду. Их посадить нужно в десять рядов. </a:t>
            </a:r>
          </a:p>
        </p:txBody>
      </p:sp>
      <p:pic>
        <p:nvPicPr>
          <p:cNvPr id="8194" name="Picture 2" descr="Дерево PNG фото">
            <a:extLst>
              <a:ext uri="{FF2B5EF4-FFF2-40B4-BE49-F238E27FC236}">
                <a16:creationId xmlns:a16="http://schemas.microsoft.com/office/drawing/2014/main" xmlns="" id="{93F9808E-5ABD-A142-856D-66B448B76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399" y="2206452"/>
            <a:ext cx="7992533" cy="43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931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689317"/>
            <a:ext cx="10515600" cy="2852737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Спасибо за работу!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ончик PNG">
            <a:extLst>
              <a:ext uri="{FF2B5EF4-FFF2-40B4-BE49-F238E27FC236}">
                <a16:creationId xmlns="" xmlns:a16="http://schemas.microsoft.com/office/drawing/2014/main" id="{2D251F9D-2400-9C41-BF02-90D6B40F1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69" y="1133341"/>
            <a:ext cx="5230862" cy="5145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97BD9E-0338-CC4E-9387-1B56E575ECF8}"/>
              </a:ext>
            </a:extLst>
          </p:cNvPr>
          <p:cNvSpPr txBox="1"/>
          <p:nvPr/>
        </p:nvSpPr>
        <p:spPr>
          <a:xfrm>
            <a:off x="403122" y="56123"/>
            <a:ext cx="11188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Roboto Medium" panose="02000000000000000000" pitchFamily="2" charset="0"/>
                <a:ea typeface="Roboto Medium" panose="02000000000000000000" pitchFamily="2" charset="0"/>
              </a:rPr>
              <a:t>Бублик режут на сектора. Сделали 10 разрезов. </a:t>
            </a:r>
          </a:p>
          <a:p>
            <a:pPr algn="ctr"/>
            <a:r>
              <a:rPr lang="ru-RU" sz="3200" b="1" dirty="0">
                <a:latin typeface="Roboto Medium" panose="02000000000000000000" pitchFamily="2" charset="0"/>
                <a:ea typeface="Roboto Medium" panose="02000000000000000000" pitchFamily="2" charset="0"/>
              </a:rPr>
              <a:t>Сколько получилось кусков?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618C135-887E-D84E-BEE0-030536418C4A}"/>
              </a:ext>
            </a:extLst>
          </p:cNvPr>
          <p:cNvSpPr txBox="1"/>
          <p:nvPr/>
        </p:nvSpPr>
        <p:spPr>
          <a:xfrm>
            <a:off x="0" y="6168980"/>
            <a:ext cx="35654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Ответ: 10 кусков.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4298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4BDB36B-5106-434B-9BA5-DDB470E727AA}"/>
              </a:ext>
            </a:extLst>
          </p:cNvPr>
          <p:cNvSpPr txBox="1"/>
          <p:nvPr/>
        </p:nvSpPr>
        <p:spPr>
          <a:xfrm>
            <a:off x="0" y="0"/>
            <a:ext cx="1130854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Roboto Medium" panose="02000000000000000000" pitchFamily="2" charset="0"/>
                <a:ea typeface="Roboto Medium" panose="02000000000000000000" pitchFamily="2" charset="0"/>
              </a:rPr>
              <a:t>На большом круглом торте сделали 10 разрезов так, что</a:t>
            </a:r>
          </a:p>
          <a:p>
            <a:pPr algn="ctr"/>
            <a:r>
              <a:rPr lang="ru-RU" sz="3200" b="1" dirty="0">
                <a:latin typeface="Roboto Medium" panose="02000000000000000000" pitchFamily="2" charset="0"/>
                <a:ea typeface="Roboto Medium" panose="02000000000000000000" pitchFamily="2" charset="0"/>
              </a:rPr>
              <a:t>каждый разрез идёт от края до края и проходит через центр</a:t>
            </a:r>
          </a:p>
          <a:p>
            <a:pPr algn="ctr"/>
            <a:r>
              <a:rPr lang="ru-RU" sz="3200" b="1" dirty="0">
                <a:latin typeface="Roboto Medium" panose="02000000000000000000" pitchFamily="2" charset="0"/>
                <a:ea typeface="Roboto Medium" panose="02000000000000000000" pitchFamily="2" charset="0"/>
              </a:rPr>
              <a:t>торта. Сколько получилось кусков?</a:t>
            </a:r>
          </a:p>
          <a:p>
            <a:endParaRPr lang="ru-RU" dirty="0"/>
          </a:p>
        </p:txBody>
      </p:sp>
      <p:pic>
        <p:nvPicPr>
          <p:cNvPr id="2050" name="Picture 2" descr="Торт PNG">
            <a:extLst>
              <a:ext uri="{FF2B5EF4-FFF2-40B4-BE49-F238E27FC236}">
                <a16:creationId xmlns="" xmlns:a16="http://schemas.microsoft.com/office/drawing/2014/main" id="{CAB22D92-4A88-7D45-B25B-E27589653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346" y="1619571"/>
            <a:ext cx="4767307" cy="4929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DE98EC-868E-7B4E-8384-FECADB547623}"/>
              </a:ext>
            </a:extLst>
          </p:cNvPr>
          <p:cNvSpPr txBox="1"/>
          <p:nvPr/>
        </p:nvSpPr>
        <p:spPr>
          <a:xfrm>
            <a:off x="0" y="6118020"/>
            <a:ext cx="35076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Ответ: 20 кусков</a:t>
            </a:r>
            <a:r>
              <a:rPr lang="ru-RU" i="1" dirty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2159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577F94-9C74-F84C-BAF4-77BC7DF8B096}"/>
              </a:ext>
            </a:extLst>
          </p:cNvPr>
          <p:cNvSpPr txBox="1"/>
          <p:nvPr/>
        </p:nvSpPr>
        <p:spPr>
          <a:xfrm>
            <a:off x="0" y="0"/>
            <a:ext cx="1060636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Roboto Medium" panose="02000000000000000000" pitchFamily="2" charset="0"/>
                <a:ea typeface="Roboto Medium" panose="02000000000000000000" pitchFamily="2" charset="0"/>
              </a:rPr>
              <a:t>Сколько тесьмы необходимо для отделки ковра длиной </a:t>
            </a:r>
          </a:p>
          <a:p>
            <a:pPr algn="ctr"/>
            <a:r>
              <a:rPr lang="ru-RU" sz="3200" b="1" dirty="0">
                <a:latin typeface="Roboto Medium" panose="02000000000000000000" pitchFamily="2" charset="0"/>
                <a:ea typeface="Roboto Medium" panose="02000000000000000000" pitchFamily="2" charset="0"/>
              </a:rPr>
              <a:t>3,2м и шириной 2,4 м?</a:t>
            </a:r>
          </a:p>
          <a:p>
            <a:pPr algn="ctr"/>
            <a:endParaRPr lang="ru-RU" b="1" dirty="0"/>
          </a:p>
        </p:txBody>
      </p:sp>
      <p:pic>
        <p:nvPicPr>
          <p:cNvPr id="4098" name="Picture 2" descr="Наклейка лента PNG - AVATAN PLUS">
            <a:extLst>
              <a:ext uri="{FF2B5EF4-FFF2-40B4-BE49-F238E27FC236}">
                <a16:creationId xmlns="" xmlns:a16="http://schemas.microsoft.com/office/drawing/2014/main" id="{9EA57B3C-EB3A-C143-BE4A-6DA091D93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0713"/>
            <a:ext cx="12192000" cy="3074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83F6B28-CA44-6D49-83C7-BDDADF7E9A73}"/>
              </a:ext>
            </a:extLst>
          </p:cNvPr>
          <p:cNvSpPr txBox="1"/>
          <p:nvPr/>
        </p:nvSpPr>
        <p:spPr>
          <a:xfrm>
            <a:off x="0" y="6273225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Ответ: 11,2 метра </a:t>
            </a:r>
          </a:p>
        </p:txBody>
      </p:sp>
    </p:spTree>
    <p:extLst>
      <p:ext uri="{BB962C8B-B14F-4D97-AF65-F5344CB8AC3E}">
        <p14:creationId xmlns="" xmlns:p14="http://schemas.microsoft.com/office/powerpoint/2010/main" val="336557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F3D9FDC-B806-494E-8350-3400D96123D0}"/>
              </a:ext>
            </a:extLst>
          </p:cNvPr>
          <p:cNvSpPr txBox="1"/>
          <p:nvPr/>
        </p:nvSpPr>
        <p:spPr>
          <a:xfrm>
            <a:off x="414601" y="0"/>
            <a:ext cx="1070793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Roboto Medium" panose="02000000000000000000" pitchFamily="2" charset="0"/>
                <a:ea typeface="Roboto Medium" panose="02000000000000000000" pitchFamily="2" charset="0"/>
              </a:rPr>
              <a:t>Вкладчик положил в банк 30 000 рублей по </a:t>
            </a:r>
            <a:r>
              <a:rPr lang="ru-RU" sz="3200" b="1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7% </a:t>
            </a:r>
            <a:r>
              <a:rPr lang="ru-RU" sz="3200" b="1" dirty="0">
                <a:latin typeface="Roboto Medium" panose="02000000000000000000" pitchFamily="2" charset="0"/>
                <a:ea typeface="Roboto Medium" panose="02000000000000000000" pitchFamily="2" charset="0"/>
              </a:rPr>
              <a:t>годовых. </a:t>
            </a:r>
          </a:p>
          <a:p>
            <a:pPr algn="ctr"/>
            <a:r>
              <a:rPr lang="ru-RU" sz="3200" b="1" dirty="0">
                <a:latin typeface="Roboto Medium" panose="02000000000000000000" pitchFamily="2" charset="0"/>
                <a:ea typeface="Roboto Medium" panose="02000000000000000000" pitchFamily="2" charset="0"/>
              </a:rPr>
              <a:t>Сколько денег станет через год?</a:t>
            </a:r>
          </a:p>
          <a:p>
            <a:endParaRPr lang="ru-RU" dirty="0"/>
          </a:p>
        </p:txBody>
      </p:sp>
      <p:pic>
        <p:nvPicPr>
          <p:cNvPr id="5122" name="Picture 2" descr="Падающие деньги PNG">
            <a:extLst>
              <a:ext uri="{FF2B5EF4-FFF2-40B4-BE49-F238E27FC236}">
                <a16:creationId xmlns="" xmlns:a16="http://schemas.microsoft.com/office/drawing/2014/main" id="{B6539806-C26F-5041-864B-7797FC6D8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657" y="1354217"/>
            <a:ext cx="5222442" cy="4842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ECA44FF-8CD6-7B48-8BC0-340A9E49D4CF}"/>
              </a:ext>
            </a:extLst>
          </p:cNvPr>
          <p:cNvSpPr txBox="1"/>
          <p:nvPr/>
        </p:nvSpPr>
        <p:spPr>
          <a:xfrm>
            <a:off x="0" y="6273225"/>
            <a:ext cx="284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</a:t>
            </a:r>
            <a:r>
              <a:rPr lang="ru-RU" sz="32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: 32100 руб.</a:t>
            </a:r>
            <a:endParaRPr lang="ru-RU" sz="32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910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D47949A-EE0E-2445-977B-3A436461EAC4}"/>
              </a:ext>
            </a:extLst>
          </p:cNvPr>
          <p:cNvSpPr txBox="1"/>
          <p:nvPr/>
        </p:nvSpPr>
        <p:spPr>
          <a:xfrm>
            <a:off x="423333" y="423333"/>
            <a:ext cx="1048876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Сырок стоит 7 руб. 20 коп. Какое наибольшее число сырков</a:t>
            </a:r>
          </a:p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можно купить на 60 рублей?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0D3984-31A1-9141-93FB-4F0534FC4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467" y="1996017"/>
            <a:ext cx="5270500" cy="3949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802616-6C89-F14C-A471-905F659CAB42}"/>
              </a:ext>
            </a:extLst>
          </p:cNvPr>
          <p:cNvSpPr txBox="1"/>
          <p:nvPr/>
        </p:nvSpPr>
        <p:spPr>
          <a:xfrm>
            <a:off x="9025466" y="5696003"/>
            <a:ext cx="26404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Ответ: 8 сырков.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4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E263DC9-33FD-3544-B5B8-70DA68DDCD62}"/>
              </a:ext>
            </a:extLst>
          </p:cNvPr>
          <p:cNvSpPr txBox="1"/>
          <p:nvPr/>
        </p:nvSpPr>
        <p:spPr>
          <a:xfrm>
            <a:off x="189575" y="389467"/>
            <a:ext cx="118128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На детской площадке 8 двух и трехколесных велосипедов. Всего у</a:t>
            </a:r>
          </a:p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них 21 колесо. Сколько двух- и сколько трехколесных велосипедов</a:t>
            </a:r>
          </a:p>
          <a:p>
            <a:r>
              <a:rPr lang="ru-RU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на площадке</a:t>
            </a:r>
            <a:r>
              <a:rPr lang="ru-RU" sz="2800" dirty="0"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endParaRPr lang="ru-RU" sz="28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E70AF1C-B5D4-B64A-A9B0-3513D9810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091" y="1707865"/>
            <a:ext cx="7022353" cy="4775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788710-BEAA-484F-95A8-0361DC4C34A3}"/>
              </a:ext>
            </a:extLst>
          </p:cNvPr>
          <p:cNvSpPr txBox="1"/>
          <p:nvPr/>
        </p:nvSpPr>
        <p:spPr>
          <a:xfrm>
            <a:off x="6606817" y="6067566"/>
            <a:ext cx="5585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Ответ: на площадке 5 трехколесных </a:t>
            </a:r>
          </a:p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и 3 двухколесных велосипеда.</a:t>
            </a:r>
            <a:r>
              <a:rPr lang="ru-RU" sz="2400" dirty="0"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endParaRPr lang="ru-RU" sz="24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303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E46286-2A35-3A47-AE6A-CC24E456537A}"/>
              </a:ext>
            </a:extLst>
          </p:cNvPr>
          <p:cNvSpPr txBox="1"/>
          <p:nvPr/>
        </p:nvSpPr>
        <p:spPr>
          <a:xfrm>
            <a:off x="4058328" y="2012085"/>
            <a:ext cx="512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Работа в группах</a:t>
            </a:r>
            <a:endParaRPr lang="ru-RU" sz="4000" b="1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075BA36-C334-4E4D-A208-DCBCE7DEE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254" y="1648254"/>
            <a:ext cx="5209746" cy="52097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FAEBFB1-2F8E-E545-B16E-BD6213FBB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11" y="2233743"/>
            <a:ext cx="4363355" cy="46242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216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534</Words>
  <Application>Microsoft Office PowerPoint</Application>
  <PresentationFormat>Произвольный</PresentationFormat>
  <Paragraphs>64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Спасибо за работу!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Корзникова</dc:creator>
  <cp:lastModifiedBy>Пользователь</cp:lastModifiedBy>
  <cp:revision>48</cp:revision>
  <dcterms:created xsi:type="dcterms:W3CDTF">2021-04-19T13:26:03Z</dcterms:created>
  <dcterms:modified xsi:type="dcterms:W3CDTF">2023-06-03T13:00:36Z</dcterms:modified>
</cp:coreProperties>
</file>