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3" r:id="rId2"/>
    <p:sldId id="256" r:id="rId3"/>
    <p:sldId id="267" r:id="rId4"/>
    <p:sldId id="258" r:id="rId5"/>
    <p:sldId id="269" r:id="rId6"/>
    <p:sldId id="257" r:id="rId7"/>
    <p:sldId id="261" r:id="rId8"/>
    <p:sldId id="260" r:id="rId9"/>
    <p:sldId id="259" r:id="rId10"/>
    <p:sldId id="262" r:id="rId11"/>
    <p:sldId id="263" r:id="rId12"/>
    <p:sldId id="264" r:id="rId13"/>
    <p:sldId id="268" r:id="rId14"/>
    <p:sldId id="266" r:id="rId15"/>
    <p:sldId id="270" r:id="rId16"/>
    <p:sldId id="273" r:id="rId17"/>
    <p:sldId id="272" r:id="rId18"/>
    <p:sldId id="275" r:id="rId19"/>
    <p:sldId id="274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56A5A-260A-497B-98AE-479F74BC69E3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8FC92-67A8-4807-9184-630A3DBC1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4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Весной 1670 г. Разин собрал казачий круг и объявил, что "идет судами и конями на Царицын". 15 мая 7-тысячное казачье войско захватило Царицын. Воевода Тургенев был истыкан копьями и утоплен. Навстречу мятежникам из Астрахани был послан отряд воеводы князя С.И. Львова. Два войска сошлись у Черного Яра, но до битвы дело не дошло - астраханские служилые люди перешли на сторону казаков. Подойдя 19 июня к Астрахани,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разинцы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ночь с 21 на 22 июня начали штурм крепости. Астрахань пала, несмотря на большой гарнизон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6000 человек) и наличие на стенах и башнях 500 орудий. Был схвачен и убит воевода И.С. Прозоровский, перебиты другие начальные люди, числом до 500 человек. Чуть позже оставшиеся в городе казаки под началом атамана В. Уса убили и митрополита Иосифа. Овладев Астраханью, казачье войско, насчитывавшее к тому времени уже 11 тыс. человек, снова двинулось вверх по Волге. Пали Саратов, Самара, Саранск, Пенза. Повстанцы осадили Тамбов, их отряды действовали в тульском и соседних с ним уездах. Разгоревшееся восстание охватило огромные области юга и центра России, число повстанцев достигло 200 тыс.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8FC92-67A8-4807-9184-630A3DBC193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4FC-DAA5-46AB-B1C3-13156FE0BE5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171F7A-BC4D-4828-94D8-AF88E52E8C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4FC-DAA5-46AB-B1C3-13156FE0BE5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1F7A-BC4D-4828-94D8-AF88E52E8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5171F7A-BC4D-4828-94D8-AF88E52E8C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4FC-DAA5-46AB-B1C3-13156FE0BE5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FDCA05-8296-47C7-A32D-23DD1BFA7D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4FC-DAA5-46AB-B1C3-13156FE0BE5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5171F7A-BC4D-4828-94D8-AF88E52E8C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4FC-DAA5-46AB-B1C3-13156FE0BE5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171F7A-BC4D-4828-94D8-AF88E52E8C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7D1B4FC-DAA5-46AB-B1C3-13156FE0BE5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1F7A-BC4D-4828-94D8-AF88E52E8C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4FC-DAA5-46AB-B1C3-13156FE0BE5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5171F7A-BC4D-4828-94D8-AF88E52E8C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4FC-DAA5-46AB-B1C3-13156FE0BE5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5171F7A-BC4D-4828-94D8-AF88E52E8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4FC-DAA5-46AB-B1C3-13156FE0BE5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171F7A-BC4D-4828-94D8-AF88E52E8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171F7A-BC4D-4828-94D8-AF88E52E8C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4FC-DAA5-46AB-B1C3-13156FE0BE5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5171F7A-BC4D-4828-94D8-AF88E52E8C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7D1B4FC-DAA5-46AB-B1C3-13156FE0BE5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7D1B4FC-DAA5-46AB-B1C3-13156FE0BE5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171F7A-BC4D-4828-94D8-AF88E52E8C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1.%20&#1056;&#1040;&#1047;&#1056;&#1040;&#1041;&#1054;&#1058;&#1050;&#1048;%20&#1059;&#1056;&#1054;&#1050;&#1054;&#1042;\2.%20&#1048;&#1057;&#1058;&#1054;&#1056;&#1048;&#1071;%20&#1056;&#1054;&#1057;&#1057;&#1048;&#1048;\7%20&#1082;&#1083;&#1072;&#1089;&#1089;%20&#1048;&#1089;&#1090;&#1086;&#1088;&#1080;&#1103;%20%20&#1056;&#1086;&#1089;&#1089;&#1080;&#1080;\&#1053;&#1072;&#1088;&#1086;&#1076;&#1085;&#1099;&#1077;%20&#1076;&#1074;&#1080;&#1078;&#1077;&#1085;&#1080;&#1103;\Muzhskoj_hor_Podvorya_Optinoj_Pustyni_Izza_ostrova_na_strezhen_Stenka_Razin_pesnya_(vmusice.net).mp3" TargetMode="Externa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ge.fipi.ru/os/xmodules/qprint/index.php?proj=3CBBE97571208D9140697A6C2ABE91A0" TargetMode="External"/><Relationship Id="rId2" Type="http://schemas.openxmlformats.org/officeDocument/2006/relationships/hyperlink" Target="http://www.old.fipi.ru/oge-i-gve-9/demoversii-specifikacii-kodifikator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00050" y="2132856"/>
            <a:ext cx="8229600" cy="182880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en-US" sz="4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в.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уроку. Подготовка 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ОГЭ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8850" y="4437112"/>
            <a:ext cx="6400800" cy="1114425"/>
          </a:xfrm>
        </p:spPr>
        <p:txBody>
          <a:bodyPr>
            <a:normAutofit/>
          </a:bodyPr>
          <a:lstStyle/>
          <a:p>
            <a:pPr algn="r"/>
            <a:r>
              <a:rPr lang="ru-RU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</a:t>
            </a:r>
            <a:r>
              <a:rPr lang="ru-RU" sz="1800" b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Галемская</a:t>
            </a:r>
            <a:r>
              <a:rPr lang="ru-RU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</a:p>
          <a:p>
            <a:pPr algn="r"/>
            <a:r>
              <a:rPr lang="ru-RU" sz="18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гимназия №1 г. Белово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772543" y="857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«Гимназия №1 имени </a:t>
            </a:r>
            <a:r>
              <a:rPr lang="ru-RU" sz="24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Тасирова</a:t>
            </a: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Г.Х. </a:t>
            </a:r>
          </a:p>
          <a:p>
            <a:pPr algn="ctr" eaLnBrk="0" hangingPunct="0">
              <a:defRPr/>
            </a:pP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Белово»</a:t>
            </a:r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857250" y="538797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Белово, </a:t>
            </a:r>
            <a:r>
              <a:rPr lang="ru-RU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34400" cy="758952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Медный бунт 1662 г.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581128"/>
            <a:ext cx="8496944" cy="227687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 того ж дни около того села повесили со 150 человек, а остальным всем был указ, пытали и жгли, и по сыску за вину отсекали руки и ноги и у рук и у ног пальцы, а иных бив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кнутьем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 клали на лице на правой стороне признаки,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розжегши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железо на красно, а поставлено на том железе „буки“ то есть, бунтовщик, чтоб был до веку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признатен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и чиня им наказания,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розослали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в дальние города, в Казань, и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Астарахань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 на Терки, и в Сибирь, на вечное житье…»  (Чиновник Посольского приказа)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EV49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80728"/>
            <a:ext cx="4571999" cy="31859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339752" y="4149080"/>
            <a:ext cx="4572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Медный бунт. 1662. (Эрнест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Лисснер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1938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4400" cy="908720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Восстание Степана Разина </a:t>
            </a:r>
            <a:br>
              <a:rPr lang="ru-RU" sz="4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(1670-1671 гг.)</a:t>
            </a:r>
            <a:endParaRPr lang="ru-RU" sz="40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uzhskoj_hor_Podvorya_Optinoj_Pustyni_Izza_ostrova_na_strezhen_Stenka_Razin_pesnya_(vmusice.net)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6021288"/>
            <a:ext cx="304800" cy="304800"/>
          </a:xfrm>
          <a:prstGeom prst="rect">
            <a:avLst/>
          </a:prstGeom>
        </p:spPr>
      </p:pic>
      <p:pic>
        <p:nvPicPr>
          <p:cNvPr id="1026" name="Picture 2" descr="https://upload.wikimedia.org/wikipedia/commons/thumb/c/c0/Surikov1906.jpg/1024px-Surikov1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84784"/>
            <a:ext cx="6929110" cy="38164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411760" y="5373216"/>
            <a:ext cx="3923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И. Суриков. «Стенька Разин»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6021288"/>
            <a:ext cx="5706755" cy="52322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знаете о герое этой песни?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Восстание под предводительством С.Т. Разина (1670-1671 гг.)</a:t>
            </a:r>
            <a:endParaRPr lang="ru-RU" sz="36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527048"/>
            <a:ext cx="8410136" cy="4572000"/>
          </a:xfrm>
          <a:ln>
            <a:solidFill>
              <a:srgbClr val="002060"/>
            </a:solidFill>
          </a:ln>
        </p:spPr>
        <p:txBody>
          <a:bodyPr/>
          <a:lstStyle/>
          <a:p>
            <a:pPr>
              <a:buNone/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Закрепощение крестьян и рост феодальных повинностей.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Избыток на Дону беглых крестьян и холопов.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Расслоение казачества («домовитые» и 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голутвенные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Попытки ограничения казачьей вольности.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Церковный раскол и жестокое подавление инакомыслия.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Восстание под предводительством С.Т. Разина (1670-1671 гг.)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33400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(1667-1669)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«поход за зипунами» (за добычей) –захват торговых судов русских и персидских купцов в низовьях Волги и на Каспийском море.</a:t>
            </a: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(1670-1671)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поход против правительственных войск «Изменников выводить и кровопивцев выводить»</a:t>
            </a:r>
          </a:p>
        </p:txBody>
      </p:sp>
      <p:pic>
        <p:nvPicPr>
          <p:cNvPr id="32772" name="Picture 4" descr="http://www.diletant.ru/upload/medialibrary/a2b/a2b7b5d6991f12aee9c7403465f39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832901"/>
            <a:ext cx="5472608" cy="2802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Восстание под предводительством С.Т. Разина (1670-1671 гг.)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27984" y="1527048"/>
            <a:ext cx="4377688" cy="457200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Познакомьтесь самостоятельно с  биографической справкой, рассказывающей о Степане Тимофеевиче Разине в учебнике (с. 64).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черты характера были присущи руководителю народного восстания?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http://www.riasamara.ru/files/34510/Raz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810000" cy="42386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Народные восстания середины- -второй половины XVII века. Работа по карт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5214035" cy="65973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36096" y="1700808"/>
            <a:ext cx="3707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крепостные крестьяне, народы Поволжья, беглые, казацкая голытьба Дона, трудовые люди городов, стрельцы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3356992"/>
            <a:ext cx="363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«Изменников выводить и кровопивцев выводить», «вверху у государя дела передрать»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4869160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важнейших сражений и захваченные города: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Царицын, Астрахань, Самара, Саратов, Симбирск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0"/>
            <a:ext cx="377991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Крестьянское восстание  под предводительством Степана Разина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Восстание под предводительством С.Т.Разина (1670-1671 гг.)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5556104"/>
            <a:ext cx="8482144" cy="111325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восставших, С. Разин четвертован, 11 тыс. участников войны казнены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ttp://upload.wikimedia.org/wikipedia/commons/e/ea/Kirillov_stepan_raz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443399" cy="41490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5157192"/>
            <a:ext cx="547260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</a:t>
            </a:r>
            <a:r>
              <a:rPr lang="ru-RU" dirty="0"/>
              <a:t>. </a:t>
            </a:r>
            <a:r>
              <a:rPr lang="ru-RU" dirty="0" smtClean="0"/>
              <a:t>Кириллов. «</a:t>
            </a:r>
            <a:r>
              <a:rPr lang="ru-RU" dirty="0"/>
              <a:t>Степан Разин</a:t>
            </a:r>
            <a:r>
              <a:rPr lang="ru-RU" dirty="0" smtClean="0"/>
              <a:t>», </a:t>
            </a:r>
            <a:r>
              <a:rPr lang="ru-RU" dirty="0"/>
              <a:t>1985-1988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старообрядцев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484784"/>
            <a:ext cx="4419600" cy="5184576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Соловецкое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восстание (1668 - 1676) </a:t>
            </a:r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монахи, не принявшие церковной реформы патриарха Никона, крестьяне, посадские люди, беглые стрельцы и солдаты, а также сподвижники Степана Разина </a:t>
            </a:r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Итоги: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карательная армия, посланная царем и насчитывавшая более тысячи человек, овладела монастырем через 8 лет в результате измены одного из защитников монастыря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70" y="4149080"/>
            <a:ext cx="4126173" cy="2492896"/>
          </a:xfrm>
          <a:prstGeom prst="rect">
            <a:avLst/>
          </a:prstGeom>
          <a:noFill/>
        </p:spPr>
      </p:pic>
      <p:pic>
        <p:nvPicPr>
          <p:cNvPr id="29700" name="Picture 4" descr="Соловецкий бунт 1667-1676 г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186394" cy="282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>
            <a:normAutofit/>
          </a:bodyPr>
          <a:lstStyle/>
          <a:p>
            <a:r>
              <a:rPr lang="ru-RU" sz="44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урока: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348880"/>
            <a:ext cx="8229600" cy="20955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век называют «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бунташным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веком»?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92906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Бунташный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век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это время массового недовольства различных слоев населения своим экономическим и социальным положением.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120013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ли восстания потерпели поражение?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00174"/>
            <a:ext cx="8712968" cy="5054914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«Не все народные движения потерпели поражение. Например, в результате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Соляного бунта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восставшие добились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упорядочения законов и суда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введения Соборного уложения (хотя именно этот документ окончательно оформил крепостное право). А в результате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Медного бунта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отменены медные деньги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 другой стороны, восстание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Степана Разина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и, особенно,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Соловецкое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восстание как крупнейшее движение старообрядцев однозначно потерпели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поражения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8355" y="3212976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17 век неспокойно прошёл,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Народ на борьбу за волю пошёл.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Восстания, бунты, длились сто лет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 это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бунташным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» назвали тот век.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Picture 4" descr="EV49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88640"/>
            <a:ext cx="2987824" cy="2240868"/>
          </a:xfrm>
          <a:prstGeom prst="rect">
            <a:avLst/>
          </a:prstGeom>
          <a:noFill/>
          <a:ln/>
        </p:spPr>
      </p:pic>
      <p:pic>
        <p:nvPicPr>
          <p:cNvPr id="7" name="Picture 4" descr="EV49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0648"/>
            <a:ext cx="2842810" cy="2160240"/>
          </a:xfrm>
          <a:prstGeom prst="rect">
            <a:avLst/>
          </a:prstGeom>
          <a:noFill/>
        </p:spPr>
      </p:pic>
      <p:pic>
        <p:nvPicPr>
          <p:cNvPr id="8" name="Picture 3" descr="007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>
          <a:xfrm>
            <a:off x="3707904" y="188640"/>
            <a:ext cx="1933631" cy="220486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6641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Литература 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214313" y="1484784"/>
            <a:ext cx="8715375" cy="5158904"/>
          </a:xfrm>
        </p:spPr>
        <p:txBody>
          <a:bodyPr>
            <a:normAutofit/>
          </a:bodyPr>
          <a:lstStyle/>
          <a:p>
            <a:pPr marL="457200" indent="-457200">
              <a:buFont typeface="Georgia" pitchFamily="18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Арсентьев Н.М., История России,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класс. Учебник для общеобразовательных организаций Ч. 2 /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Н.М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Арсентьев и др., под ред. А.В.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Торкунова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М.: Просвещение,  2019 - 128с.   </a:t>
            </a:r>
          </a:p>
          <a:p>
            <a:pPr marL="457200" indent="-457200">
              <a:buFont typeface="Georgia" pitchFamily="18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институт педагогических измерений. Контрольные измерительные материалы (КИМ) Демоверсии, спецификации, кодификаторы ОГЭ 2020 год / /[Электронный ресурс]//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http://www.old.fipi.ru/oge-i-gve-9/demoversii-specifikacii-kodifikatory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Georgia" pitchFamily="18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институт педагогических измерений. Открытый банк заданий ОГЭ//[Электронный ресурс]//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http://oge.fipi.ru/os/xmodules/qprint/index.php?proj=3CBBE97571208D9140697A6C2ABE91A0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1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урока:</a:t>
            </a:r>
            <a:endParaRPr lang="ru-RU" sz="40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дать характеристику народных выступлений периода правления Алексея Михайловича Романова (1645- 1676)</a:t>
            </a:r>
          </a:p>
          <a:p>
            <a:pPr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раскрыть причины, сущность и итоги городских восстаний (Соляной бунт, Медный бунт)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осветить ход событий и роль участников крестьянкой войны С. Разина (1670-1671)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изучения нового материала</a:t>
            </a:r>
            <a:endParaRPr lang="ru-RU" sz="36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527048"/>
            <a:ext cx="8266120" cy="4572000"/>
          </a:xfrm>
          <a:ln>
            <a:solidFill>
              <a:srgbClr val="002060"/>
            </a:solidFill>
          </a:ln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Причины  и особенности народных выступлений.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«Соляной» бунт.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«Медный» бунт.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Восстание под предводительством Степана Разина.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Выступления старообрядцев.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>
            <a:normAutofit/>
          </a:bodyPr>
          <a:lstStyle/>
          <a:p>
            <a:r>
              <a:rPr lang="ru-RU" sz="44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урока: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20955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век называют «</a:t>
            </a:r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бунташным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веком»?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500570"/>
            <a:ext cx="8064896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Все ли восстания потерпели поражение?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 и особенности народных выступлений</a:t>
            </a:r>
            <a:endParaRPr lang="ru-RU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7920880" cy="3744416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Закрепощение крестьян и рост феодальных повинностей;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налогового гнёта, ведение почти непрерывных войн (что сказывалось на благосостоянии населения);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приказной волокиты;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Попытки ограничения казачьей вольности;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Церковный раскол и расправы со старообрядцами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Соляной бунт 1648 г.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  <a:ln>
            <a:solidFill>
              <a:srgbClr val="00206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1646 г.- введение пошлины на соль.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подорожание мяса и рыбы; усиление приказной волокиты, казнокрадство.</a:t>
            </a: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посадское население, дворянство.</a:t>
            </a: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Курск, Козлов, Елец, Томск, Великий Устюг.</a:t>
            </a:r>
          </a:p>
          <a:p>
            <a:pPr marL="0" lv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отдать «на расправу» вельмож-взяточников, упорядочить законы и судебную систему, установить правильное ведение дел в приказах, созвать Земский собор, подготовить новое Соборное уложение.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царь «выдал головою» Плещеева – главу Земского приказа, главу Пушкарского приказа, отправлен в отставку боярин Б.Морозов – воспитатель Алексея Михайловича.</a:t>
            </a:r>
          </a:p>
          <a:p>
            <a:pPr>
              <a:lnSpc>
                <a:spcPct val="75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5000"/>
              </a:lnSpc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380312" y="1412776"/>
            <a:ext cx="61836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Соляной бунт 1648 г. </a:t>
            </a:r>
            <a:endParaRPr lang="ru-RU" sz="4000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6" name="Picture 2" descr="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6000" contrast="36000"/>
          </a:blip>
          <a:stretch>
            <a:fillRect/>
          </a:stretch>
        </p:blipFill>
        <p:spPr>
          <a:xfrm>
            <a:off x="2051720" y="1268760"/>
            <a:ext cx="4892040" cy="3168352"/>
          </a:xfrm>
          <a:noFill/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4005064"/>
            <a:ext cx="489654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Соляной бунт. Художник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Э.Лисснер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437112"/>
            <a:ext cx="8784976" cy="193899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«Было смятение, в миру били челом всей землёю государю на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Земсково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судью на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Левонтия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Степанова сына Плещеева, что от него в миру стала великая налога. Указывали на несправедливости и ежедневно совершавшиеся им дурные поступки и просили чтобы он был смещён, а на его место был посажен честный человек. Но государь царь того дни всей земле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Левонтия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выдал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(Летопись)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Медный бунт 1662 г.</a:t>
            </a:r>
            <a:endParaRPr lang="ru-RU" sz="40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136904" cy="4896544"/>
          </a:xfrm>
          <a:ln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75000"/>
              </a:lnSpc>
            </a:pPr>
            <a:endParaRPr lang="ru-RU" sz="24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взыскать долги за прошлые годы, чеканка монеты из меди, отказ торговцев продавать товары на новые деньги.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столичные посадские люди и часть стрельцов, солдат, рейтар московского гарнизона 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География: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медных денег, снижение цен и налогов и наказании виновных.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жестокое подавление бунта, отмена медных денег.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38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Тема38</Template>
  <TotalTime>433</TotalTime>
  <Words>1069</Words>
  <Application>Microsoft Office PowerPoint</Application>
  <PresentationFormat>Экран (4:3)</PresentationFormat>
  <Paragraphs>106</Paragraphs>
  <Slides>20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Wingdings</vt:lpstr>
      <vt:lpstr>Wingdings 2</vt:lpstr>
      <vt:lpstr>Тема38</vt:lpstr>
      <vt:lpstr>Народные движения XVII в. Презентация к уроку. Подготовка к ОГЭ</vt:lpstr>
      <vt:lpstr>Презентация PowerPoint</vt:lpstr>
      <vt:lpstr>Цель и задачи урока:</vt:lpstr>
      <vt:lpstr>План изучения нового материала</vt:lpstr>
      <vt:lpstr>Проблема урока:</vt:lpstr>
      <vt:lpstr>Причины  и особенности народных выступлений</vt:lpstr>
      <vt:lpstr>Соляной бунт 1648 г. </vt:lpstr>
      <vt:lpstr>Соляной бунт 1648 г. </vt:lpstr>
      <vt:lpstr>Медный бунт 1662 г.</vt:lpstr>
      <vt:lpstr>Медный бунт 1662 г.</vt:lpstr>
      <vt:lpstr>Восстание Степана Разина  (1670-1671 гг.)</vt:lpstr>
      <vt:lpstr>Восстание под предводительством С.Т. Разина (1670-1671 гг.)</vt:lpstr>
      <vt:lpstr>Восстание под предводительством С.Т. Разина (1670-1671 гг.)</vt:lpstr>
      <vt:lpstr>Восстание под предводительством С.Т. Разина (1670-1671 гг.)</vt:lpstr>
      <vt:lpstr>Презентация PowerPoint</vt:lpstr>
      <vt:lpstr>Восстание под предводительством С.Т.Разина (1670-1671 гг.)</vt:lpstr>
      <vt:lpstr>Выступления старообрядцев </vt:lpstr>
      <vt:lpstr>Проблема урока:</vt:lpstr>
      <vt:lpstr>Все ли восстания потерпели поражение?</vt:lpstr>
      <vt:lpstr>Литература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движения.</dc:title>
  <dc:creator>Sony</dc:creator>
  <cp:lastModifiedBy>USER</cp:lastModifiedBy>
  <cp:revision>196</cp:revision>
  <dcterms:created xsi:type="dcterms:W3CDTF">2014-09-29T14:47:18Z</dcterms:created>
  <dcterms:modified xsi:type="dcterms:W3CDTF">2020-05-24T14:02:48Z</dcterms:modified>
</cp:coreProperties>
</file>