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1"/>
  </p:handoutMasterIdLst>
  <p:sldIdLst>
    <p:sldId id="276" r:id="rId2"/>
    <p:sldId id="259" r:id="rId3"/>
    <p:sldId id="258" r:id="rId4"/>
    <p:sldId id="274" r:id="rId5"/>
    <p:sldId id="260" r:id="rId6"/>
    <p:sldId id="277" r:id="rId7"/>
    <p:sldId id="279" r:id="rId8"/>
    <p:sldId id="280" r:id="rId9"/>
    <p:sldId id="281" r:id="rId10"/>
    <p:sldId id="275" r:id="rId11"/>
    <p:sldId id="264" r:id="rId12"/>
    <p:sldId id="265" r:id="rId13"/>
    <p:sldId id="266" r:id="rId14"/>
    <p:sldId id="267" r:id="rId15"/>
    <p:sldId id="269" r:id="rId16"/>
    <p:sldId id="270" r:id="rId17"/>
    <p:sldId id="271" r:id="rId18"/>
    <p:sldId id="272" r:id="rId19"/>
    <p:sldId id="268" r:id="rId2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Ден" initials="Д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1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275165-033D-48BB-A6A5-ADE66E2CACD5}" type="datetimeFigureOut">
              <a:rPr lang="ru-RU" smtClean="0"/>
              <a:pPr/>
              <a:t>11.06.2022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C16A64-BE13-44AD-B7BA-88BF13168AE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2000"/>
            <a:ext cx="8153400" cy="5364163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Турун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Оксана Леонидовна, учитель начальных классов, г. Ставрополь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Государственное бюджетное общеобразовательное учреждение «Гимназия № 25» по Ставропольскому краю 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(ГБОУ СК «Гимназия № 25»)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Презентация по учебному предмету «Математика» в 4 классе на тему «Объём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единицы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объёма».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228601"/>
            <a:ext cx="7603672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1.У какой фигуры можно вычислить объём?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800" dirty="0" smtClean="0"/>
              <a:t> </a:t>
            </a:r>
            <a:r>
              <a:rPr lang="ru-RU" sz="4800" b="1" dirty="0" smtClean="0"/>
              <a:t>А)  у  квадрата       </a:t>
            </a:r>
          </a:p>
          <a:p>
            <a:pPr>
              <a:buNone/>
            </a:pPr>
            <a:r>
              <a:rPr lang="ru-RU" sz="4800" b="1" dirty="0" smtClean="0"/>
              <a:t> Б)  у прямоугольника</a:t>
            </a:r>
          </a:p>
          <a:p>
            <a:pPr>
              <a:buNone/>
            </a:pPr>
            <a:r>
              <a:rPr lang="ru-RU" sz="4800" b="1" dirty="0" smtClean="0"/>
              <a:t> В)  у куба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2.Определи единицу  измерений объема.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 </a:t>
            </a:r>
            <a:r>
              <a:rPr lang="ru-RU" sz="4800" b="1" dirty="0" smtClean="0"/>
              <a:t>А)  см             </a:t>
            </a:r>
          </a:p>
          <a:p>
            <a:pPr>
              <a:buNone/>
            </a:pPr>
            <a:r>
              <a:rPr lang="ru-RU" sz="4800" b="1" dirty="0" smtClean="0"/>
              <a:t> Б) см</a:t>
            </a:r>
            <a:r>
              <a:rPr lang="ru-RU" sz="4800" b="1" baseline="30000" dirty="0" smtClean="0"/>
              <a:t>2</a:t>
            </a:r>
            <a:endParaRPr lang="ru-RU" sz="4800" b="1" dirty="0" smtClean="0"/>
          </a:p>
          <a:p>
            <a:pPr>
              <a:buNone/>
            </a:pPr>
            <a:r>
              <a:rPr lang="ru-RU" sz="4800" b="1" dirty="0" smtClean="0"/>
              <a:t> В) см</a:t>
            </a:r>
            <a:r>
              <a:rPr lang="ru-RU" sz="4800" b="1" baseline="30000" dirty="0" smtClean="0"/>
              <a:t>3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3.Найди формулу  нахождения объема куба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sz="4800" b="1" dirty="0" smtClean="0"/>
              <a:t>А)  V= а ‧ в </a:t>
            </a:r>
          </a:p>
          <a:p>
            <a:pPr>
              <a:buNone/>
            </a:pPr>
            <a:r>
              <a:rPr lang="ru-RU" sz="4800" b="1" dirty="0" smtClean="0"/>
              <a:t> Б) V= а ‧ в ‧ с</a:t>
            </a:r>
          </a:p>
          <a:p>
            <a:pPr>
              <a:buNone/>
            </a:pPr>
            <a:r>
              <a:rPr lang="ru-RU" sz="4800" b="1" dirty="0" smtClean="0"/>
              <a:t> В)V= а ‧ </a:t>
            </a:r>
            <a:r>
              <a:rPr lang="ru-RU" sz="4800" b="1" dirty="0" err="1" smtClean="0"/>
              <a:t>а</a:t>
            </a:r>
            <a:r>
              <a:rPr lang="ru-RU" sz="4800" b="1" dirty="0" smtClean="0"/>
              <a:t> ‧ </a:t>
            </a:r>
            <a:r>
              <a:rPr lang="ru-RU" sz="4800" b="1" dirty="0" err="1" smtClean="0"/>
              <a:t>а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534400" cy="1143000"/>
          </a:xfrm>
        </p:spPr>
        <p:txBody>
          <a:bodyPr>
            <a:normAutofit fontScale="90000"/>
          </a:bodyPr>
          <a:lstStyle/>
          <a:p>
            <a:pPr algn="just"/>
            <a:r>
              <a:rPr lang="ru-RU" b="1" dirty="0" smtClean="0"/>
              <a:t>4.Найдите объём куба с ребром 3 см.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800" b="1" dirty="0" smtClean="0"/>
              <a:t>А) 21 см             </a:t>
            </a:r>
          </a:p>
          <a:p>
            <a:pPr>
              <a:buNone/>
            </a:pPr>
            <a:r>
              <a:rPr lang="ru-RU" sz="4800" b="1" dirty="0" smtClean="0"/>
              <a:t>Б) 24 см</a:t>
            </a:r>
            <a:r>
              <a:rPr lang="ru-RU" sz="4800" b="1" baseline="30000" dirty="0" smtClean="0"/>
              <a:t>2</a:t>
            </a:r>
            <a:endParaRPr lang="ru-RU" sz="4800" b="1" dirty="0" smtClean="0"/>
          </a:p>
          <a:p>
            <a:pPr>
              <a:buNone/>
            </a:pPr>
            <a:r>
              <a:rPr lang="ru-RU" sz="4800" b="1" dirty="0" smtClean="0"/>
              <a:t>В) 27см</a:t>
            </a:r>
            <a:r>
              <a:rPr lang="ru-RU" sz="4800" b="1" baseline="30000" dirty="0" smtClean="0"/>
              <a:t>3</a:t>
            </a:r>
            <a:endParaRPr lang="ru-RU" sz="4800" b="1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1.У какой фигуры можно вычислить объём?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800" dirty="0" smtClean="0"/>
              <a:t> </a:t>
            </a:r>
            <a:r>
              <a:rPr lang="ru-RU" sz="4800" b="1" dirty="0" smtClean="0"/>
              <a:t>А)  у  квадрата       </a:t>
            </a:r>
          </a:p>
          <a:p>
            <a:pPr>
              <a:buNone/>
            </a:pPr>
            <a:r>
              <a:rPr lang="ru-RU" sz="4800" b="1" dirty="0" smtClean="0"/>
              <a:t> Б)  у прямоугольника</a:t>
            </a:r>
          </a:p>
          <a:p>
            <a:pPr>
              <a:buNone/>
            </a:pPr>
            <a:r>
              <a:rPr lang="ru-RU" sz="4800" b="1" dirty="0" smtClean="0"/>
              <a:t> </a:t>
            </a:r>
            <a:r>
              <a:rPr lang="ru-RU" sz="4800" b="1" dirty="0" smtClean="0">
                <a:solidFill>
                  <a:srgbClr val="FF0000"/>
                </a:solidFill>
              </a:rPr>
              <a:t>В)  у куба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2.Определи единицу  измерений объема.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 </a:t>
            </a:r>
            <a:r>
              <a:rPr lang="ru-RU" sz="4800" b="1" dirty="0" smtClean="0"/>
              <a:t>А)  см             </a:t>
            </a:r>
          </a:p>
          <a:p>
            <a:pPr>
              <a:buNone/>
            </a:pPr>
            <a:r>
              <a:rPr lang="ru-RU" sz="4800" b="1" dirty="0" smtClean="0"/>
              <a:t> Б) см</a:t>
            </a:r>
            <a:r>
              <a:rPr lang="ru-RU" sz="4800" b="1" baseline="30000" dirty="0" smtClean="0"/>
              <a:t>2</a:t>
            </a:r>
            <a:endParaRPr lang="ru-RU" sz="4800" b="1" dirty="0" smtClean="0"/>
          </a:p>
          <a:p>
            <a:pPr>
              <a:buNone/>
            </a:pPr>
            <a:r>
              <a:rPr lang="ru-RU" sz="4800" b="1" dirty="0" smtClean="0">
                <a:solidFill>
                  <a:srgbClr val="FF0000"/>
                </a:solidFill>
              </a:rPr>
              <a:t> В) см</a:t>
            </a:r>
            <a:r>
              <a:rPr lang="ru-RU" sz="4800" b="1" baseline="30000" dirty="0" smtClean="0">
                <a:solidFill>
                  <a:srgbClr val="FF0000"/>
                </a:solidFill>
              </a:rPr>
              <a:t>3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3.Найди формулу  нахождения объема куба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sz="4800" b="1" dirty="0" smtClean="0"/>
              <a:t>А)  V= а ‧ в </a:t>
            </a:r>
          </a:p>
          <a:p>
            <a:pPr>
              <a:buNone/>
            </a:pPr>
            <a:r>
              <a:rPr lang="ru-RU" sz="4800" b="1" dirty="0" smtClean="0"/>
              <a:t> Б) V= а ‧ в ‧ с</a:t>
            </a:r>
          </a:p>
          <a:p>
            <a:pPr>
              <a:buNone/>
            </a:pPr>
            <a:r>
              <a:rPr lang="ru-RU" sz="4800" b="1" dirty="0" smtClean="0"/>
              <a:t> </a:t>
            </a:r>
            <a:r>
              <a:rPr lang="ru-RU" sz="4800" b="1" dirty="0" smtClean="0">
                <a:solidFill>
                  <a:srgbClr val="FF0000"/>
                </a:solidFill>
              </a:rPr>
              <a:t>В) V= а ‧ </a:t>
            </a:r>
            <a:r>
              <a:rPr lang="ru-RU" sz="4800" b="1" dirty="0" err="1" smtClean="0">
                <a:solidFill>
                  <a:srgbClr val="FF0000"/>
                </a:solidFill>
              </a:rPr>
              <a:t>а</a:t>
            </a:r>
            <a:r>
              <a:rPr lang="ru-RU" sz="4800" b="1" dirty="0" smtClean="0">
                <a:solidFill>
                  <a:srgbClr val="FF0000"/>
                </a:solidFill>
              </a:rPr>
              <a:t> ‧ </a:t>
            </a:r>
            <a:r>
              <a:rPr lang="ru-RU" sz="4800" b="1" dirty="0" err="1" smtClean="0">
                <a:solidFill>
                  <a:srgbClr val="FF0000"/>
                </a:solidFill>
              </a:rPr>
              <a:t>а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534400" cy="1143000"/>
          </a:xfrm>
        </p:spPr>
        <p:txBody>
          <a:bodyPr>
            <a:normAutofit fontScale="90000"/>
          </a:bodyPr>
          <a:lstStyle/>
          <a:p>
            <a:pPr algn="just"/>
            <a:r>
              <a:rPr lang="ru-RU" b="1" dirty="0" smtClean="0"/>
              <a:t>4.Найдите объём куба с ребром 3 см.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800" b="1" dirty="0" smtClean="0"/>
              <a:t>А) 21 см             </a:t>
            </a:r>
          </a:p>
          <a:p>
            <a:pPr>
              <a:buNone/>
            </a:pPr>
            <a:r>
              <a:rPr lang="ru-RU" sz="4800" b="1" dirty="0" smtClean="0"/>
              <a:t>Б) 24 см</a:t>
            </a:r>
            <a:r>
              <a:rPr lang="ru-RU" sz="4800" b="1" baseline="30000" dirty="0" smtClean="0"/>
              <a:t>2</a:t>
            </a:r>
            <a:endParaRPr lang="ru-RU" sz="4800" b="1" dirty="0" smtClean="0"/>
          </a:p>
          <a:p>
            <a:pPr>
              <a:buNone/>
            </a:pPr>
            <a:r>
              <a:rPr lang="ru-RU" sz="4800" b="1" dirty="0" smtClean="0">
                <a:solidFill>
                  <a:srgbClr val="FF0000"/>
                </a:solidFill>
              </a:rPr>
              <a:t>В) 27см</a:t>
            </a:r>
            <a:r>
              <a:rPr lang="ru-RU" sz="4800" b="1" baseline="30000" dirty="0" smtClean="0">
                <a:solidFill>
                  <a:srgbClr val="FF0000"/>
                </a:solidFill>
              </a:rPr>
              <a:t>3</a:t>
            </a:r>
            <a:endParaRPr lang="ru-RU" sz="4800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="" xmlns:a16="http://schemas.microsoft.com/office/drawing/2014/main" id="{EC25E673-12B9-421C-9404-A30B050110B7}"/>
              </a:ext>
            </a:extLst>
          </p:cNvPr>
          <p:cNvSpPr/>
          <p:nvPr/>
        </p:nvSpPr>
        <p:spPr>
          <a:xfrm>
            <a:off x="1763688" y="404664"/>
            <a:ext cx="5400600" cy="864096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/>
              <a:t>Итог урока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="" xmlns:a16="http://schemas.microsoft.com/office/drawing/2014/main" id="{C73927BC-C081-4742-A161-6E0A49159394}"/>
              </a:ext>
            </a:extLst>
          </p:cNvPr>
          <p:cNvSpPr/>
          <p:nvPr/>
        </p:nvSpPr>
        <p:spPr>
          <a:xfrm>
            <a:off x="1259632" y="1520788"/>
            <a:ext cx="6031090" cy="864096"/>
          </a:xfrm>
          <a:prstGeom prst="roundRect">
            <a:avLst/>
          </a:prstGeom>
          <a:solidFill>
            <a:srgbClr val="FBA7F5"/>
          </a:solidFill>
          <a:ln w="3810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400" b="1" dirty="0">
                <a:solidFill>
                  <a:schemeClr val="tx1"/>
                </a:solidFill>
              </a:rPr>
              <a:t>Сегодня была тема …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="" xmlns:a16="http://schemas.microsoft.com/office/drawing/2014/main" id="{470FC8E9-19CB-423D-A0C7-0201A6FE1961}"/>
              </a:ext>
            </a:extLst>
          </p:cNvPr>
          <p:cNvSpPr/>
          <p:nvPr/>
        </p:nvSpPr>
        <p:spPr>
          <a:xfrm>
            <a:off x="1187624" y="2636912"/>
            <a:ext cx="6103098" cy="1296144"/>
          </a:xfrm>
          <a:prstGeom prst="roundRect">
            <a:avLst/>
          </a:prstGeom>
          <a:solidFill>
            <a:srgbClr val="FBA7F5"/>
          </a:solidFill>
          <a:ln w="3810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400" b="1" dirty="0">
                <a:solidFill>
                  <a:schemeClr val="tx1"/>
                </a:solidFill>
              </a:rPr>
              <a:t>Чтобы найти объем, надо…</a:t>
            </a:r>
          </a:p>
        </p:txBody>
      </p:sp>
    </p:spTree>
    <p:extLst>
      <p:ext uri="{BB962C8B-B14F-4D97-AF65-F5344CB8AC3E}">
        <p14:creationId xmlns="" xmlns:p14="http://schemas.microsoft.com/office/powerpoint/2010/main" val="37789910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="" xmlns:a16="http://schemas.microsoft.com/office/drawing/2014/main" id="{EC25E673-12B9-421C-9404-A30B050110B7}"/>
              </a:ext>
            </a:extLst>
          </p:cNvPr>
          <p:cNvSpPr/>
          <p:nvPr/>
        </p:nvSpPr>
        <p:spPr>
          <a:xfrm>
            <a:off x="1763688" y="404664"/>
            <a:ext cx="5400600" cy="864096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/>
              <a:t>Тема урока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="" xmlns:a16="http://schemas.microsoft.com/office/drawing/2014/main" id="{C73927BC-C081-4742-A161-6E0A49159394}"/>
              </a:ext>
            </a:extLst>
          </p:cNvPr>
          <p:cNvSpPr/>
          <p:nvPr/>
        </p:nvSpPr>
        <p:spPr>
          <a:xfrm>
            <a:off x="1871700" y="1772816"/>
            <a:ext cx="5400600" cy="2232248"/>
          </a:xfrm>
          <a:prstGeom prst="roundRect">
            <a:avLst/>
          </a:prstGeom>
          <a:solidFill>
            <a:srgbClr val="FBA7F5"/>
          </a:solidFill>
          <a:ln w="3810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Объём и единицы его измерения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фото-№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5800" y="4267200"/>
            <a:ext cx="4062984" cy="23622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234500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="" xmlns:a16="http://schemas.microsoft.com/office/drawing/2014/main" id="{EC25E673-12B9-421C-9404-A30B050110B7}"/>
              </a:ext>
            </a:extLst>
          </p:cNvPr>
          <p:cNvSpPr/>
          <p:nvPr/>
        </p:nvSpPr>
        <p:spPr>
          <a:xfrm>
            <a:off x="3203848" y="260648"/>
            <a:ext cx="3456384" cy="864096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/>
              <a:t>Цель </a:t>
            </a:r>
            <a:r>
              <a:rPr lang="ru-RU" sz="4400" b="1" dirty="0" smtClean="0"/>
              <a:t>урока:</a:t>
            </a:r>
            <a:endParaRPr lang="ru-RU" sz="4400" b="1" dirty="0"/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="" xmlns:a16="http://schemas.microsoft.com/office/drawing/2014/main" id="{C73927BC-C081-4742-A161-6E0A49159394}"/>
              </a:ext>
            </a:extLst>
          </p:cNvPr>
          <p:cNvSpPr/>
          <p:nvPr/>
        </p:nvSpPr>
        <p:spPr>
          <a:xfrm>
            <a:off x="364417" y="1280277"/>
            <a:ext cx="6295815" cy="864096"/>
          </a:xfrm>
          <a:prstGeom prst="roundRect">
            <a:avLst/>
          </a:prstGeom>
          <a:solidFill>
            <a:srgbClr val="FBA7F5"/>
          </a:solidFill>
          <a:ln w="3810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400" b="1" dirty="0">
                <a:solidFill>
                  <a:schemeClr val="tx1"/>
                </a:solidFill>
              </a:rPr>
              <a:t>Узнать что такое …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="" xmlns:a16="http://schemas.microsoft.com/office/drawing/2014/main" id="{A63A2300-E7DD-4AD1-8DF9-0B2BCCCDD89B}"/>
              </a:ext>
            </a:extLst>
          </p:cNvPr>
          <p:cNvSpPr/>
          <p:nvPr/>
        </p:nvSpPr>
        <p:spPr>
          <a:xfrm>
            <a:off x="364417" y="3257033"/>
            <a:ext cx="6308562" cy="864096"/>
          </a:xfrm>
          <a:prstGeom prst="roundRect">
            <a:avLst/>
          </a:prstGeom>
          <a:solidFill>
            <a:srgbClr val="FBA7F5"/>
          </a:solidFill>
          <a:ln w="3810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и как его можно измерить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="" xmlns:a16="http://schemas.microsoft.com/office/drawing/2014/main" id="{3536E37A-C851-4762-BF40-E41376C9D45E}"/>
              </a:ext>
            </a:extLst>
          </p:cNvPr>
          <p:cNvSpPr/>
          <p:nvPr/>
        </p:nvSpPr>
        <p:spPr>
          <a:xfrm>
            <a:off x="381000" y="2209800"/>
            <a:ext cx="6367823" cy="864096"/>
          </a:xfrm>
          <a:prstGeom prst="roundRect">
            <a:avLst/>
          </a:prstGeom>
          <a:solidFill>
            <a:srgbClr val="FBA7F5"/>
          </a:solidFill>
          <a:ln w="3810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chemeClr val="tx1"/>
                </a:solidFill>
              </a:rPr>
              <a:t>объем</a:t>
            </a:r>
          </a:p>
        </p:txBody>
      </p:sp>
    </p:spTree>
    <p:extLst>
      <p:ext uri="{BB962C8B-B14F-4D97-AF65-F5344CB8AC3E}">
        <p14:creationId xmlns="" xmlns:p14="http://schemas.microsoft.com/office/powerpoint/2010/main" val="33381929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g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705880" cy="938234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/>
              <a:t>По какому признаку объединены фигуры?</a:t>
            </a:r>
            <a:endParaRPr lang="ru-RU" sz="4000" b="1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1\Pictures\2012-02-21 мерки\мерки 001.jpg"/>
          <p:cNvPicPr>
            <a:picLocks noChangeAspect="1" noChangeArrowheads="1"/>
          </p:cNvPicPr>
          <p:nvPr/>
        </p:nvPicPr>
        <p:blipFill>
          <a:blip r:embed="rId2" cstate="print"/>
          <a:srcRect l="22985" t="27083" r="14228" b="35417"/>
          <a:stretch>
            <a:fillRect/>
          </a:stretch>
        </p:blipFill>
        <p:spPr bwMode="auto">
          <a:xfrm>
            <a:off x="1752600" y="1600200"/>
            <a:ext cx="5313696" cy="4495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Куб 4"/>
          <p:cNvSpPr/>
          <p:nvPr/>
        </p:nvSpPr>
        <p:spPr>
          <a:xfrm>
            <a:off x="228600" y="152400"/>
            <a:ext cx="2695564" cy="3505200"/>
          </a:xfrm>
          <a:prstGeom prst="cube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928662" y="2971800"/>
            <a:ext cx="5261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71736" y="2514600"/>
            <a:ext cx="5261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09800" y="1143000"/>
            <a:ext cx="6096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472267" y="357166"/>
            <a:ext cx="1669047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V=</a:t>
            </a:r>
            <a:r>
              <a:rPr lang="en-US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endParaRPr lang="ru-RU" sz="8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186515" y="1428736"/>
            <a:ext cx="21480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объём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tx2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391401" y="357166"/>
            <a:ext cx="60959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а</a:t>
            </a:r>
            <a:endParaRPr lang="ru-RU" sz="88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tx2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686713" y="357166"/>
            <a:ext cx="121444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</a:t>
            </a:r>
            <a:endParaRPr lang="ru-RU" sz="88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tx2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876801" y="357166"/>
            <a:ext cx="1143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а</a:t>
            </a:r>
            <a:endParaRPr lang="ru-RU" sz="88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tx2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172201" y="357166"/>
            <a:ext cx="8382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а</a:t>
            </a:r>
            <a:endParaRPr lang="ru-RU" sz="88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tx2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638801" y="500042"/>
            <a:ext cx="6857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.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tx2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934201" y="571480"/>
            <a:ext cx="4571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.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tx2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286000" y="3733800"/>
            <a:ext cx="6705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/>
              <a:t>Чтобы найти объем, надо длину умножить на ширину </a:t>
            </a:r>
          </a:p>
          <a:p>
            <a:pPr algn="ctr"/>
            <a:r>
              <a:rPr lang="ru-RU" sz="4000" b="1" dirty="0" smtClean="0"/>
              <a:t>и на высоту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25" grpId="0"/>
      <p:bldP spid="26" grpId="0"/>
      <p:bldP spid="27" grpId="0"/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914400"/>
            <a:ext cx="5516563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28725" y="311150"/>
            <a:ext cx="6686550" cy="623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447800"/>
            <a:ext cx="71628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3836</TotalTime>
  <Words>258</Words>
  <Application>Microsoft Office PowerPoint</Application>
  <PresentationFormat>Экран (4:3)</PresentationFormat>
  <Paragraphs>60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Office Theme</vt:lpstr>
      <vt:lpstr> </vt:lpstr>
      <vt:lpstr>Слайд 2</vt:lpstr>
      <vt:lpstr>Слайд 3</vt:lpstr>
      <vt:lpstr>Слайд 4</vt:lpstr>
      <vt:lpstr>По какому признаку объединены фигуры?</vt:lpstr>
      <vt:lpstr>Слайд 6</vt:lpstr>
      <vt:lpstr>Слайд 7</vt:lpstr>
      <vt:lpstr>Слайд 8</vt:lpstr>
      <vt:lpstr>Слайд 9</vt:lpstr>
      <vt:lpstr>Слайд 10</vt:lpstr>
      <vt:lpstr> 1.У какой фигуры можно вычислить объём?  </vt:lpstr>
      <vt:lpstr> 2.Определи единицу  измерений объема.  </vt:lpstr>
      <vt:lpstr> 3.Найди формулу  нахождения объема куба </vt:lpstr>
      <vt:lpstr>4.Найдите объём куба с ребром 3 см.</vt:lpstr>
      <vt:lpstr> 1.У какой фигуры можно вычислить объём?  </vt:lpstr>
      <vt:lpstr> 2.Определи единицу  измерений объема.  </vt:lpstr>
      <vt:lpstr> 3.Найди формулу  нахождения объема куба </vt:lpstr>
      <vt:lpstr>4.Найдите объём куба с ребром 3 см.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Пользователь Windows</cp:lastModifiedBy>
  <cp:revision>116</cp:revision>
  <dcterms:created xsi:type="dcterms:W3CDTF">2019-02-21T17:09:28Z</dcterms:created>
  <dcterms:modified xsi:type="dcterms:W3CDTF">2022-06-12T13:02:10Z</dcterms:modified>
</cp:coreProperties>
</file>