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media/image8.jpg" ContentType="image/gif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custDataLst>
    <p:tags r:id="rId1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135EB-A87F-445C-8F45-6A070E21BA82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77F41-E331-4245-85F8-8CB53CD9C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119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9519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753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9919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8823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6652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5734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2944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135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494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070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594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072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485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37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706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461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37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72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57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98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25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54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54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34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23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31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69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9AF2A-1DFE-4284-9BA0-38E327E9BDA1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56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3" Type="http://schemas.openxmlformats.org/officeDocument/2006/relationships/slide" Target="slide2.xml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16.xml"/><Relationship Id="rId2" Type="http://schemas.openxmlformats.org/officeDocument/2006/relationships/notesSlide" Target="../notesSlides/notesSlide1.xml"/><Relationship Id="rId16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5" Type="http://schemas.openxmlformats.org/officeDocument/2006/relationships/slide" Target="slide14.xml"/><Relationship Id="rId10" Type="http://schemas.openxmlformats.org/officeDocument/2006/relationships/slide" Target="slide9.xml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189832" y="508887"/>
            <a:ext cx="57262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ОБЫКНОВЕННЫЕ ДРОБИ</a:t>
            </a:r>
            <a:endParaRPr lang="ru-RU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C0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5029" y="1599616"/>
            <a:ext cx="3755572" cy="84908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сравнение 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5029" y="2546671"/>
            <a:ext cx="3755572" cy="84908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действия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45029" y="3523785"/>
            <a:ext cx="3755572" cy="84908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вид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>
            <a:hlinkClick r:id="rId3" action="ppaction://hlinksldjump"/>
          </p:cNvPr>
          <p:cNvSpPr/>
          <p:nvPr/>
        </p:nvSpPr>
        <p:spPr>
          <a:xfrm>
            <a:off x="5181600" y="1599616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1</a:t>
            </a:r>
          </a:p>
        </p:txBody>
      </p:sp>
      <p:sp>
        <p:nvSpPr>
          <p:cNvPr id="13" name="Скругленный прямоугольник 12">
            <a:hlinkClick r:id="rId4" action="ppaction://hlinksldjump"/>
          </p:cNvPr>
          <p:cNvSpPr/>
          <p:nvPr/>
        </p:nvSpPr>
        <p:spPr>
          <a:xfrm>
            <a:off x="6230351" y="1599616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2</a:t>
            </a:r>
            <a:endParaRPr lang="ru-RU" sz="5400" dirty="0"/>
          </a:p>
        </p:txBody>
      </p:sp>
      <p:sp>
        <p:nvSpPr>
          <p:cNvPr id="14" name="Скругленный прямоугольник 13">
            <a:hlinkClick r:id="rId5" action="ppaction://hlinksldjump"/>
          </p:cNvPr>
          <p:cNvSpPr/>
          <p:nvPr/>
        </p:nvSpPr>
        <p:spPr>
          <a:xfrm>
            <a:off x="7279102" y="1599616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3</a:t>
            </a:r>
          </a:p>
        </p:txBody>
      </p:sp>
      <p:sp>
        <p:nvSpPr>
          <p:cNvPr id="15" name="Скругленный прямоугольник 14">
            <a:hlinkClick r:id="rId6" action="ppaction://hlinksldjump"/>
          </p:cNvPr>
          <p:cNvSpPr/>
          <p:nvPr/>
        </p:nvSpPr>
        <p:spPr>
          <a:xfrm>
            <a:off x="8327853" y="1599616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4</a:t>
            </a:r>
          </a:p>
        </p:txBody>
      </p:sp>
      <p:sp>
        <p:nvSpPr>
          <p:cNvPr id="16" name="Скругленный прямоугольник 15">
            <a:hlinkClick r:id="rId7" action="ppaction://hlinksldjump"/>
          </p:cNvPr>
          <p:cNvSpPr/>
          <p:nvPr/>
        </p:nvSpPr>
        <p:spPr>
          <a:xfrm>
            <a:off x="9376604" y="1599616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5</a:t>
            </a:r>
          </a:p>
        </p:txBody>
      </p:sp>
      <p:sp>
        <p:nvSpPr>
          <p:cNvPr id="20" name="Скругленный прямоугольник 19">
            <a:hlinkClick r:id="rId8" action="ppaction://hlinksldjump"/>
          </p:cNvPr>
          <p:cNvSpPr/>
          <p:nvPr/>
        </p:nvSpPr>
        <p:spPr>
          <a:xfrm>
            <a:off x="5181600" y="2581926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1</a:t>
            </a:r>
          </a:p>
        </p:txBody>
      </p:sp>
      <p:sp>
        <p:nvSpPr>
          <p:cNvPr id="21" name="Скругленный прямоугольник 20">
            <a:hlinkClick r:id="rId9" action="ppaction://hlinksldjump"/>
          </p:cNvPr>
          <p:cNvSpPr/>
          <p:nvPr/>
        </p:nvSpPr>
        <p:spPr>
          <a:xfrm>
            <a:off x="6230351" y="2581926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2</a:t>
            </a:r>
          </a:p>
        </p:txBody>
      </p:sp>
      <p:sp>
        <p:nvSpPr>
          <p:cNvPr id="22" name="Скругленный прямоугольник 21">
            <a:hlinkClick r:id="rId10" action="ppaction://hlinksldjump"/>
          </p:cNvPr>
          <p:cNvSpPr/>
          <p:nvPr/>
        </p:nvSpPr>
        <p:spPr>
          <a:xfrm>
            <a:off x="7279102" y="2581926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3</a:t>
            </a:r>
          </a:p>
        </p:txBody>
      </p:sp>
      <p:sp>
        <p:nvSpPr>
          <p:cNvPr id="23" name="Скругленный прямоугольник 22">
            <a:hlinkClick r:id="rId11" action="ppaction://hlinksldjump"/>
          </p:cNvPr>
          <p:cNvSpPr/>
          <p:nvPr/>
        </p:nvSpPr>
        <p:spPr>
          <a:xfrm>
            <a:off x="8327853" y="2581926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4</a:t>
            </a:r>
          </a:p>
        </p:txBody>
      </p:sp>
      <p:sp>
        <p:nvSpPr>
          <p:cNvPr id="24" name="Скругленный прямоугольник 23">
            <a:hlinkClick r:id="rId12" action="ppaction://hlinksldjump"/>
          </p:cNvPr>
          <p:cNvSpPr/>
          <p:nvPr/>
        </p:nvSpPr>
        <p:spPr>
          <a:xfrm>
            <a:off x="9376604" y="2581926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5</a:t>
            </a:r>
          </a:p>
        </p:txBody>
      </p:sp>
      <p:sp>
        <p:nvSpPr>
          <p:cNvPr id="27" name="Скругленный прямоугольник 26">
            <a:hlinkClick r:id="rId13" action="ppaction://hlinksldjump"/>
          </p:cNvPr>
          <p:cNvSpPr/>
          <p:nvPr/>
        </p:nvSpPr>
        <p:spPr>
          <a:xfrm>
            <a:off x="5181600" y="3559040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1</a:t>
            </a:r>
          </a:p>
        </p:txBody>
      </p:sp>
      <p:sp>
        <p:nvSpPr>
          <p:cNvPr id="28" name="Скругленный прямоугольник 27">
            <a:hlinkClick r:id="rId14" action="ppaction://hlinksldjump"/>
          </p:cNvPr>
          <p:cNvSpPr/>
          <p:nvPr/>
        </p:nvSpPr>
        <p:spPr>
          <a:xfrm>
            <a:off x="6230351" y="3559040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2</a:t>
            </a:r>
          </a:p>
        </p:txBody>
      </p:sp>
      <p:sp>
        <p:nvSpPr>
          <p:cNvPr id="29" name="Скругленный прямоугольник 28">
            <a:hlinkClick r:id="rId15" action="ppaction://hlinksldjump"/>
          </p:cNvPr>
          <p:cNvSpPr/>
          <p:nvPr/>
        </p:nvSpPr>
        <p:spPr>
          <a:xfrm>
            <a:off x="7279102" y="3559040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3</a:t>
            </a:r>
          </a:p>
        </p:txBody>
      </p:sp>
      <p:sp>
        <p:nvSpPr>
          <p:cNvPr id="30" name="Скругленный прямоугольник 29">
            <a:hlinkClick r:id="rId16" action="ppaction://hlinksldjump"/>
          </p:cNvPr>
          <p:cNvSpPr/>
          <p:nvPr/>
        </p:nvSpPr>
        <p:spPr>
          <a:xfrm>
            <a:off x="8327853" y="3559040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4</a:t>
            </a:r>
          </a:p>
        </p:txBody>
      </p:sp>
      <p:sp>
        <p:nvSpPr>
          <p:cNvPr id="31" name="Скругленный прямоугольник 30">
            <a:hlinkClick r:id="rId17" action="ppaction://hlinksldjump"/>
          </p:cNvPr>
          <p:cNvSpPr/>
          <p:nvPr/>
        </p:nvSpPr>
        <p:spPr>
          <a:xfrm>
            <a:off x="9376604" y="3559040"/>
            <a:ext cx="870858" cy="859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5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872455" y="5281670"/>
            <a:ext cx="1844583" cy="633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рассудительные</a:t>
            </a:r>
            <a:endParaRPr lang="ru-RU" dirty="0"/>
          </a:p>
        </p:txBody>
      </p:sp>
      <p:sp>
        <p:nvSpPr>
          <p:cNvPr id="49" name="Овал 48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  <a:endParaRPr lang="ru-RU" sz="2400" b="1" dirty="0"/>
          </a:p>
        </p:txBody>
      </p:sp>
      <p:sp>
        <p:nvSpPr>
          <p:cNvPr id="52" name="Овал 51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  <a:endParaRPr lang="ru-RU" sz="2400" b="1" dirty="0"/>
          </a:p>
        </p:txBody>
      </p:sp>
      <p:sp>
        <p:nvSpPr>
          <p:cNvPr id="53" name="Овал 52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  <a:endParaRPr lang="ru-RU" sz="2400" b="1" dirty="0"/>
          </a:p>
        </p:txBody>
      </p:sp>
      <p:sp>
        <p:nvSpPr>
          <p:cNvPr id="54" name="Овал 53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  <a:endParaRPr lang="ru-RU" sz="2400" b="1" dirty="0"/>
          </a:p>
        </p:txBody>
      </p:sp>
      <p:sp>
        <p:nvSpPr>
          <p:cNvPr id="55" name="Овал 54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5</a:t>
            </a:r>
            <a:endParaRPr lang="ru-RU" sz="2400" b="1" dirty="0"/>
          </a:p>
        </p:txBody>
      </p:sp>
      <p:sp>
        <p:nvSpPr>
          <p:cNvPr id="56" name="Овал 55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6</a:t>
            </a:r>
            <a:endParaRPr lang="ru-RU" sz="2400" b="1" dirty="0"/>
          </a:p>
        </p:txBody>
      </p:sp>
      <p:sp>
        <p:nvSpPr>
          <p:cNvPr id="57" name="Овал 56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7</a:t>
            </a:r>
            <a:endParaRPr lang="ru-RU" sz="2400" b="1" dirty="0"/>
          </a:p>
        </p:txBody>
      </p:sp>
      <p:sp>
        <p:nvSpPr>
          <p:cNvPr id="58" name="Овал 57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8</a:t>
            </a:r>
            <a:endParaRPr lang="ru-RU" sz="2400" b="1" dirty="0"/>
          </a:p>
        </p:txBody>
      </p:sp>
      <p:sp>
        <p:nvSpPr>
          <p:cNvPr id="59" name="Овал 58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9</a:t>
            </a:r>
            <a:endParaRPr lang="ru-RU" sz="2400" b="1" dirty="0"/>
          </a:p>
        </p:txBody>
      </p:sp>
      <p:sp>
        <p:nvSpPr>
          <p:cNvPr id="60" name="Овал 59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10</a:t>
            </a:r>
            <a:endParaRPr lang="ru-RU" sz="2400" b="1" dirty="0"/>
          </a:p>
        </p:txBody>
      </p:sp>
      <p:sp>
        <p:nvSpPr>
          <p:cNvPr id="61" name="Овал 60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11</a:t>
            </a:r>
            <a:endParaRPr lang="ru-RU" sz="2400" b="1" dirty="0"/>
          </a:p>
        </p:txBody>
      </p:sp>
      <p:sp>
        <p:nvSpPr>
          <p:cNvPr id="62" name="Овал 61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12</a:t>
            </a:r>
            <a:endParaRPr lang="ru-RU" sz="2400" b="1" dirty="0"/>
          </a:p>
        </p:txBody>
      </p:sp>
      <p:sp>
        <p:nvSpPr>
          <p:cNvPr id="63" name="Овал 62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13</a:t>
            </a:r>
            <a:endParaRPr lang="ru-RU" sz="2400" b="1" dirty="0"/>
          </a:p>
        </p:txBody>
      </p:sp>
      <p:sp>
        <p:nvSpPr>
          <p:cNvPr id="64" name="Овал 63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14</a:t>
            </a:r>
            <a:endParaRPr lang="ru-RU" sz="2400" b="1" dirty="0"/>
          </a:p>
        </p:txBody>
      </p:sp>
      <p:sp>
        <p:nvSpPr>
          <p:cNvPr id="65" name="Овал 64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15</a:t>
            </a:r>
            <a:endParaRPr lang="ru-RU" sz="2400" b="1" dirty="0"/>
          </a:p>
        </p:txBody>
      </p:sp>
      <p:sp>
        <p:nvSpPr>
          <p:cNvPr id="66" name="Овал 65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16</a:t>
            </a:r>
            <a:endParaRPr lang="ru-RU" sz="2400" b="1" dirty="0"/>
          </a:p>
        </p:txBody>
      </p:sp>
      <p:sp>
        <p:nvSpPr>
          <p:cNvPr id="67" name="Овал 66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17</a:t>
            </a:r>
            <a:endParaRPr lang="ru-RU" sz="2400" b="1" dirty="0"/>
          </a:p>
        </p:txBody>
      </p:sp>
      <p:sp>
        <p:nvSpPr>
          <p:cNvPr id="68" name="Овал 67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18</a:t>
            </a:r>
            <a:endParaRPr lang="ru-RU" sz="2400" b="1" dirty="0"/>
          </a:p>
        </p:txBody>
      </p:sp>
      <p:sp>
        <p:nvSpPr>
          <p:cNvPr id="69" name="Овал 68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19</a:t>
            </a:r>
            <a:endParaRPr lang="ru-RU" sz="2400" b="1" dirty="0"/>
          </a:p>
        </p:txBody>
      </p:sp>
      <p:sp>
        <p:nvSpPr>
          <p:cNvPr id="70" name="Овал 69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20</a:t>
            </a:r>
            <a:endParaRPr lang="ru-RU" sz="2400" b="1" dirty="0"/>
          </a:p>
        </p:txBody>
      </p:sp>
      <p:sp>
        <p:nvSpPr>
          <p:cNvPr id="71" name="Овал 70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21</a:t>
            </a:r>
            <a:endParaRPr lang="ru-RU" sz="2400" b="1" dirty="0"/>
          </a:p>
        </p:txBody>
      </p:sp>
      <p:sp>
        <p:nvSpPr>
          <p:cNvPr id="72" name="Овал 71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22</a:t>
            </a:r>
            <a:endParaRPr lang="ru-RU" sz="2400" b="1" dirty="0"/>
          </a:p>
        </p:txBody>
      </p:sp>
      <p:sp>
        <p:nvSpPr>
          <p:cNvPr id="73" name="Овал 72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23</a:t>
            </a:r>
            <a:endParaRPr lang="ru-RU" sz="2400" b="1" dirty="0"/>
          </a:p>
        </p:txBody>
      </p:sp>
      <p:sp>
        <p:nvSpPr>
          <p:cNvPr id="74" name="Овал 73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24</a:t>
            </a:r>
            <a:endParaRPr lang="ru-RU" sz="2400" b="1" dirty="0"/>
          </a:p>
        </p:txBody>
      </p:sp>
      <p:sp>
        <p:nvSpPr>
          <p:cNvPr id="75" name="Овал 74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25</a:t>
            </a:r>
            <a:endParaRPr lang="ru-RU" sz="2400" b="1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2918099" y="5301627"/>
            <a:ext cx="1736597" cy="633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великолепные</a:t>
            </a:r>
            <a:endParaRPr lang="ru-RU" dirty="0"/>
          </a:p>
        </p:txBody>
      </p:sp>
      <p:sp>
        <p:nvSpPr>
          <p:cNvPr id="79" name="Овал 78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  <a:endParaRPr lang="ru-RU" sz="2400" b="1" dirty="0"/>
          </a:p>
        </p:txBody>
      </p:sp>
      <p:sp>
        <p:nvSpPr>
          <p:cNvPr id="81" name="Овал 80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  <a:endParaRPr lang="ru-RU" sz="2400" b="1" dirty="0"/>
          </a:p>
        </p:txBody>
      </p:sp>
      <p:sp>
        <p:nvSpPr>
          <p:cNvPr id="82" name="Овал 81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  <a:endParaRPr lang="ru-RU" sz="2400" b="1" dirty="0"/>
          </a:p>
        </p:txBody>
      </p:sp>
      <p:sp>
        <p:nvSpPr>
          <p:cNvPr id="83" name="Овал 82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  <a:endParaRPr lang="ru-RU" sz="2400" b="1" dirty="0"/>
          </a:p>
        </p:txBody>
      </p:sp>
      <p:sp>
        <p:nvSpPr>
          <p:cNvPr id="84" name="Овал 83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5</a:t>
            </a:r>
            <a:endParaRPr lang="ru-RU" sz="2400" b="1" dirty="0"/>
          </a:p>
        </p:txBody>
      </p:sp>
      <p:sp>
        <p:nvSpPr>
          <p:cNvPr id="85" name="Овал 84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6</a:t>
            </a:r>
            <a:endParaRPr lang="ru-RU" sz="2400" b="1" dirty="0"/>
          </a:p>
        </p:txBody>
      </p:sp>
      <p:sp>
        <p:nvSpPr>
          <p:cNvPr id="86" name="Овал 85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7</a:t>
            </a:r>
            <a:endParaRPr lang="ru-RU" sz="2400" b="1" dirty="0"/>
          </a:p>
        </p:txBody>
      </p:sp>
      <p:sp>
        <p:nvSpPr>
          <p:cNvPr id="87" name="Овал 86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8</a:t>
            </a:r>
            <a:endParaRPr lang="ru-RU" sz="2400" b="1" dirty="0"/>
          </a:p>
        </p:txBody>
      </p:sp>
      <p:sp>
        <p:nvSpPr>
          <p:cNvPr id="88" name="Овал 87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9</a:t>
            </a:r>
            <a:endParaRPr lang="ru-RU" sz="2400" b="1" dirty="0"/>
          </a:p>
        </p:txBody>
      </p:sp>
      <p:sp>
        <p:nvSpPr>
          <p:cNvPr id="89" name="Овал 88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10</a:t>
            </a:r>
            <a:endParaRPr lang="ru-RU" sz="2400" b="1" dirty="0"/>
          </a:p>
        </p:txBody>
      </p:sp>
      <p:sp>
        <p:nvSpPr>
          <p:cNvPr id="90" name="Овал 89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11</a:t>
            </a:r>
            <a:endParaRPr lang="ru-RU" sz="2400" b="1" dirty="0"/>
          </a:p>
        </p:txBody>
      </p:sp>
      <p:sp>
        <p:nvSpPr>
          <p:cNvPr id="91" name="Овал 90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12</a:t>
            </a:r>
            <a:endParaRPr lang="ru-RU" sz="2400" b="1" dirty="0"/>
          </a:p>
        </p:txBody>
      </p:sp>
      <p:sp>
        <p:nvSpPr>
          <p:cNvPr id="92" name="Овал 91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13</a:t>
            </a:r>
            <a:endParaRPr lang="ru-RU" sz="2400" b="1" dirty="0"/>
          </a:p>
        </p:txBody>
      </p:sp>
      <p:sp>
        <p:nvSpPr>
          <p:cNvPr id="93" name="Овал 92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14</a:t>
            </a:r>
            <a:endParaRPr lang="ru-RU" sz="2400" b="1" dirty="0"/>
          </a:p>
        </p:txBody>
      </p:sp>
      <p:sp>
        <p:nvSpPr>
          <p:cNvPr id="94" name="Овал 93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15</a:t>
            </a:r>
            <a:endParaRPr lang="ru-RU" sz="2400" b="1" dirty="0"/>
          </a:p>
        </p:txBody>
      </p:sp>
      <p:sp>
        <p:nvSpPr>
          <p:cNvPr id="95" name="Овал 94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16</a:t>
            </a:r>
            <a:endParaRPr lang="ru-RU" sz="2400" b="1" dirty="0"/>
          </a:p>
        </p:txBody>
      </p:sp>
      <p:sp>
        <p:nvSpPr>
          <p:cNvPr id="96" name="Овал 95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17</a:t>
            </a:r>
            <a:endParaRPr lang="ru-RU" sz="2400" b="1" dirty="0"/>
          </a:p>
        </p:txBody>
      </p:sp>
      <p:sp>
        <p:nvSpPr>
          <p:cNvPr id="97" name="Овал 96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18</a:t>
            </a:r>
            <a:endParaRPr lang="ru-RU" sz="2400" b="1" dirty="0"/>
          </a:p>
        </p:txBody>
      </p:sp>
      <p:sp>
        <p:nvSpPr>
          <p:cNvPr id="98" name="Овал 97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19</a:t>
            </a:r>
            <a:endParaRPr lang="ru-RU" sz="2400" b="1" dirty="0"/>
          </a:p>
        </p:txBody>
      </p:sp>
      <p:sp>
        <p:nvSpPr>
          <p:cNvPr id="99" name="Овал 98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20</a:t>
            </a:r>
            <a:endParaRPr lang="ru-RU" sz="2400" b="1" dirty="0"/>
          </a:p>
        </p:txBody>
      </p:sp>
      <p:sp>
        <p:nvSpPr>
          <p:cNvPr id="100" name="Овал 99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21</a:t>
            </a:r>
            <a:endParaRPr lang="ru-RU" sz="2400" b="1" dirty="0"/>
          </a:p>
        </p:txBody>
      </p:sp>
      <p:sp>
        <p:nvSpPr>
          <p:cNvPr id="101" name="Овал 100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22</a:t>
            </a:r>
            <a:endParaRPr lang="ru-RU" sz="2400" b="1" dirty="0"/>
          </a:p>
        </p:txBody>
      </p:sp>
      <p:sp>
        <p:nvSpPr>
          <p:cNvPr id="102" name="Овал 101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23</a:t>
            </a:r>
            <a:endParaRPr lang="ru-RU" sz="2400" b="1" dirty="0"/>
          </a:p>
        </p:txBody>
      </p:sp>
      <p:sp>
        <p:nvSpPr>
          <p:cNvPr id="103" name="Овал 102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24</a:t>
            </a:r>
            <a:endParaRPr lang="ru-RU" sz="2400" b="1" dirty="0"/>
          </a:p>
        </p:txBody>
      </p:sp>
      <p:sp>
        <p:nvSpPr>
          <p:cNvPr id="104" name="Овал 103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25</a:t>
            </a:r>
            <a:endParaRPr lang="ru-RU" sz="2400" b="1" dirty="0"/>
          </a:p>
        </p:txBody>
      </p:sp>
      <p:sp>
        <p:nvSpPr>
          <p:cNvPr id="105" name="Прямоугольник 104"/>
          <p:cNvSpPr/>
          <p:nvPr/>
        </p:nvSpPr>
        <p:spPr>
          <a:xfrm>
            <a:off x="4902177" y="5330221"/>
            <a:ext cx="1736597" cy="633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замечательные</a:t>
            </a:r>
            <a:endParaRPr lang="ru-RU" dirty="0"/>
          </a:p>
        </p:txBody>
      </p:sp>
      <p:sp>
        <p:nvSpPr>
          <p:cNvPr id="106" name="Овал 105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Овал 106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  <a:endParaRPr lang="ru-RU" sz="2400" b="1" dirty="0"/>
          </a:p>
        </p:txBody>
      </p:sp>
      <p:sp>
        <p:nvSpPr>
          <p:cNvPr id="108" name="Овал 107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  <a:endParaRPr lang="ru-RU" sz="2400" b="1" dirty="0"/>
          </a:p>
        </p:txBody>
      </p:sp>
      <p:sp>
        <p:nvSpPr>
          <p:cNvPr id="109" name="Овал 108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  <a:endParaRPr lang="ru-RU" sz="2400" b="1" dirty="0"/>
          </a:p>
        </p:txBody>
      </p:sp>
      <p:sp>
        <p:nvSpPr>
          <p:cNvPr id="110" name="Овал 109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  <a:endParaRPr lang="ru-RU" sz="2400" b="1" dirty="0"/>
          </a:p>
        </p:txBody>
      </p:sp>
      <p:sp>
        <p:nvSpPr>
          <p:cNvPr id="111" name="Овал 110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5</a:t>
            </a:r>
            <a:endParaRPr lang="ru-RU" sz="2400" b="1" dirty="0"/>
          </a:p>
        </p:txBody>
      </p:sp>
      <p:sp>
        <p:nvSpPr>
          <p:cNvPr id="112" name="Овал 111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6</a:t>
            </a:r>
            <a:endParaRPr lang="ru-RU" sz="2400" b="1" dirty="0"/>
          </a:p>
        </p:txBody>
      </p:sp>
      <p:sp>
        <p:nvSpPr>
          <p:cNvPr id="113" name="Овал 112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7</a:t>
            </a:r>
            <a:endParaRPr lang="ru-RU" sz="2400" b="1" dirty="0"/>
          </a:p>
        </p:txBody>
      </p:sp>
      <p:sp>
        <p:nvSpPr>
          <p:cNvPr id="114" name="Овал 113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8</a:t>
            </a:r>
            <a:endParaRPr lang="ru-RU" sz="2400" b="1" dirty="0"/>
          </a:p>
        </p:txBody>
      </p:sp>
      <p:sp>
        <p:nvSpPr>
          <p:cNvPr id="115" name="Овал 114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9</a:t>
            </a:r>
            <a:endParaRPr lang="ru-RU" sz="2400" b="1" dirty="0"/>
          </a:p>
        </p:txBody>
      </p:sp>
      <p:sp>
        <p:nvSpPr>
          <p:cNvPr id="116" name="Овал 115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10</a:t>
            </a:r>
            <a:endParaRPr lang="ru-RU" sz="2400" b="1" dirty="0"/>
          </a:p>
        </p:txBody>
      </p:sp>
      <p:sp>
        <p:nvSpPr>
          <p:cNvPr id="117" name="Овал 116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11</a:t>
            </a:r>
            <a:endParaRPr lang="ru-RU" sz="2400" b="1" dirty="0"/>
          </a:p>
        </p:txBody>
      </p:sp>
      <p:sp>
        <p:nvSpPr>
          <p:cNvPr id="118" name="Овал 117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12</a:t>
            </a:r>
            <a:endParaRPr lang="ru-RU" sz="2400" b="1" dirty="0"/>
          </a:p>
        </p:txBody>
      </p:sp>
      <p:sp>
        <p:nvSpPr>
          <p:cNvPr id="119" name="Овал 118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13</a:t>
            </a:r>
            <a:endParaRPr lang="ru-RU" sz="2400" b="1" dirty="0"/>
          </a:p>
        </p:txBody>
      </p:sp>
      <p:sp>
        <p:nvSpPr>
          <p:cNvPr id="120" name="Овал 119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14</a:t>
            </a:r>
            <a:endParaRPr lang="ru-RU" sz="2400" b="1" dirty="0"/>
          </a:p>
        </p:txBody>
      </p:sp>
      <p:sp>
        <p:nvSpPr>
          <p:cNvPr id="121" name="Овал 120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15</a:t>
            </a:r>
            <a:endParaRPr lang="ru-RU" sz="2400" b="1" dirty="0"/>
          </a:p>
        </p:txBody>
      </p:sp>
      <p:sp>
        <p:nvSpPr>
          <p:cNvPr id="122" name="Овал 121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16</a:t>
            </a:r>
            <a:endParaRPr lang="ru-RU" sz="2400" b="1" dirty="0"/>
          </a:p>
        </p:txBody>
      </p:sp>
      <p:sp>
        <p:nvSpPr>
          <p:cNvPr id="123" name="Овал 122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17</a:t>
            </a:r>
            <a:endParaRPr lang="ru-RU" sz="2400" b="1" dirty="0"/>
          </a:p>
        </p:txBody>
      </p:sp>
      <p:sp>
        <p:nvSpPr>
          <p:cNvPr id="124" name="Овал 123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18</a:t>
            </a:r>
            <a:endParaRPr lang="ru-RU" sz="2400" b="1" dirty="0"/>
          </a:p>
        </p:txBody>
      </p:sp>
      <p:sp>
        <p:nvSpPr>
          <p:cNvPr id="125" name="Овал 124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19</a:t>
            </a:r>
            <a:endParaRPr lang="ru-RU" sz="2400" b="1" dirty="0"/>
          </a:p>
        </p:txBody>
      </p:sp>
      <p:sp>
        <p:nvSpPr>
          <p:cNvPr id="126" name="Овал 125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20</a:t>
            </a:r>
            <a:endParaRPr lang="ru-RU" sz="2400" b="1" dirty="0"/>
          </a:p>
        </p:txBody>
      </p:sp>
      <p:sp>
        <p:nvSpPr>
          <p:cNvPr id="127" name="Овал 126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21</a:t>
            </a:r>
            <a:endParaRPr lang="ru-RU" sz="2400" b="1" dirty="0"/>
          </a:p>
        </p:txBody>
      </p:sp>
      <p:sp>
        <p:nvSpPr>
          <p:cNvPr id="128" name="Овал 127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22</a:t>
            </a:r>
            <a:endParaRPr lang="ru-RU" sz="2400" b="1" dirty="0"/>
          </a:p>
        </p:txBody>
      </p:sp>
      <p:sp>
        <p:nvSpPr>
          <p:cNvPr id="129" name="Овал 128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23</a:t>
            </a:r>
            <a:endParaRPr lang="ru-RU" sz="2400" b="1" dirty="0"/>
          </a:p>
        </p:txBody>
      </p:sp>
      <p:sp>
        <p:nvSpPr>
          <p:cNvPr id="130" name="Овал 129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24</a:t>
            </a:r>
            <a:endParaRPr lang="ru-RU" sz="2400" b="1" dirty="0"/>
          </a:p>
        </p:txBody>
      </p:sp>
      <p:sp>
        <p:nvSpPr>
          <p:cNvPr id="131" name="Овал 130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25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88256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>
                      <p:stCondLst>
                        <p:cond delay="indefinite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0" fill="hold">
                      <p:stCondLst>
                        <p:cond delay="indefinite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>
                      <p:stCondLst>
                        <p:cond delay="indefinite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0" fill="hold">
                      <p:stCondLst>
                        <p:cond delay="indefinite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0" fill="hold">
                      <p:stCondLst>
                        <p:cond delay="indefinite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5" fill="hold">
                      <p:stCondLst>
                        <p:cond delay="indefinite"/>
                      </p:stCondLst>
                      <p:childTnLst>
                        <p:par>
                          <p:cTn id="426" fill="hold">
                            <p:stCondLst>
                              <p:cond delay="0"/>
                            </p:stCondLst>
                            <p:childTnLst>
                              <p:par>
                                <p:cTn id="4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>
                      <p:stCondLst>
                        <p:cond delay="indefinite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>
                      <p:stCondLst>
                        <p:cond delay="indefinite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0" fill="hold">
                      <p:stCondLst>
                        <p:cond delay="indefinite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5" fill="hold">
                      <p:stCondLst>
                        <p:cond delay="indefinite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0" fill="hold">
                      <p:stCondLst>
                        <p:cond delay="indefinite"/>
                      </p:stCondLst>
                      <p:childTnLst>
                        <p:par>
                          <p:cTn id="451" fill="hold">
                            <p:stCondLst>
                              <p:cond delay="0"/>
                            </p:stCondLst>
                            <p:childTnLst>
                              <p:par>
                                <p:cTn id="4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5" fill="hold">
                      <p:stCondLst>
                        <p:cond delay="indefinite"/>
                      </p:stCondLst>
                      <p:childTnLst>
                        <p:par>
                          <p:cTn id="456" fill="hold">
                            <p:stCondLst>
                              <p:cond delay="0"/>
                            </p:stCondLst>
                            <p:childTnLst>
                              <p:par>
                                <p:cTn id="4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0" fill="hold">
                      <p:stCondLst>
                        <p:cond delay="indefinite"/>
                      </p:stCondLst>
                      <p:childTnLst>
                        <p:par>
                          <p:cTn id="461" fill="hold">
                            <p:stCondLst>
                              <p:cond delay="0"/>
                            </p:stCondLst>
                            <p:childTnLst>
                              <p:par>
                                <p:cTn id="4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5" fill="hold">
                      <p:stCondLst>
                        <p:cond delay="indefinite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0" fill="hold">
                      <p:stCondLst>
                        <p:cond delay="indefinite"/>
                      </p:stCondLst>
                      <p:childTnLst>
                        <p:par>
                          <p:cTn id="481" fill="hold">
                            <p:stCondLst>
                              <p:cond delay="0"/>
                            </p:stCondLst>
                            <p:childTnLst>
                              <p:par>
                                <p:cTn id="4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77672" y="791570"/>
                <a:ext cx="4735773" cy="791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dirty="0" smtClean="0"/>
                  <a:t>К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/>
                          </a:rPr>
                          <m:t>11</m:t>
                        </m:r>
                        <m:r>
                          <a:rPr lang="ru-RU" sz="3200" i="1">
                            <a:latin typeface="Cambria Math"/>
                          </a:rPr>
                          <m:t>  </m:t>
                        </m:r>
                      </m:num>
                      <m:den>
                        <m:r>
                          <a:rPr lang="ru-RU" sz="3200" b="0" i="1" smtClean="0">
                            <a:latin typeface="Cambria Math"/>
                          </a:rPr>
                          <m:t>583</m:t>
                        </m:r>
                      </m:den>
                    </m:f>
                  </m:oMath>
                </a14:m>
                <a:r>
                  <a:rPr lang="ru-RU" sz="3200" dirty="0" smtClean="0"/>
                  <a:t> прибавить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/>
                          </a:rPr>
                          <m:t>209</m:t>
                        </m:r>
                        <m:r>
                          <a:rPr lang="ru-RU" sz="3200" i="1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ru-RU" sz="3200" b="0" i="1" smtClean="0">
                            <a:latin typeface="Cambria Math"/>
                          </a:rPr>
                          <m:t>583</m:t>
                        </m:r>
                      </m:den>
                    </m:f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72" y="791570"/>
                <a:ext cx="4735773" cy="791242"/>
              </a:xfrm>
              <a:prstGeom prst="rect">
                <a:avLst/>
              </a:prstGeom>
              <a:blipFill rotWithShape="1">
                <a:blip r:embed="rId3"/>
                <a:stretch>
                  <a:fillRect l="-3218" b="-123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565783" y="5707037"/>
                <a:ext cx="4735773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latin typeface="Cambria Math"/>
                            </a:rPr>
                            <m:t>220</m:t>
                          </m:r>
                          <m:r>
                            <a:rPr lang="ru-RU" sz="3200" i="1">
                              <a:latin typeface="Cambria Math"/>
                            </a:rPr>
                            <m:t>  </m:t>
                          </m:r>
                        </m:num>
                        <m:den>
                          <m:r>
                            <a:rPr lang="ru-RU" sz="3200" b="0" i="1" smtClean="0">
                              <a:latin typeface="Cambria Math"/>
                            </a:rPr>
                            <m:t>583</m:t>
                          </m:r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783" y="5707037"/>
                <a:ext cx="4735773" cy="101752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3576F54-F54D-46BF-B4A3-DD4F442474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253" y="1810321"/>
            <a:ext cx="3950938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1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77672" y="791570"/>
                <a:ext cx="4735773" cy="791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dirty="0" smtClean="0"/>
                  <a:t>Из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/>
                          </a:rPr>
                          <m:t>45</m:t>
                        </m:r>
                        <m:r>
                          <a:rPr lang="ru-RU" sz="3200" i="1">
                            <a:latin typeface="Cambria Math"/>
                          </a:rPr>
                          <m:t>  </m:t>
                        </m:r>
                      </m:num>
                      <m:den>
                        <m:r>
                          <a:rPr lang="ru-RU" sz="3200" b="0" i="1" smtClean="0">
                            <a:latin typeface="Cambria Math"/>
                          </a:rPr>
                          <m:t>230</m:t>
                        </m:r>
                      </m:den>
                    </m:f>
                  </m:oMath>
                </a14:m>
                <a:r>
                  <a:rPr lang="ru-RU" sz="3200" dirty="0"/>
                  <a:t>вычесть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/>
                          </a:rPr>
                          <m:t>45</m:t>
                        </m:r>
                        <m:r>
                          <a:rPr lang="ru-RU" sz="3200" i="1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ru-RU" sz="3200" b="0" i="1" smtClean="0">
                            <a:latin typeface="Cambria Math"/>
                          </a:rPr>
                          <m:t>230</m:t>
                        </m:r>
                      </m:den>
                    </m:f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72" y="791570"/>
                <a:ext cx="4735773" cy="791820"/>
              </a:xfrm>
              <a:prstGeom prst="rect">
                <a:avLst/>
              </a:prstGeom>
              <a:blipFill rotWithShape="1">
                <a:blip r:embed="rId3"/>
                <a:stretch>
                  <a:fillRect l="-3218" b="-130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0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1420A9F-138E-479D-999D-4878738A70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433" y="1877433"/>
            <a:ext cx="3103133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87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77672" y="791570"/>
                <a:ext cx="6241910" cy="1284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dirty="0" smtClean="0"/>
                  <a:t>Правильной или неправильной является дробь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/>
                          </a:rPr>
                          <m:t>567</m:t>
                        </m:r>
                        <m:r>
                          <a:rPr lang="ru-RU" sz="3200" i="1">
                            <a:latin typeface="Cambria Math"/>
                          </a:rPr>
                          <m:t>  </m:t>
                        </m:r>
                      </m:num>
                      <m:den>
                        <m:r>
                          <a:rPr lang="ru-RU" sz="3200" i="1">
                            <a:latin typeface="Cambria Math"/>
                          </a:rPr>
                          <m:t>309</m:t>
                        </m:r>
                      </m:den>
                    </m:f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72" y="791570"/>
                <a:ext cx="6241910" cy="1284262"/>
              </a:xfrm>
              <a:prstGeom prst="rect">
                <a:avLst/>
              </a:prstGeom>
              <a:blipFill rotWithShape="1">
                <a:blip r:embed="rId3"/>
                <a:stretch>
                  <a:fillRect l="-2441" t="-6161" b="-75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неправильной</a:t>
            </a: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C5B39A7-F44D-449F-A15C-171F82E7D4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433" y="1877433"/>
            <a:ext cx="3103133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3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77672" y="759791"/>
                <a:ext cx="6191576" cy="12913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dirty="0" smtClean="0"/>
                  <a:t>Правильной или неправильной является дробь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/>
                          </a:rPr>
                          <m:t>24</m:t>
                        </m:r>
                        <m:r>
                          <a:rPr lang="ru-RU" sz="3200" i="1">
                            <a:latin typeface="Cambria Math"/>
                          </a:rPr>
                          <m:t>  </m:t>
                        </m:r>
                      </m:num>
                      <m:den>
                        <m:r>
                          <a:rPr lang="ru-RU" sz="3200" b="0" i="1" smtClean="0">
                            <a:latin typeface="Cambria Math"/>
                          </a:rPr>
                          <m:t>25</m:t>
                        </m:r>
                      </m:den>
                    </m:f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72" y="759791"/>
                <a:ext cx="6191576" cy="1291316"/>
              </a:xfrm>
              <a:prstGeom prst="rect">
                <a:avLst/>
              </a:prstGeom>
              <a:blipFill rotWithShape="1">
                <a:blip r:embed="rId3"/>
                <a:stretch>
                  <a:fillRect l="-2461" t="-6161" b="-71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правильной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D79BA5A-1A43-4204-BA44-066DC24CE5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685" y="1877433"/>
            <a:ext cx="2154628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16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77672" y="791570"/>
                <a:ext cx="5814071" cy="12913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dirty="0" smtClean="0"/>
                  <a:t>Правильной или неправильной является дробь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/>
                          </a:rPr>
                          <m:t>678</m:t>
                        </m:r>
                        <m:r>
                          <a:rPr lang="ru-RU" sz="3200" i="1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ru-RU" sz="3200" b="0" i="1" smtClean="0">
                            <a:latin typeface="Cambria Math"/>
                          </a:rPr>
                          <m:t>700</m:t>
                        </m:r>
                      </m:den>
                    </m:f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72" y="791570"/>
                <a:ext cx="5814071" cy="1291316"/>
              </a:xfrm>
              <a:prstGeom prst="rect">
                <a:avLst/>
              </a:prstGeom>
              <a:blipFill rotWithShape="1">
                <a:blip r:embed="rId3"/>
                <a:stretch>
                  <a:fillRect l="-2621" t="-6132" r="-1363" b="-66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правильной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9E3D01D-4305-4F45-9C32-11D714F319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412" y="1877433"/>
            <a:ext cx="2093175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06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77672" y="791570"/>
                <a:ext cx="6317411" cy="12913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dirty="0" smtClean="0"/>
                  <a:t>Правильной или неправильной является дробь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/>
                          </a:rPr>
                          <m:t>1000</m:t>
                        </m:r>
                        <m:r>
                          <a:rPr lang="ru-RU" sz="3200" i="1">
                            <a:latin typeface="Cambria Math"/>
                          </a:rPr>
                          <m:t>  </m:t>
                        </m:r>
                      </m:num>
                      <m:den>
                        <m:r>
                          <a:rPr lang="ru-RU" sz="3200" b="0" i="1" smtClean="0">
                            <a:latin typeface="Cambria Math"/>
                          </a:rPr>
                          <m:t>451</m:t>
                        </m:r>
                      </m:den>
                    </m:f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72" y="791570"/>
                <a:ext cx="6317411" cy="1291316"/>
              </a:xfrm>
              <a:prstGeom prst="rect">
                <a:avLst/>
              </a:prstGeom>
              <a:blipFill rotWithShape="1">
                <a:blip r:embed="rId3"/>
                <a:stretch>
                  <a:fillRect l="-2411" t="-6132" b="-66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неправильной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21375A6-EACF-4A2E-9FDF-C2E473BF43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981" y="1877433"/>
            <a:ext cx="2102037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19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77672" y="791570"/>
                <a:ext cx="6124464" cy="12913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dirty="0" smtClean="0"/>
                  <a:t>Правильной или неправильной является дробь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/>
                          </a:rPr>
                          <m:t>830</m:t>
                        </m:r>
                        <m:r>
                          <a:rPr lang="ru-RU" sz="3200" i="1">
                            <a:latin typeface="Cambria Math"/>
                          </a:rPr>
                          <m:t>  </m:t>
                        </m:r>
                      </m:num>
                      <m:den>
                        <m:r>
                          <a:rPr lang="ru-RU" sz="3200" b="0" i="1" smtClean="0">
                            <a:latin typeface="Cambria Math"/>
                          </a:rPr>
                          <m:t>900</m:t>
                        </m:r>
                      </m:den>
                    </m:f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72" y="791570"/>
                <a:ext cx="6124464" cy="1291316"/>
              </a:xfrm>
              <a:prstGeom prst="rect">
                <a:avLst/>
              </a:prstGeom>
              <a:blipFill rotWithShape="1">
                <a:blip r:embed="rId3"/>
                <a:stretch>
                  <a:fillRect l="-2488" t="-6132" b="-66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правильной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53AB7C1-A1C9-4A07-94FB-CBA5986A5A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325" y="1877433"/>
            <a:ext cx="2327349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94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47357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Что больше: семь восьмых или девять восьмых?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девять восьмых</a:t>
            </a: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6CA47E8-2054-4C41-8D19-E3B1325EDE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36" y="1880482"/>
            <a:ext cx="1828726" cy="309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63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47357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Что </a:t>
            </a:r>
            <a:r>
              <a:rPr lang="ru-RU" sz="3200" dirty="0" smtClean="0"/>
              <a:t>меньше: десять пятнадцатых </a:t>
            </a:r>
            <a:r>
              <a:rPr lang="ru-RU" sz="3200" dirty="0"/>
              <a:t>или девять </a:t>
            </a:r>
            <a:r>
              <a:rPr lang="ru-RU" sz="3200" dirty="0" smtClean="0"/>
              <a:t>пятнадцатых?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девять пятнадцатых</a:t>
            </a:r>
            <a:endParaRPr lang="ru-RU" sz="3200" dirty="0" smtClean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ADC1D8D-AB14-4082-B434-496F58E8CD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192" y="1877433"/>
            <a:ext cx="2795615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36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47357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Что больше: </a:t>
            </a:r>
            <a:r>
              <a:rPr lang="ru-RU" sz="3200" dirty="0" smtClean="0"/>
              <a:t>три пятых </a:t>
            </a:r>
            <a:r>
              <a:rPr lang="ru-RU" sz="3200" dirty="0"/>
              <a:t>или </a:t>
            </a:r>
            <a:r>
              <a:rPr lang="ru-RU" sz="3200" dirty="0" smtClean="0"/>
              <a:t>четыре пятых?</a:t>
            </a:r>
            <a:endParaRPr lang="ru-RU" sz="3200" dirty="0"/>
          </a:p>
          <a:p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четыре пятых</a:t>
            </a: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1CD1E01-5D7F-422F-B6B3-253C545C85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392" y="1877433"/>
            <a:ext cx="2371214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39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47357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Что меньше: </a:t>
            </a:r>
            <a:r>
              <a:rPr lang="ru-RU" sz="3200" dirty="0" smtClean="0"/>
              <a:t>тридцать семь вторых или сорок вторых?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тридцать семь вторых</a:t>
            </a: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3CDE2D2-A6AA-457F-9978-08DEAA2B70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512" y="1877433"/>
            <a:ext cx="2056974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51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47357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Что больше: </a:t>
            </a:r>
            <a:r>
              <a:rPr lang="ru-RU" sz="3200" dirty="0" smtClean="0"/>
              <a:t>одиннадцать тринадцатых или шесть тринадцатых?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одиннадцать тринадцатых</a:t>
            </a: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36BD50C-6539-48AF-A31E-3856E8008D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826" y="1877433"/>
            <a:ext cx="3018347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21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77672" y="791570"/>
                <a:ext cx="4735773" cy="795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dirty="0" smtClean="0"/>
                  <a:t>Сумма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/>
                          </a:rPr>
                          <m:t>35</m:t>
                        </m:r>
                        <m:r>
                          <a:rPr lang="ru-RU" sz="3200" i="1">
                            <a:latin typeface="Cambria Math"/>
                          </a:rPr>
                          <m:t>  </m:t>
                        </m:r>
                      </m:num>
                      <m:den>
                        <m:r>
                          <a:rPr lang="ru-RU" sz="3200" b="0" i="1" smtClean="0">
                            <a:latin typeface="Cambria Math"/>
                          </a:rPr>
                          <m:t>37</m:t>
                        </m:r>
                      </m:den>
                    </m:f>
                    <m:r>
                      <a:rPr lang="ru-RU" sz="3200" b="0" i="0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/>
                          </a:rPr>
                          <m:t>26</m:t>
                        </m:r>
                        <m:r>
                          <a:rPr lang="ru-RU" sz="3200" i="1">
                            <a:latin typeface="Cambria Math"/>
                          </a:rPr>
                          <m:t>  </m:t>
                        </m:r>
                      </m:num>
                      <m:den>
                        <m:r>
                          <a:rPr lang="ru-RU" sz="3200" b="0" i="1" smtClean="0">
                            <a:latin typeface="Cambria Math"/>
                          </a:rPr>
                          <m:t>37</m:t>
                        </m:r>
                      </m:den>
                    </m:f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72" y="791570"/>
                <a:ext cx="4735773" cy="795795"/>
              </a:xfrm>
              <a:prstGeom prst="rect">
                <a:avLst/>
              </a:prstGeom>
              <a:blipFill rotWithShape="1">
                <a:blip r:embed="rId3"/>
                <a:stretch>
                  <a:fillRect l="-3218" b="-130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213445" y="5707038"/>
                <a:ext cx="4735773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latin typeface="Cambria Math"/>
                            </a:rPr>
                            <m:t>61</m:t>
                          </m:r>
                          <m:r>
                            <a:rPr lang="ru-RU" sz="3200" i="1">
                              <a:latin typeface="Cambria Math"/>
                            </a:rPr>
                            <m:t>  </m:t>
                          </m:r>
                        </m:num>
                        <m:den>
                          <m:r>
                            <a:rPr lang="ru-RU" sz="3200" i="1">
                              <a:latin typeface="Cambria Math"/>
                            </a:rPr>
                            <m:t>37</m:t>
                          </m:r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3445" y="5707038"/>
                <a:ext cx="4735773" cy="101752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03A1B1E-C4FE-48CA-9C4A-FED9925E85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481" y="1877433"/>
            <a:ext cx="2017036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52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86061" y="791570"/>
                <a:ext cx="4735773" cy="795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dirty="0" smtClean="0"/>
                  <a:t>Разность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/>
                          </a:rPr>
                          <m:t>45  </m:t>
                        </m:r>
                      </m:num>
                      <m:den>
                        <m:r>
                          <a:rPr lang="ru-RU" sz="3200" b="0" i="1" smtClean="0">
                            <a:latin typeface="Cambria Math"/>
                          </a:rPr>
                          <m:t>12</m:t>
                        </m:r>
                      </m:den>
                    </m:f>
                    <m:r>
                      <a:rPr lang="ru-RU" sz="3200" b="0" i="0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/>
                          </a:rPr>
                          <m:t>18</m:t>
                        </m:r>
                        <m:r>
                          <a:rPr lang="ru-RU" sz="3200" i="1">
                            <a:latin typeface="Cambria Math"/>
                          </a:rPr>
                          <m:t>  </m:t>
                        </m:r>
                      </m:num>
                      <m:den>
                        <m:r>
                          <a:rPr lang="ru-RU" sz="3200" i="1"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61" y="791570"/>
                <a:ext cx="4735773" cy="795795"/>
              </a:xfrm>
              <a:prstGeom prst="rect">
                <a:avLst/>
              </a:prstGeom>
              <a:blipFill rotWithShape="1">
                <a:blip r:embed="rId3"/>
                <a:stretch>
                  <a:fillRect l="-3346" b="-130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213445" y="5707038"/>
                <a:ext cx="4735773" cy="1024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latin typeface="Cambria Math"/>
                            </a:rPr>
                            <m:t>27</m:t>
                          </m:r>
                          <m:r>
                            <a:rPr lang="ru-RU" sz="3200" i="1">
                              <a:latin typeface="Cambria Math"/>
                            </a:rPr>
                            <m:t>  </m:t>
                          </m:r>
                        </m:num>
                        <m:den>
                          <m:r>
                            <a:rPr lang="ru-RU" sz="3200" i="1">
                              <a:latin typeface="Cambria Math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3445" y="5707038"/>
                <a:ext cx="4735773" cy="102431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8717922-FB8B-4D3D-9D79-BF56E9DCEF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433" y="1877433"/>
            <a:ext cx="3103133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37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77672" y="791570"/>
                <a:ext cx="4735773" cy="791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dirty="0" smtClean="0"/>
                  <a:t>Из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/>
                          </a:rPr>
                          <m:t>14</m:t>
                        </m:r>
                        <m:r>
                          <a:rPr lang="ru-RU" sz="3200" i="1">
                            <a:latin typeface="Cambria Math"/>
                          </a:rPr>
                          <m:t>  </m:t>
                        </m:r>
                      </m:num>
                      <m:den>
                        <m:r>
                          <a:rPr lang="ru-RU" sz="3200" b="0" i="1" smtClean="0">
                            <a:latin typeface="Cambria Math"/>
                          </a:rPr>
                          <m:t>309</m:t>
                        </m:r>
                      </m:den>
                    </m:f>
                  </m:oMath>
                </a14:m>
                <a:r>
                  <a:rPr lang="ru-RU" sz="3200" dirty="0" smtClean="0"/>
                  <a:t>вычесть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/>
                          </a:rPr>
                          <m:t>12</m:t>
                        </m:r>
                        <m:r>
                          <a:rPr lang="ru-RU" sz="3200" i="1">
                            <a:latin typeface="Cambria Math"/>
                          </a:rPr>
                          <m:t>  </m:t>
                        </m:r>
                      </m:num>
                      <m:den>
                        <m:r>
                          <a:rPr lang="ru-RU" sz="3200" b="0" i="1" smtClean="0">
                            <a:latin typeface="Cambria Math"/>
                          </a:rPr>
                          <m:t>309</m:t>
                        </m:r>
                      </m:den>
                    </m:f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72" y="791570"/>
                <a:ext cx="4735773" cy="791242"/>
              </a:xfrm>
              <a:prstGeom prst="rect">
                <a:avLst/>
              </a:prstGeom>
              <a:blipFill rotWithShape="1">
                <a:blip r:embed="rId3"/>
                <a:stretch>
                  <a:fillRect l="-3218" b="-123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ОТВЕТ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213445" y="5707038"/>
                <a:ext cx="4735773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latin typeface="Cambria Math"/>
                            </a:rPr>
                            <m:t>2</m:t>
                          </m:r>
                          <m:r>
                            <a:rPr lang="ru-RU" sz="3200" i="1">
                              <a:latin typeface="Cambria Math"/>
                            </a:rPr>
                            <m:t>  </m:t>
                          </m:r>
                        </m:num>
                        <m:den>
                          <m:r>
                            <a:rPr lang="ru-RU" sz="3200" b="0" i="1" smtClean="0">
                              <a:latin typeface="Cambria Math"/>
                            </a:rPr>
                            <m:t>309</m:t>
                          </m:r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3445" y="5707038"/>
                <a:ext cx="4735773" cy="101752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9BEBA08-DCFF-416F-897F-8AA9C30FAC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639" y="1877433"/>
            <a:ext cx="1570721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69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igra"/>
  <p:tag name="ISPRING_RESOURCE_PATHS_HASH_2" val="eebe10aeb26d565cbbf8a6e96d71d311b10c6a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222</Words>
  <Application>Microsoft Office PowerPoint</Application>
  <PresentationFormat>Широкоэкранный</PresentationFormat>
  <Paragraphs>158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igra</dc:title>
  <dc:creator>Георгий Аствацатуров</dc:creator>
  <cp:lastModifiedBy>Учетная запись Майкрософт</cp:lastModifiedBy>
  <cp:revision>29</cp:revision>
  <dcterms:created xsi:type="dcterms:W3CDTF">2017-08-05T04:53:38Z</dcterms:created>
  <dcterms:modified xsi:type="dcterms:W3CDTF">2022-12-02T06:46:11Z</dcterms:modified>
</cp:coreProperties>
</file>