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62" r:id="rId2"/>
    <p:sldId id="266" r:id="rId3"/>
    <p:sldId id="267" r:id="rId4"/>
    <p:sldId id="263" r:id="rId5"/>
    <p:sldId id="257" r:id="rId6"/>
    <p:sldId id="258" r:id="rId7"/>
    <p:sldId id="259" r:id="rId8"/>
    <p:sldId id="270" r:id="rId9"/>
    <p:sldId id="286" r:id="rId10"/>
    <p:sldId id="260" r:id="rId11"/>
    <p:sldId id="287" r:id="rId12"/>
    <p:sldId id="268" r:id="rId13"/>
    <p:sldId id="288" r:id="rId14"/>
    <p:sldId id="261" r:id="rId15"/>
    <p:sldId id="289" r:id="rId16"/>
    <p:sldId id="290" r:id="rId17"/>
    <p:sldId id="276" r:id="rId18"/>
    <p:sldId id="277" r:id="rId19"/>
    <p:sldId id="278" r:id="rId20"/>
    <p:sldId id="281" r:id="rId21"/>
    <p:sldId id="280" r:id="rId22"/>
    <p:sldId id="282" r:id="rId23"/>
    <p:sldId id="285" r:id="rId24"/>
    <p:sldId id="284" r:id="rId2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91" d="100"/>
          <a:sy n="91" d="100"/>
        </p:scale>
        <p:origin x="534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5/11/2020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5/11/2020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5/11/2020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5/11/2020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5/11/2020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5/11/2020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5/11/2020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5/11/2020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5/11/2020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5/11/2020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5/11/2020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5/11/2020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5/11/2020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5/11/2020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5/11/2020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5/11/2020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5/11/2020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5/11/2020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Презентация к уроку по учебному предмету </a:t>
            </a:r>
            <a:r>
              <a:rPr lang="ru-RU" dirty="0" smtClean="0"/>
              <a:t>«ФИЗИКА» </a:t>
            </a:r>
            <a:r>
              <a:rPr lang="ru-RU" dirty="0"/>
              <a:t>в 8-ом классе на тему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«</a:t>
            </a:r>
            <a:r>
              <a:rPr lang="ru-RU" dirty="0"/>
              <a:t>Тепловые </a:t>
            </a:r>
            <a:r>
              <a:rPr lang="ru-RU" dirty="0" smtClean="0"/>
              <a:t>явления»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000113" y="4256690"/>
            <a:ext cx="8191773" cy="822433"/>
          </a:xfrm>
        </p:spPr>
        <p:txBody>
          <a:bodyPr>
            <a:normAutofit fontScale="85000" lnSpcReduction="20000"/>
          </a:bodyPr>
          <a:lstStyle/>
          <a:p>
            <a:r>
              <a:rPr lang="ru-RU" dirty="0"/>
              <a:t>разработчик </a:t>
            </a:r>
            <a:r>
              <a:rPr lang="ru-RU" dirty="0" smtClean="0"/>
              <a:t>презентации: Вольных </a:t>
            </a:r>
            <a:r>
              <a:rPr lang="ru-RU" dirty="0" err="1" smtClean="0"/>
              <a:t>ольга</a:t>
            </a:r>
            <a:r>
              <a:rPr lang="ru-RU" dirty="0" smtClean="0"/>
              <a:t> </a:t>
            </a:r>
            <a:r>
              <a:rPr lang="ru-RU" dirty="0" err="1" smtClean="0"/>
              <a:t>михайловна</a:t>
            </a:r>
            <a:r>
              <a:rPr lang="ru-RU" dirty="0" smtClean="0"/>
              <a:t>, </a:t>
            </a:r>
          </a:p>
          <a:p>
            <a:r>
              <a:rPr lang="ru-RU" dirty="0" smtClean="0"/>
              <a:t>учитель физики, МКОУ «Вихоревская СОШ № 10»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02336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от чего зависит быстрота закипания чайника ?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155513" y="2692913"/>
            <a:ext cx="10363826" cy="3424107"/>
          </a:xfrm>
        </p:spPr>
        <p:txBody>
          <a:bodyPr/>
          <a:lstStyle/>
          <a:p>
            <a:pPr marL="0" indent="0">
              <a:buNone/>
            </a:pPr>
            <a:endParaRPr lang="ru-RU" dirty="0" smtClean="0"/>
          </a:p>
          <a:p>
            <a:r>
              <a:rPr lang="ru-RU" i="1" dirty="0"/>
              <a:t>…от количества воды. </a:t>
            </a:r>
            <a:r>
              <a:rPr lang="ru-RU" dirty="0"/>
              <a:t>Пусть в одном чайнике 2 кг, воды, а в другом 3 кг. Удельная теплоёмкость воды 4200 Дж/(кг · °С). Для нагрева таких масс воды до кипения требуется </a:t>
            </a:r>
            <a:r>
              <a:rPr lang="ru-RU" dirty="0" smtClean="0"/>
              <a:t>соответственно…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14854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61224" y="2394765"/>
            <a:ext cx="10364451" cy="1596177"/>
          </a:xfrm>
        </p:spPr>
        <p:txBody>
          <a:bodyPr/>
          <a:lstStyle/>
          <a:p>
            <a:r>
              <a:rPr lang="ru-RU" dirty="0" smtClean="0"/>
              <a:t>…672 </a:t>
            </a:r>
            <a:r>
              <a:rPr lang="ru-RU" dirty="0"/>
              <a:t>000 и 1 008 000 Дж</a:t>
            </a:r>
            <a:r>
              <a:rPr lang="ru-RU" dirty="0" smtClean="0"/>
              <a:t>.!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02764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от чего зависит быстрота закипания чайника ?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ru-RU" i="1" dirty="0"/>
              <a:t>от начальной температуры.</a:t>
            </a:r>
            <a:r>
              <a:rPr lang="ru-RU" dirty="0"/>
              <a:t> Пусть воды по 2 кг, а начальные температуры 10 и 20 °С. Тогда требуемые количества </a:t>
            </a:r>
            <a:r>
              <a:rPr lang="ru-RU" dirty="0" smtClean="0"/>
              <a:t>теплоты….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41605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19182" y="2394766"/>
            <a:ext cx="10364451" cy="1596177"/>
          </a:xfrm>
        </p:spPr>
        <p:txBody>
          <a:bodyPr/>
          <a:lstStyle/>
          <a:p>
            <a:r>
              <a:rPr lang="ru-RU" dirty="0" smtClean="0"/>
              <a:t>….756 </a:t>
            </a:r>
            <a:r>
              <a:rPr lang="ru-RU" dirty="0"/>
              <a:t>000 и 672 000 Дж</a:t>
            </a:r>
            <a:r>
              <a:rPr lang="ru-RU" dirty="0" smtClean="0"/>
              <a:t>.!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49329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от чего зависит быстрота закипания чайника ?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ru-RU" i="1" dirty="0"/>
              <a:t>…от вида топлива. </a:t>
            </a:r>
            <a:r>
              <a:rPr lang="ru-RU" dirty="0"/>
              <a:t>Пусть одно топливо дрова, другое – уголь. Их удельная теплота сгорания соответственно 10 и 30 МДж/кг. Массы возьмём одинаковые – по 2 кг. Тогда требуемые количества </a:t>
            </a:r>
            <a:r>
              <a:rPr lang="ru-RU" dirty="0" smtClean="0"/>
              <a:t>теплоты...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80161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7651" y="2510379"/>
            <a:ext cx="10364451" cy="1596177"/>
          </a:xfrm>
        </p:spPr>
        <p:txBody>
          <a:bodyPr/>
          <a:lstStyle/>
          <a:p>
            <a:r>
              <a:rPr lang="ru-RU" dirty="0" smtClean="0"/>
              <a:t>….20 </a:t>
            </a:r>
            <a:r>
              <a:rPr lang="ru-RU" dirty="0"/>
              <a:t>и 60 </a:t>
            </a:r>
            <a:r>
              <a:rPr lang="ru-RU" dirty="0" smtClean="0"/>
              <a:t>МДж !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34995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Работа в группах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155513" y="2692913"/>
            <a:ext cx="10363826" cy="3424107"/>
          </a:xfrm>
        </p:spPr>
        <p:txBody>
          <a:bodyPr/>
          <a:lstStyle/>
          <a:p>
            <a:pPr marL="0" indent="0">
              <a:buNone/>
            </a:pPr>
            <a:endParaRPr lang="ru-RU" dirty="0" smtClean="0"/>
          </a:p>
          <a:p>
            <a:r>
              <a:rPr lang="ru-RU" dirty="0" smtClean="0"/>
              <a:t>Первая группа работает с графиком, отвечает на вопросы;</a:t>
            </a:r>
          </a:p>
          <a:p>
            <a:r>
              <a:rPr lang="ru-RU" dirty="0" smtClean="0"/>
              <a:t>Вторая группа работает с рассказом, исправляет физические ошибки;</a:t>
            </a:r>
          </a:p>
          <a:p>
            <a:r>
              <a:rPr lang="ru-RU" dirty="0" smtClean="0"/>
              <a:t>Третья группа работает с текстом, в котором представлена проблема и предлагает свои варианты решения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44316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3775" y="472966"/>
            <a:ext cx="10364451" cy="1439918"/>
          </a:xfrm>
        </p:spPr>
        <p:txBody>
          <a:bodyPr/>
          <a:lstStyle/>
          <a:p>
            <a:r>
              <a:rPr lang="ru-RU" b="1" dirty="0"/>
              <a:t>Задание 1 группы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367235" y="2214694"/>
            <a:ext cx="7137151" cy="3424107"/>
          </a:xfrm>
        </p:spPr>
        <p:txBody>
          <a:bodyPr/>
          <a:lstStyle/>
          <a:p>
            <a:pPr marL="0" indent="0">
              <a:buNone/>
            </a:pPr>
            <a:endParaRPr lang="ru-RU" dirty="0"/>
          </a:p>
          <a:p>
            <a:r>
              <a:rPr lang="ru-RU" dirty="0"/>
              <a:t>1. Какова начальная температура вещества?</a:t>
            </a:r>
          </a:p>
          <a:p>
            <a:r>
              <a:rPr lang="ru-RU" dirty="0"/>
              <a:t>2. Какой процесс происходит на участке </a:t>
            </a:r>
            <a:r>
              <a:rPr lang="ru-RU" dirty="0" err="1" smtClean="0"/>
              <a:t>Ав</a:t>
            </a:r>
            <a:r>
              <a:rPr lang="ru-RU" dirty="0" smtClean="0"/>
              <a:t>?</a:t>
            </a:r>
            <a:endParaRPr lang="ru-RU" dirty="0"/>
          </a:p>
          <a:p>
            <a:r>
              <a:rPr lang="ru-RU" dirty="0"/>
              <a:t>3. Какой процесс происходит на участке </a:t>
            </a:r>
            <a:r>
              <a:rPr lang="ru-RU" dirty="0" err="1"/>
              <a:t>в</a:t>
            </a:r>
            <a:r>
              <a:rPr lang="ru-RU" dirty="0" err="1" smtClean="0"/>
              <a:t>с</a:t>
            </a:r>
            <a:r>
              <a:rPr lang="ru-RU" dirty="0" smtClean="0"/>
              <a:t>?</a:t>
            </a:r>
            <a:endParaRPr lang="ru-RU" dirty="0"/>
          </a:p>
          <a:p>
            <a:r>
              <a:rPr lang="ru-RU" dirty="0"/>
              <a:t>4. Чему равна температура плавления вещества?</a:t>
            </a:r>
          </a:p>
          <a:p>
            <a:r>
              <a:rPr lang="ru-RU" dirty="0"/>
              <a:t>5. Сколько времени длился процесс плавления?</a:t>
            </a:r>
          </a:p>
          <a:p>
            <a:r>
              <a:rPr lang="ru-RU" dirty="0"/>
              <a:t>6. Конечная температура вещества?</a:t>
            </a:r>
          </a:p>
        </p:txBody>
      </p:sp>
      <p:pic>
        <p:nvPicPr>
          <p:cNvPr id="1026" name="Picture 2" descr="hello_html_m2911783a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2745" y="1912884"/>
            <a:ext cx="5087007" cy="47038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27114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Задание 2 группы 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661526" y="2020251"/>
            <a:ext cx="10363826" cy="3424107"/>
          </a:xfrm>
        </p:spPr>
        <p:txBody>
          <a:bodyPr/>
          <a:lstStyle/>
          <a:p>
            <a:pPr marL="0" indent="0" algn="ctr">
              <a:buNone/>
            </a:pPr>
            <a:r>
              <a:rPr lang="ru-RU" b="1" dirty="0"/>
              <a:t>Прочтите текст, </a:t>
            </a:r>
            <a:r>
              <a:rPr lang="ru-RU" b="1" dirty="0" smtClean="0"/>
              <a:t>исправьте </a:t>
            </a:r>
            <a:r>
              <a:rPr lang="ru-RU" b="1" dirty="0"/>
              <a:t>физические </a:t>
            </a:r>
            <a:r>
              <a:rPr lang="ru-RU" b="1" dirty="0" smtClean="0"/>
              <a:t>ошибки:</a:t>
            </a:r>
            <a:endParaRPr lang="ru-RU" dirty="0"/>
          </a:p>
          <a:p>
            <a:r>
              <a:rPr lang="ru-RU" dirty="0"/>
              <a:t>В яркий солнечный день ребята отправились в поход. Чтобы было не так жарко, ребята оделись в темные костюмы. На ночлег расположились на берегу </a:t>
            </a:r>
            <a:r>
              <a:rPr lang="ru-RU" dirty="0" smtClean="0"/>
              <a:t>реки0, Над </a:t>
            </a:r>
            <a:r>
              <a:rPr lang="ru-RU" dirty="0"/>
              <a:t>костром подвесили два чайника: темный и светлый.</a:t>
            </a:r>
          </a:p>
          <a:p>
            <a:r>
              <a:rPr lang="ru-RU" dirty="0"/>
              <a:t>В светлом чайнике вода закипела быстрее. Ребята налили себе горячий чай в железные кружки и с удовольствием пили его, не обжигаясь. Было очень здорово</a:t>
            </a:r>
            <a:r>
              <a:rPr lang="ru-RU" dirty="0" smtClean="0"/>
              <a:t>!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86804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Задание 3 группы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b="1" dirty="0"/>
              <a:t>Прочтите текст, предложите варианты решения данной </a:t>
            </a:r>
            <a:r>
              <a:rPr lang="ru-RU" b="1" dirty="0" smtClean="0"/>
              <a:t>проблемы:</a:t>
            </a:r>
            <a:endParaRPr lang="ru-RU" dirty="0"/>
          </a:p>
          <a:p>
            <a:r>
              <a:rPr lang="ru-RU" dirty="0"/>
              <a:t>Тепловые машины принесли в наш мир не только добро, но и зло. Это, к сожалению, стали понимать совсем недавно. Ежегодно в атмосферу выбрасывается 60 млн. тысяч вредных веществ, из них 37 млн. тысяч от </a:t>
            </a:r>
            <a:r>
              <a:rPr lang="ru-RU" dirty="0" smtClean="0"/>
              <a:t>автотранспорта, Что </a:t>
            </a:r>
            <a:r>
              <a:rPr lang="ru-RU" dirty="0"/>
              <a:t>может привести к такому явлению, как парниковый эффект и глобальному изменению климата Земли.</a:t>
            </a:r>
          </a:p>
          <a:p>
            <a:pPr marL="0" indent="0">
              <a:buNone/>
            </a:pP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391079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Цели и задачи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endParaRPr lang="ru-RU" dirty="0"/>
          </a:p>
          <a:p>
            <a:r>
              <a:rPr lang="ru-RU" dirty="0" smtClean="0"/>
              <a:t>Закрепить понятия: </a:t>
            </a:r>
            <a:r>
              <a:rPr lang="ru-RU" dirty="0"/>
              <a:t>тепловые явления, внутренняя энергия, количество </a:t>
            </a:r>
            <a:r>
              <a:rPr lang="ru-RU" dirty="0" smtClean="0"/>
              <a:t>теплоты;</a:t>
            </a:r>
            <a:endParaRPr lang="ru-RU" dirty="0"/>
          </a:p>
          <a:p>
            <a:r>
              <a:rPr lang="ru-RU" dirty="0"/>
              <a:t>научиться различать способы теплопередачи;</a:t>
            </a:r>
          </a:p>
          <a:p>
            <a:r>
              <a:rPr lang="ru-RU" dirty="0"/>
              <a:t>изучить процессы перехода из одного агрегатного состояния вещества в другое;</a:t>
            </a:r>
          </a:p>
          <a:p>
            <a:r>
              <a:rPr lang="ru-RU" dirty="0"/>
              <a:t>применять свои знания для определения данных процессов в окружающем мире;</a:t>
            </a:r>
          </a:p>
          <a:p>
            <a:r>
              <a:rPr lang="ru-RU" dirty="0"/>
              <a:t>научиться решать задачи по данной теме;</a:t>
            </a:r>
          </a:p>
          <a:p>
            <a:r>
              <a:rPr lang="ru-RU" dirty="0"/>
              <a:t>сформировать умение наблюдать и анализировать природные явления, выдвигать гипотезы для их объяснения;</a:t>
            </a:r>
          </a:p>
          <a:p>
            <a:r>
              <a:rPr lang="ru-RU" dirty="0"/>
              <a:t>анализировать результаты учебной деятельности и практически применять их в повседневной жизни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22499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Русская сказка “Байка про тетерева</a:t>
            </a:r>
            <a:r>
              <a:rPr lang="ru-RU" b="1" dirty="0" smtClean="0"/>
              <a:t>”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875909" cy="3424107"/>
          </a:xfrm>
        </p:spPr>
        <p:txBody>
          <a:bodyPr/>
          <a:lstStyle/>
          <a:p>
            <a:r>
              <a:rPr lang="ru-RU" dirty="0" smtClean="0"/>
              <a:t>Некому </a:t>
            </a:r>
            <a:r>
              <a:rPr lang="ru-RU" dirty="0"/>
              <a:t>выстроить тетереву в зимнюю стужу домишко, а сам не умеет. </a:t>
            </a:r>
            <a:r>
              <a:rPr lang="ru-RU" dirty="0" smtClean="0"/>
              <a:t>Одну-то </a:t>
            </a:r>
            <a:r>
              <a:rPr lang="ru-RU" dirty="0"/>
              <a:t>ночь всего надо пережить. Эх – надумал он – куда ни шло! И </a:t>
            </a:r>
            <a:r>
              <a:rPr lang="ru-RU" dirty="0" smtClean="0"/>
              <a:t>бултых в снег... В </a:t>
            </a:r>
            <a:r>
              <a:rPr lang="ru-RU" dirty="0"/>
              <a:t>снегу и ночевал. Ничего. Тепло было. Поутру рано встал, по вольному свету </a:t>
            </a:r>
            <a:r>
              <a:rPr lang="ru-RU" dirty="0" smtClean="0"/>
              <a:t>полетел, </a:t>
            </a:r>
            <a:r>
              <a:rPr lang="ru-RU" dirty="0"/>
              <a:t>Куда надо.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3899" y="2367092"/>
            <a:ext cx="4155621" cy="34241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2799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75053" y="1776857"/>
            <a:ext cx="3701941" cy="4014342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Отрывок из Алтайской сказки </a:t>
            </a:r>
            <a:r>
              <a:rPr lang="ru-RU" b="1" dirty="0"/>
              <a:t>“Горностай и заяц</a:t>
            </a:r>
            <a:r>
              <a:rPr lang="ru-RU" b="1" dirty="0" smtClean="0"/>
              <a:t>”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7061279" cy="3424107"/>
          </a:xfrm>
        </p:spPr>
        <p:txBody>
          <a:bodyPr/>
          <a:lstStyle/>
          <a:p>
            <a:r>
              <a:rPr lang="ru-RU" dirty="0" smtClean="0"/>
              <a:t>Молча </a:t>
            </a:r>
            <a:r>
              <a:rPr lang="ru-RU" dirty="0"/>
              <a:t>думал свою думу мудрый медведь. Перед ним жарко трещал костер, над огнём на железном треножнике стоял золотой котёл с семью бронзовыми ушками. </a:t>
            </a:r>
            <a:r>
              <a:rPr lang="ru-RU" dirty="0" smtClean="0"/>
              <a:t>Этот </a:t>
            </a:r>
            <a:r>
              <a:rPr lang="ru-RU" dirty="0"/>
              <a:t>свой любимый котел медведь никогда не чистил, боялся что вместе с грязью счастье уйдет и золотой котел всегда был покрыт ста слоями сажи, как бархатом.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06088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073649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Русская сказка “Зимовье зверей</a:t>
            </a:r>
            <a:r>
              <a:rPr lang="ru-RU" b="1" dirty="0" smtClean="0"/>
              <a:t>”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430298" y="2280745"/>
            <a:ext cx="7778281" cy="3424107"/>
          </a:xfrm>
        </p:spPr>
        <p:txBody>
          <a:bodyPr/>
          <a:lstStyle/>
          <a:p>
            <a:r>
              <a:rPr lang="ru-RU" dirty="0" smtClean="0"/>
              <a:t>Пришли </a:t>
            </a:r>
            <a:r>
              <a:rPr lang="ru-RU" dirty="0"/>
              <a:t>к быку в хлев гусь и петух хором </a:t>
            </a:r>
            <a:r>
              <a:rPr lang="ru-RU" dirty="0" smtClean="0"/>
              <a:t>говорят: </a:t>
            </a:r>
            <a:r>
              <a:rPr lang="ru-RU" dirty="0"/>
              <a:t>пусти брат к себе погреться . Бык отвечает “Нет, не пущу”. У вас по два крыла одно постелешь другим оденешься, так и позимуете.</a:t>
            </a:r>
          </a:p>
          <a:p>
            <a:r>
              <a:rPr lang="ru-RU" dirty="0"/>
              <a:t>Не пустишь – говорит гусь – так я весь мох из твоих стен </a:t>
            </a:r>
            <a:r>
              <a:rPr lang="ru-RU" dirty="0" err="1"/>
              <a:t>повыщиплю</a:t>
            </a:r>
            <a:r>
              <a:rPr lang="ru-RU" dirty="0"/>
              <a:t> тебе же холоднее будет.</a:t>
            </a:r>
          </a:p>
          <a:p>
            <a:r>
              <a:rPr lang="ru-RU" dirty="0"/>
              <a:t>Не пустишь – говорит петух – так я взлечу на чердак и всю землю с потолка сгребу тебе. Тебе же холоднее будет.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8579" y="2083035"/>
            <a:ext cx="3714750" cy="3819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05819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Рефлексия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ru-RU" dirty="0" smtClean="0"/>
              <a:t>1. Сегодня на уроке я узнал, что…</a:t>
            </a:r>
          </a:p>
          <a:p>
            <a:r>
              <a:rPr lang="ru-RU" dirty="0" smtClean="0"/>
              <a:t>2. мне было интересно…</a:t>
            </a:r>
          </a:p>
          <a:p>
            <a:r>
              <a:rPr lang="ru-RU" dirty="0" smtClean="0"/>
              <a:t>3. меня удивило…</a:t>
            </a:r>
          </a:p>
          <a:p>
            <a:r>
              <a:rPr lang="ru-RU" dirty="0" smtClean="0"/>
              <a:t>4. Мне захотелось…</a:t>
            </a:r>
          </a:p>
          <a:p>
            <a:r>
              <a:rPr lang="ru-RU" dirty="0" smtClean="0"/>
              <a:t>5. Мне было трудно…</a:t>
            </a:r>
          </a:p>
        </p:txBody>
      </p:sp>
    </p:spTree>
    <p:extLst>
      <p:ext uri="{BB962C8B-B14F-4D97-AF65-F5344CB8AC3E}">
        <p14:creationId xmlns:p14="http://schemas.microsoft.com/office/powerpoint/2010/main" val="1364275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19181" y="2310682"/>
            <a:ext cx="10364451" cy="1596177"/>
          </a:xfrm>
        </p:spPr>
        <p:txBody>
          <a:bodyPr/>
          <a:lstStyle/>
          <a:p>
            <a:r>
              <a:rPr lang="ru-RU" dirty="0"/>
              <a:t>Спасибо за </a:t>
            </a:r>
            <a:r>
              <a:rPr lang="ru-RU" dirty="0" smtClean="0"/>
              <a:t>внимание !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43506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7200" cap="none" dirty="0">
                <a:latin typeface="Monotype Corsiva" panose="03010101010201010101" pitchFamily="66" charset="0"/>
              </a:rPr>
              <a:t>Сказка ложь,  да в ней намек,    </a:t>
            </a:r>
            <a:r>
              <a:rPr lang="ru-RU" sz="7200" cap="none" dirty="0" smtClean="0">
                <a:latin typeface="Monotype Corsiva" panose="03010101010201010101" pitchFamily="66" charset="0"/>
              </a:rPr>
              <a:t/>
            </a:r>
            <a:br>
              <a:rPr lang="ru-RU" sz="7200" cap="none" dirty="0" smtClean="0">
                <a:latin typeface="Monotype Corsiva" panose="03010101010201010101" pitchFamily="66" charset="0"/>
              </a:rPr>
            </a:br>
            <a:r>
              <a:rPr lang="ru-RU" sz="7200" cap="none" dirty="0" smtClean="0">
                <a:latin typeface="Monotype Corsiva" panose="03010101010201010101" pitchFamily="66" charset="0"/>
              </a:rPr>
              <a:t>добрым </a:t>
            </a:r>
            <a:r>
              <a:rPr lang="ru-RU" sz="7200" cap="none" dirty="0">
                <a:latin typeface="Monotype Corsiva" panose="03010101010201010101" pitchFamily="66" charset="0"/>
              </a:rPr>
              <a:t>молодцам урок</a:t>
            </a:r>
          </a:p>
        </p:txBody>
      </p:sp>
    </p:spTree>
    <p:extLst>
      <p:ext uri="{BB962C8B-B14F-4D97-AF65-F5344CB8AC3E}">
        <p14:creationId xmlns:p14="http://schemas.microsoft.com/office/powerpoint/2010/main" val="2085010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5903" y="1093076"/>
            <a:ext cx="8619253" cy="4507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4147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9516" y="739313"/>
            <a:ext cx="7454439" cy="5367197"/>
          </a:xfrm>
        </p:spPr>
      </p:pic>
    </p:spTree>
    <p:extLst>
      <p:ext uri="{BB962C8B-B14F-4D97-AF65-F5344CB8AC3E}">
        <p14:creationId xmlns:p14="http://schemas.microsoft.com/office/powerpoint/2010/main" val="3215173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2579" y="794599"/>
            <a:ext cx="6760231" cy="5070174"/>
          </a:xfrm>
        </p:spPr>
      </p:pic>
    </p:spTree>
    <p:extLst>
      <p:ext uri="{BB962C8B-B14F-4D97-AF65-F5344CB8AC3E}">
        <p14:creationId xmlns:p14="http://schemas.microsoft.com/office/powerpoint/2010/main" val="3555242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2083" y="437998"/>
            <a:ext cx="5283611" cy="5563410"/>
          </a:xfrm>
        </p:spPr>
      </p:pic>
    </p:spTree>
    <p:extLst>
      <p:ext uri="{BB962C8B-B14F-4D97-AF65-F5344CB8AC3E}">
        <p14:creationId xmlns:p14="http://schemas.microsoft.com/office/powerpoint/2010/main" val="1134004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от чего зависит быстрота закипания </a:t>
            </a:r>
            <a:r>
              <a:rPr lang="ru-RU" dirty="0" smtClean="0"/>
              <a:t>чайника</a:t>
            </a:r>
            <a:r>
              <a:rPr lang="ru-RU" dirty="0"/>
              <a:t> ?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ru-RU" dirty="0" smtClean="0"/>
              <a:t>От того из чего сделаны чайники: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030013" y="3056333"/>
            <a:ext cx="60960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/>
              <a:t>Удельная теплоемкость  :меди – 390 Дж/(кг · °С), алюминия – 900 Дж/(кг · °С). Пусть массы чайников тоже одинаковые, по 2 кг, начальная температура 20 °С. Вода кипит при 100 °С. Находим требуемые количества  теплоты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82275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45306" y="2625992"/>
            <a:ext cx="10364451" cy="1596177"/>
          </a:xfrm>
        </p:spPr>
        <p:txBody>
          <a:bodyPr/>
          <a:lstStyle/>
          <a:p>
            <a:r>
              <a:rPr lang="ru-RU" dirty="0"/>
              <a:t>Ответ: : 62 400Дж, 144 000 Дж</a:t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280347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Капля">
  <a:themeElements>
    <a:clrScheme name="Droplet">
      <a:dk1>
        <a:sysClr val="windowText" lastClr="000000"/>
      </a:dk1>
      <a:lt1>
        <a:sysClr val="window" lastClr="FFFFFF"/>
      </a:lt1>
      <a:dk2>
        <a:srgbClr val="355071"/>
      </a:dk2>
      <a:lt2>
        <a:srgbClr val="AABED7"/>
      </a:lt2>
      <a:accent1>
        <a:srgbClr val="2FA3EE"/>
      </a:accent1>
      <a:accent2>
        <a:srgbClr val="4BCAAD"/>
      </a:accent2>
      <a:accent3>
        <a:srgbClr val="86C157"/>
      </a:accent3>
      <a:accent4>
        <a:srgbClr val="D99C3F"/>
      </a:accent4>
      <a:accent5>
        <a:srgbClr val="CE6633"/>
      </a:accent5>
      <a:accent6>
        <a:srgbClr val="A35DD1"/>
      </a:accent6>
      <a:hlink>
        <a:srgbClr val="56BCFE"/>
      </a:hlink>
      <a:folHlink>
        <a:srgbClr val="97C5E3"/>
      </a:folHlink>
    </a:clrScheme>
    <a:fontScheme name="Drople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roplet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130000"/>
                <a:satMod val="150000"/>
                <a:lumMod val="112000"/>
              </a:schemeClr>
            </a:gs>
            <a:gs pos="100000">
              <a:schemeClr val="phClr">
                <a:shade val="92000"/>
                <a:satMod val="140000"/>
                <a:lumMod val="11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A633B6A3-9E7F-4C10-9C98-2517A313436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TM04033925[[fn=Капля]]</Template>
  <TotalTime>143</TotalTime>
  <Words>695</Words>
  <Application>Microsoft Office PowerPoint</Application>
  <PresentationFormat>Широкоэкранный</PresentationFormat>
  <Paragraphs>63</Paragraphs>
  <Slides>24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8" baseType="lpstr">
      <vt:lpstr>Arial</vt:lpstr>
      <vt:lpstr>Monotype Corsiva</vt:lpstr>
      <vt:lpstr>Tw Cen MT</vt:lpstr>
      <vt:lpstr>Капля</vt:lpstr>
      <vt:lpstr>Презентация к уроку по учебному предмету «ФИЗИКА» в 8-ом классе на тему  «Тепловые явления»</vt:lpstr>
      <vt:lpstr>Цели и задачи</vt:lpstr>
      <vt:lpstr>Сказка ложь,  да в ней намек,     добрым молодцам урок</vt:lpstr>
      <vt:lpstr>Презентация PowerPoint</vt:lpstr>
      <vt:lpstr>Презентация PowerPoint</vt:lpstr>
      <vt:lpstr>Презентация PowerPoint</vt:lpstr>
      <vt:lpstr>Презентация PowerPoint</vt:lpstr>
      <vt:lpstr>от чего зависит быстрота закипания чайника ?</vt:lpstr>
      <vt:lpstr>Ответ: : 62 400Дж, 144 000 Дж </vt:lpstr>
      <vt:lpstr>от чего зависит быстрота закипания чайника ?</vt:lpstr>
      <vt:lpstr>…672 000 и 1 008 000 Дж.!</vt:lpstr>
      <vt:lpstr>от чего зависит быстрота закипания чайника ?</vt:lpstr>
      <vt:lpstr>….756 000 и 672 000 Дж.! </vt:lpstr>
      <vt:lpstr>от чего зависит быстрота закипания чайника ?</vt:lpstr>
      <vt:lpstr>….20 и 60 МДж !</vt:lpstr>
      <vt:lpstr>Работа в группах</vt:lpstr>
      <vt:lpstr>Задание 1 группы</vt:lpstr>
      <vt:lpstr>Задание 2 группы </vt:lpstr>
      <vt:lpstr>Задание 3 группы</vt:lpstr>
      <vt:lpstr>Русская сказка “Байка про тетерева” </vt:lpstr>
      <vt:lpstr>Отрывок из Алтайской сказки “Горностай и заяц” </vt:lpstr>
      <vt:lpstr>Русская сказка “Зимовье зверей” </vt:lpstr>
      <vt:lpstr>Рефлексия</vt:lpstr>
      <vt:lpstr>Спасибо за внимание ! </vt:lpstr>
    </vt:vector>
  </TitlesOfParts>
  <Company>diakov.net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RePack by Diakov</dc:creator>
  <cp:lastModifiedBy>RePack by Diakov</cp:lastModifiedBy>
  <cp:revision>36</cp:revision>
  <dcterms:created xsi:type="dcterms:W3CDTF">2019-11-10T04:53:14Z</dcterms:created>
  <dcterms:modified xsi:type="dcterms:W3CDTF">2020-05-11T10:54:51Z</dcterms:modified>
</cp:coreProperties>
</file>