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59" r:id="rId5"/>
    <p:sldId id="272" r:id="rId6"/>
    <p:sldId id="273" r:id="rId7"/>
    <p:sldId id="274" r:id="rId8"/>
    <p:sldId id="262" r:id="rId9"/>
    <p:sldId id="260" r:id="rId10"/>
    <p:sldId id="265" r:id="rId11"/>
    <p:sldId id="268" r:id="rId12"/>
    <p:sldId id="263" r:id="rId13"/>
    <p:sldId id="269" r:id="rId14"/>
    <p:sldId id="266" r:id="rId15"/>
    <p:sldId id="264" r:id="rId16"/>
    <p:sldId id="277" r:id="rId17"/>
    <p:sldId id="279" r:id="rId18"/>
    <p:sldId id="275" r:id="rId19"/>
    <p:sldId id="276" r:id="rId20"/>
    <p:sldId id="25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66FF66"/>
    <a:srgbClr val="FFFFCC"/>
    <a:srgbClr val="0000CC"/>
    <a:srgbClr val="66330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8780" autoAdjust="0"/>
  </p:normalViewPr>
  <p:slideViewPr>
    <p:cSldViewPr>
      <p:cViewPr varScale="1">
        <p:scale>
          <a:sx n="72" d="100"/>
          <a:sy n="72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2F630B-594E-4031-B230-8D96841D8ABD}" type="presOf" srcId="{8FDD254B-A7A3-4B97-9FBB-6289B1A1C2D8}" destId="{F714F26A-66E6-47A5-BA72-4D05BE71D5ED}" srcOrd="0" destOrd="0" presId="urn:microsoft.com/office/officeart/2005/8/layout/venn3"/>
    <dgm:cxn modelId="{68E19F69-0767-4F44-9685-7224C21C6EBE}" type="presOf" srcId="{9E53B189-0707-4064-9012-2711E3FFAF51}" destId="{5E98A81F-6172-48FF-A315-DC20E1D6D860}" srcOrd="0" destOrd="0" presId="urn:microsoft.com/office/officeart/2005/8/layout/venn3"/>
    <dgm:cxn modelId="{4B3C1747-9E24-425C-90F3-B4A33E89A4B9}" type="presOf" srcId="{66612BEF-459C-4E4F-BD0C-352D325DEF40}" destId="{446CA65D-CB69-46F3-B3D9-11BB3C3F4571}" srcOrd="0" destOrd="0" presId="urn:microsoft.com/office/officeart/2005/8/layout/venn3"/>
    <dgm:cxn modelId="{3C130EFB-8EDF-4001-8A58-6506A3F5846E}" type="presOf" srcId="{EF3DA76C-D868-4446-A08E-A80CAB3A147C}" destId="{71C6594F-E037-4259-BCD1-AAD3B842C68C}" srcOrd="0" destOrd="0" presId="urn:microsoft.com/office/officeart/2005/8/layout/venn3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42794D45-643C-4476-89FD-DFA0B0F3DEDB}" type="presOf" srcId="{D831D0E8-FC2F-417C-8A50-B7132907CF42}" destId="{7639CDC6-C8AB-48DF-84F2-A06C8023F0E7}" srcOrd="0" destOrd="0" presId="urn:microsoft.com/office/officeart/2005/8/layout/venn3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8BE83B67-71BC-4E22-9A03-48C89840D27A}" type="presParOf" srcId="{446CA65D-CB69-46F3-B3D9-11BB3C3F4571}" destId="{5E98A81F-6172-48FF-A315-DC20E1D6D860}" srcOrd="0" destOrd="0" presId="urn:microsoft.com/office/officeart/2005/8/layout/venn3"/>
    <dgm:cxn modelId="{69DB3563-E028-4CC8-B272-7638ED884A3A}" type="presParOf" srcId="{446CA65D-CB69-46F3-B3D9-11BB3C3F4571}" destId="{233A0F06-B176-4222-B794-F8A2ACEF7896}" srcOrd="1" destOrd="0" presId="urn:microsoft.com/office/officeart/2005/8/layout/venn3"/>
    <dgm:cxn modelId="{970B8C57-9728-4D3E-988A-86A7916A2FF2}" type="presParOf" srcId="{446CA65D-CB69-46F3-B3D9-11BB3C3F4571}" destId="{F714F26A-66E6-47A5-BA72-4D05BE71D5ED}" srcOrd="2" destOrd="0" presId="urn:microsoft.com/office/officeart/2005/8/layout/venn3"/>
    <dgm:cxn modelId="{AD6AF40B-BF56-4D3C-AC2B-41E2C2B85E32}" type="presParOf" srcId="{446CA65D-CB69-46F3-B3D9-11BB3C3F4571}" destId="{C1BB16E1-7DA5-48EB-B3D7-8BC424EC9F8B}" srcOrd="3" destOrd="0" presId="urn:microsoft.com/office/officeart/2005/8/layout/venn3"/>
    <dgm:cxn modelId="{64447D70-3D58-4916-A5CF-D89067470B17}" type="presParOf" srcId="{446CA65D-CB69-46F3-B3D9-11BB3C3F4571}" destId="{71C6594F-E037-4259-BCD1-AAD3B842C68C}" srcOrd="4" destOrd="0" presId="urn:microsoft.com/office/officeart/2005/8/layout/venn3"/>
    <dgm:cxn modelId="{BB6A6ADD-68FC-49AB-8B54-033A435AC646}" type="presParOf" srcId="{446CA65D-CB69-46F3-B3D9-11BB3C3F4571}" destId="{DEE0814D-27E9-4EA5-92C4-69241B91B41B}" srcOrd="5" destOrd="0" presId="urn:microsoft.com/office/officeart/2005/8/layout/venn3"/>
    <dgm:cxn modelId="{E1108B7E-1E7B-4F79-9D1D-2DF2192FF173}" type="presParOf" srcId="{446CA65D-CB69-46F3-B3D9-11BB3C3F4571}" destId="{7639CDC6-C8AB-48DF-84F2-A06C8023F0E7}" srcOrd="6" destOrd="0" presId="urn:microsoft.com/office/officeart/2005/8/layout/venn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EE03C4-407F-49DD-9DD6-3A6502AFC9C8}" type="presOf" srcId="{CD68ACB4-957B-40B2-9AB7-BA3A4F59C6F2}" destId="{6EF1AF08-9334-480F-9092-2F9E329DD69C}" srcOrd="0" destOrd="0" presId="urn:microsoft.com/office/officeart/2005/8/layout/venn3"/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0BB5287D-DF5B-4D09-97F3-4BD5D509FFDE}" type="presOf" srcId="{EAE1088C-D00C-4178-B118-09F4A6B86C1F}" destId="{F0D1C6A0-6AE3-4478-BCA0-1963AF8130D5}" srcOrd="0" destOrd="0" presId="urn:microsoft.com/office/officeart/2005/8/layout/venn3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D7C5E029-1DE2-4377-B4A5-22A86EF20D68}" type="presOf" srcId="{3C3D1718-21F3-40E3-8073-40B31DB53FAD}" destId="{F9C5F6B0-4D31-493A-9460-1EC566C3BB84}" srcOrd="0" destOrd="0" presId="urn:microsoft.com/office/officeart/2005/8/layout/venn3"/>
    <dgm:cxn modelId="{A86D07FB-4686-4BE2-8406-D5F24670559C}" type="presOf" srcId="{9B28D258-7D84-4D3E-A4D6-4DC2CAD20B9A}" destId="{218F0263-153A-4B8C-B3FB-8AB83B00CF86}" srcOrd="0" destOrd="0" presId="urn:microsoft.com/office/officeart/2005/8/layout/venn3"/>
    <dgm:cxn modelId="{A3EAD09D-CE0C-47CF-97B9-3E1D8D734C68}" type="presOf" srcId="{55503469-2CDB-46B9-B6CD-6814AE157330}" destId="{6FC185DC-2AFF-4C48-ABA6-A267AA6D91B6}" srcOrd="0" destOrd="0" presId="urn:microsoft.com/office/officeart/2005/8/layout/venn3"/>
    <dgm:cxn modelId="{EFA304F4-D2B2-4119-BE35-5DB00E078961}" type="presParOf" srcId="{F0D1C6A0-6AE3-4478-BCA0-1963AF8130D5}" destId="{F9C5F6B0-4D31-493A-9460-1EC566C3BB84}" srcOrd="0" destOrd="0" presId="urn:microsoft.com/office/officeart/2005/8/layout/venn3"/>
    <dgm:cxn modelId="{4DE58469-B2BF-4098-8590-D1B9B0EA4BF9}" type="presParOf" srcId="{F0D1C6A0-6AE3-4478-BCA0-1963AF8130D5}" destId="{B842DF3E-E78D-462F-A5CC-E16C67B01821}" srcOrd="1" destOrd="0" presId="urn:microsoft.com/office/officeart/2005/8/layout/venn3"/>
    <dgm:cxn modelId="{8E1AE81A-D653-40AA-BDDC-24A927487D5D}" type="presParOf" srcId="{F0D1C6A0-6AE3-4478-BCA0-1963AF8130D5}" destId="{6EF1AF08-9334-480F-9092-2F9E329DD69C}" srcOrd="2" destOrd="0" presId="urn:microsoft.com/office/officeart/2005/8/layout/venn3"/>
    <dgm:cxn modelId="{2B4AA82A-D55B-4D6B-94DE-FE103F214AFC}" type="presParOf" srcId="{F0D1C6A0-6AE3-4478-BCA0-1963AF8130D5}" destId="{B4C4B1EE-0694-4A8B-ADE2-6079FF95B405}" srcOrd="3" destOrd="0" presId="urn:microsoft.com/office/officeart/2005/8/layout/venn3"/>
    <dgm:cxn modelId="{6EDA01C2-C1FE-484F-88A2-DED5C7E3722E}" type="presParOf" srcId="{F0D1C6A0-6AE3-4478-BCA0-1963AF8130D5}" destId="{6FC185DC-2AFF-4C48-ABA6-A267AA6D91B6}" srcOrd="4" destOrd="0" presId="urn:microsoft.com/office/officeart/2005/8/layout/venn3"/>
    <dgm:cxn modelId="{C5FD2DD5-8796-45EC-BA7A-FCF06181A44F}" type="presParOf" srcId="{F0D1C6A0-6AE3-4478-BCA0-1963AF8130D5}" destId="{8F737D8B-7FC9-4805-BF3E-0815E46E311C}" srcOrd="5" destOrd="0" presId="urn:microsoft.com/office/officeart/2005/8/layout/venn3"/>
    <dgm:cxn modelId="{5CB69319-EC83-4710-96B6-5B1C9B083745}" type="presParOf" srcId="{F0D1C6A0-6AE3-4478-BCA0-1963AF8130D5}" destId="{218F0263-153A-4B8C-B3FB-8AB83B00CF86}" srcOrd="6" destOrd="0" presId="urn:microsoft.com/office/officeart/2005/8/layout/venn3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014.radikal.ru/0712/30/d8b1320621cf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dizigner.com/wp-content/uploads/2006/12/tutorial-adobeillustrator-snowflake.gif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4.gif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014.radikal.ru/0712/30/d8b1320621cf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014.radikal.ru/0712/30/d8b1320621cf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5.jpeg"/><Relationship Id="rId2" Type="http://schemas.openxmlformats.org/officeDocument/2006/relationships/hyperlink" Target="http://www.kreptehno.ru/catalogue/iimages/l_2665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6.jpeg"/><Relationship Id="rId4" Type="http://schemas.openxmlformats.org/officeDocument/2006/relationships/hyperlink" Target="http://i014.radikal.ru/0712/30/d8b1320621cf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5214942" cy="1828800"/>
          </a:xfrm>
          <a:noFill/>
        </p:spPr>
        <p:txBody>
          <a:bodyPr>
            <a:scene3d>
              <a:camera prst="isometricOffAxis1Right"/>
              <a:lightRig rig="freezing" dir="t">
                <a:rot lat="0" lon="0" rev="5640000"/>
              </a:lightRig>
            </a:scene3d>
            <a:sp3d extrusionH="57150" prstMaterial="flat">
              <a:bevelT w="38100" h="38100" prst="angle"/>
              <a:contourClr>
                <a:schemeClr val="tx2"/>
              </a:contourClr>
            </a:sp3d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Мир вокруг нас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71876"/>
            <a:ext cx="9144000" cy="20578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8500" b="1" spc="600" dirty="0" smtClean="0">
                <a:ln w="3810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Откуда берутся снег и лёд</a:t>
            </a:r>
            <a:endParaRPr lang="ru-RU" sz="8500" b="1" spc="600" dirty="0">
              <a:ln w="38100"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  <p:pic>
        <p:nvPicPr>
          <p:cNvPr id="20482" name="Picture 2" descr="Картинка 139 из 165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071546"/>
            <a:ext cx="2396215" cy="250693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3786182" y="857232"/>
            <a:ext cx="5143536" cy="5715040"/>
          </a:xfrm>
          <a:prstGeom prst="cloudCallout">
            <a:avLst>
              <a:gd name="adj1" fmla="val -69407"/>
              <a:gd name="adj2" fmla="val 2233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Туча по небу гуляла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 случайно задремала.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Ветры буйные на воле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Увидали: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     туча спит,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 перину,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Распороли —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 оттуда пух летит…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Пух летит —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 глазах рябит,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 поймаешь —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Холодит.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9458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572008"/>
            <a:ext cx="2286000" cy="2047875"/>
          </a:xfrm>
          <a:prstGeom prst="rect">
            <a:avLst/>
          </a:prstGeom>
          <a:noFill/>
        </p:spPr>
      </p:pic>
      <p:pic>
        <p:nvPicPr>
          <p:cNvPr id="9218" name="Picture 2" descr="Картинка 14 из 1694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1428736"/>
            <a:ext cx="1588899" cy="1454310"/>
          </a:xfrm>
          <a:prstGeom prst="rect">
            <a:avLst/>
          </a:prstGeom>
          <a:noFill/>
        </p:spPr>
      </p:pic>
      <p:pic>
        <p:nvPicPr>
          <p:cNvPr id="5" name="Picture 2" descr="Картинка 14 из 1694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714356"/>
            <a:ext cx="1600494" cy="1464923"/>
          </a:xfrm>
          <a:prstGeom prst="rect">
            <a:avLst/>
          </a:prstGeom>
          <a:noFill/>
        </p:spPr>
      </p:pic>
      <p:pic>
        <p:nvPicPr>
          <p:cNvPr id="6" name="Picture 2" descr="Картинка 14 из 1694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2571744"/>
            <a:ext cx="1643074" cy="150389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214282" y="857232"/>
            <a:ext cx="5500726" cy="1285884"/>
          </a:xfrm>
          <a:prstGeom prst="cloudCallout">
            <a:avLst>
              <a:gd name="adj1" fmla="val -5479"/>
              <a:gd name="adj2" fmla="val 25715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Снежинки образуются высоко в небе, в облаках.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9458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572008"/>
            <a:ext cx="2286000" cy="2047875"/>
          </a:xfrm>
          <a:prstGeom prst="rect">
            <a:avLst/>
          </a:prstGeom>
          <a:noFill/>
        </p:spPr>
      </p:pic>
      <p:pic>
        <p:nvPicPr>
          <p:cNvPr id="9" name="Picture 12" descr="Картинка 80 из 1655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2071678"/>
            <a:ext cx="4786346" cy="449422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а 64 из 104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214282" y="857232"/>
            <a:ext cx="7715304" cy="1285884"/>
          </a:xfrm>
          <a:prstGeom prst="cloudCallout">
            <a:avLst>
              <a:gd name="adj1" fmla="val -18733"/>
              <a:gd name="adj2" fmla="val 26939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 где образуется лед? Можем ли мы сами сделать лед? Как? Делаете ли вы лед дома? Для чего?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9458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572008"/>
            <a:ext cx="2286000" cy="2047875"/>
          </a:xfrm>
          <a:prstGeom prst="rect">
            <a:avLst/>
          </a:prstGeom>
          <a:noFill/>
        </p:spPr>
      </p:pic>
      <p:pic>
        <p:nvPicPr>
          <p:cNvPr id="9" name="Picture 2" descr="Картинка 309 из 290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2643182"/>
            <a:ext cx="331470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а 2 из 5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Картинка 34 из 290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143504" y="1857364"/>
            <a:ext cx="4000496" cy="4000496"/>
          </a:xfrm>
          <a:prstGeom prst="rect">
            <a:avLst/>
          </a:prstGeom>
          <a:noFill/>
        </p:spPr>
      </p:pic>
      <p:pic>
        <p:nvPicPr>
          <p:cNvPr id="7178" name="Picture 10" descr="Картинка 20 из 14812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00041"/>
            <a:ext cx="5214942" cy="6357959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 descr="Картинка 133 из 1207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57158" y="3857628"/>
            <a:ext cx="2714644" cy="2813103"/>
          </a:xfrm>
          <a:prstGeom prst="rect">
            <a:avLst/>
          </a:prstGeom>
          <a:noFill/>
        </p:spPr>
      </p:pic>
      <p:sp>
        <p:nvSpPr>
          <p:cNvPr id="16" name="Выноска-облако 15"/>
          <p:cNvSpPr/>
          <p:nvPr/>
        </p:nvSpPr>
        <p:spPr>
          <a:xfrm>
            <a:off x="357158" y="785794"/>
            <a:ext cx="4357718" cy="1285884"/>
          </a:xfrm>
          <a:prstGeom prst="cloudCallout">
            <a:avLst>
              <a:gd name="adj1" fmla="val 44029"/>
              <a:gd name="adj2" fmla="val -426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857224" y="1071546"/>
            <a:ext cx="321471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Летели серые гуси, Нароняли белого пуха.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9698" name="Picture 2" descr="Картинка 280 из 1381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0"/>
            <a:ext cx="2928958" cy="2928958"/>
          </a:xfrm>
          <a:prstGeom prst="rect">
            <a:avLst/>
          </a:prstGeom>
          <a:noFill/>
        </p:spPr>
      </p:pic>
      <p:pic>
        <p:nvPicPr>
          <p:cNvPr id="27" name="Picture 2" descr="Картинка 309 из 290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643306" y="3214686"/>
            <a:ext cx="2727633" cy="2000264"/>
          </a:xfrm>
          <a:prstGeom prst="rect">
            <a:avLst/>
          </a:prstGeom>
          <a:noFill/>
        </p:spPr>
      </p:pic>
      <p:sp>
        <p:nvSpPr>
          <p:cNvPr id="12" name="Выноска-облако 11"/>
          <p:cNvSpPr/>
          <p:nvPr/>
        </p:nvSpPr>
        <p:spPr>
          <a:xfrm>
            <a:off x="4357686" y="5214950"/>
            <a:ext cx="4357718" cy="1285884"/>
          </a:xfrm>
          <a:prstGeom prst="cloudCallout">
            <a:avLst>
              <a:gd name="adj1" fmla="val 44029"/>
              <a:gd name="adj2" fmla="val -426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Заголовок 6"/>
          <p:cNvSpPr txBox="1">
            <a:spLocks/>
          </p:cNvSpPr>
          <p:nvPr/>
        </p:nvSpPr>
        <p:spPr>
          <a:xfrm>
            <a:off x="5000628" y="5500702"/>
            <a:ext cx="3214710" cy="71438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Дедушка без топора мост мостит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96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142844" y="785794"/>
            <a:ext cx="6929486" cy="2928958"/>
          </a:xfrm>
          <a:prstGeom prst="cloudCallout">
            <a:avLst>
              <a:gd name="adj1" fmla="val -14350"/>
              <a:gd name="adj2" fmla="val 9771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Вспомните, какой формы снежинки падали вам на варежки во время прогулки?           Все они были разные и очень красивые, но у них обязательно шесть лучиков, шесть иголочек.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9458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572008"/>
            <a:ext cx="2286000" cy="2047875"/>
          </a:xfrm>
          <a:prstGeom prst="rect">
            <a:avLst/>
          </a:prstGeom>
          <a:noFill/>
        </p:spPr>
      </p:pic>
      <p:pic>
        <p:nvPicPr>
          <p:cNvPr id="9218" name="Picture 2" descr="Картинка 14 из 1694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428992" y="4572008"/>
            <a:ext cx="2214578" cy="2026990"/>
          </a:xfrm>
          <a:prstGeom prst="rect">
            <a:avLst/>
          </a:prstGeom>
          <a:noFill/>
        </p:spPr>
      </p:pic>
      <p:pic>
        <p:nvPicPr>
          <p:cNvPr id="7" name="Picture 2" descr="Картинка 14 из 1694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57950" y="3714752"/>
            <a:ext cx="2214578" cy="2026990"/>
          </a:xfrm>
          <a:prstGeom prst="rect">
            <a:avLst/>
          </a:prstGeom>
          <a:noFill/>
        </p:spPr>
      </p:pic>
      <p:pic>
        <p:nvPicPr>
          <p:cNvPr id="8" name="Picture 2" descr="Картинка 14 из 1694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929422" y="642918"/>
            <a:ext cx="2214578" cy="202699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785794"/>
            <a:ext cx="5929354" cy="4000528"/>
          </a:xfrm>
          <a:prstGeom prst="cloudCallout">
            <a:avLst>
              <a:gd name="adj1" fmla="val 72276"/>
              <a:gd name="adj2" fmla="val 5392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1285860"/>
            <a:ext cx="45720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Первые снежинки в воздухе кружатся,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Упадут на землю, но не залежатся.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Первые снежинки на руке растают…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Холодят, волнуют и напоминают,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 вот-вот настанут зимние деньки,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 пора готовить  лыжи и коньки,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 пора готовить  санки детворе.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 каток, и горку  делать во дворе…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Первые снежинки — от зимы привет,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Словно проверяет: ждете или нет.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2" descr="Картинка 139 из 165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928670"/>
            <a:ext cx="1143007" cy="1195820"/>
          </a:xfrm>
          <a:prstGeom prst="rect">
            <a:avLst/>
          </a:prstGeom>
          <a:noFill/>
        </p:spPr>
      </p:pic>
      <p:pic>
        <p:nvPicPr>
          <p:cNvPr id="7" name="Picture 2" descr="Картинка 139 из 165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2643182"/>
            <a:ext cx="1143007" cy="1195820"/>
          </a:xfrm>
          <a:prstGeom prst="rect">
            <a:avLst/>
          </a:prstGeom>
          <a:noFill/>
        </p:spPr>
      </p:pic>
      <p:pic>
        <p:nvPicPr>
          <p:cNvPr id="8" name="Picture 2" descr="Картинка 139 из 165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5429264"/>
            <a:ext cx="1143007" cy="1195820"/>
          </a:xfrm>
          <a:prstGeom prst="rect">
            <a:avLst/>
          </a:prstGeom>
          <a:noFill/>
        </p:spPr>
      </p:pic>
      <p:pic>
        <p:nvPicPr>
          <p:cNvPr id="9" name="Picture 2" descr="Картинка 139 из 165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857760"/>
            <a:ext cx="1143007" cy="1195820"/>
          </a:xfrm>
          <a:prstGeom prst="rect">
            <a:avLst/>
          </a:prstGeom>
          <a:noFill/>
        </p:spPr>
      </p:pic>
      <p:pic>
        <p:nvPicPr>
          <p:cNvPr id="10" name="Picture 2" descr="Картинка 139 из 165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5286388"/>
            <a:ext cx="1143007" cy="119582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14282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4286248" y="785794"/>
            <a:ext cx="4714908" cy="4000528"/>
          </a:xfrm>
          <a:prstGeom prst="cloudCallout">
            <a:avLst>
              <a:gd name="adj1" fmla="val -98085"/>
              <a:gd name="adj2" fmla="val 803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2066" y="928670"/>
            <a:ext cx="335758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Мы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слепили снежный ком.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Ушки сделали потом.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 как раз вместо глаз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Угольки нашлись у нас.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Кролик вышел как живой!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Он с хвостом и с головой!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 усы не тяни —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Из соломинок они!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Длинные, блестящие,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Точно настоящие!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" name="Picture 2" descr="Картинка 139 из 1655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4500570"/>
            <a:ext cx="928694" cy="971605"/>
          </a:xfrm>
          <a:prstGeom prst="rect">
            <a:avLst/>
          </a:prstGeom>
          <a:noFill/>
        </p:spPr>
      </p:pic>
      <p:pic>
        <p:nvPicPr>
          <p:cNvPr id="9" name="Picture 2" descr="Картинка 139 из 1655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5715016"/>
            <a:ext cx="869875" cy="910068"/>
          </a:xfrm>
          <a:prstGeom prst="rect">
            <a:avLst/>
          </a:prstGeom>
          <a:noFill/>
        </p:spPr>
      </p:pic>
      <p:pic>
        <p:nvPicPr>
          <p:cNvPr id="10" name="Picture 2" descr="Картинка 139 из 1655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5072074"/>
            <a:ext cx="857256" cy="896866"/>
          </a:xfrm>
          <a:prstGeom prst="rect">
            <a:avLst/>
          </a:prstGeom>
          <a:noFill/>
        </p:spPr>
      </p:pic>
      <p:pic>
        <p:nvPicPr>
          <p:cNvPr id="32772" name="Picture 4" descr="Картинка 43 из 20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928670"/>
            <a:ext cx="3048014" cy="302030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14282" y="4572008"/>
            <a:ext cx="1408113" cy="2139950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214282" y="857232"/>
            <a:ext cx="5429288" cy="1285884"/>
          </a:xfrm>
          <a:prstGeom prst="cloudCallout">
            <a:avLst>
              <a:gd name="adj1" fmla="val -21599"/>
              <a:gd name="adj2" fmla="val 234172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Всё зиму смирно лежит, а весной убежит.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3571868" y="5286388"/>
            <a:ext cx="5429288" cy="1285884"/>
          </a:xfrm>
          <a:prstGeom prst="cloudCallout">
            <a:avLst>
              <a:gd name="adj1" fmla="val -79781"/>
              <a:gd name="adj2" fmla="val -7972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 драгоценный камень, а блестит.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72462" y="4143380"/>
            <a:ext cx="642942" cy="42862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Картинка 280 из 138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0"/>
            <a:ext cx="2928958" cy="2928958"/>
          </a:xfrm>
          <a:prstGeom prst="rect">
            <a:avLst/>
          </a:prstGeom>
          <a:noFill/>
        </p:spPr>
      </p:pic>
      <p:pic>
        <p:nvPicPr>
          <p:cNvPr id="10" name="Picture 2" descr="Картинка 309 из 290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143372" y="3071810"/>
            <a:ext cx="2727633" cy="200026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4429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29256" y="5225666"/>
            <a:ext cx="3167078" cy="110847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Картинка 133 из 1207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67350" y="3048000"/>
            <a:ext cx="3676650" cy="3810000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3857620" y="928670"/>
            <a:ext cx="5143536" cy="1285884"/>
          </a:xfrm>
          <a:prstGeom prst="cloudCallout">
            <a:avLst>
              <a:gd name="adj1" fmla="val 13106"/>
              <a:gd name="adj2" fmla="val 16593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Ребята! Давайте изучим свойства снега и льда.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108" name="Picture 12" descr="Картинка 80 из 1655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00034" y="2285992"/>
            <a:ext cx="4361976" cy="409575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43174" y="1500174"/>
            <a:ext cx="928694" cy="2286016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Картинка 5 из 130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071670" y="500042"/>
            <a:ext cx="2028825" cy="3810000"/>
          </a:xfrm>
          <a:prstGeom prst="rect">
            <a:avLst/>
          </a:prstGeom>
          <a:noFill/>
        </p:spPr>
      </p:pic>
      <p:sp>
        <p:nvSpPr>
          <p:cNvPr id="19" name="Выноска-облако 18"/>
          <p:cNvSpPr/>
          <p:nvPr/>
        </p:nvSpPr>
        <p:spPr>
          <a:xfrm>
            <a:off x="4643438" y="1071546"/>
            <a:ext cx="4357718" cy="1285884"/>
          </a:xfrm>
          <a:prstGeom prst="cloudCallout">
            <a:avLst>
              <a:gd name="adj1" fmla="val 44029"/>
              <a:gd name="adj2" fmla="val -426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285992"/>
            <a:ext cx="928694" cy="207170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Картинка 5 из 130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142984"/>
            <a:ext cx="2028825" cy="3810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5214942" y="1357298"/>
            <a:ext cx="3286116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В тепле снег и лёд тают. Образуется вода.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064" name="Picture 16" descr="Картинка 654 из 97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681407"/>
            <a:ext cx="2643206" cy="3176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6" descr="Картинка 654 из 97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794" y="2857496"/>
            <a:ext cx="2643206" cy="3176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6" descr="Картинка 133 из 1207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142976" y="4044897"/>
            <a:ext cx="2714644" cy="2813103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 descr="Картинка 133 из 1207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14348" y="3857628"/>
            <a:ext cx="2714644" cy="281310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714348" y="1214422"/>
            <a:ext cx="3000396" cy="235745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perspectiveRelaxed"/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43438" y="3786190"/>
            <a:ext cx="3000396" cy="235745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perspectiveRelaxed"/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00628" y="3500438"/>
            <a:ext cx="3000396" cy="235745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perspectiveRelaxed"/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357818" y="3143248"/>
            <a:ext cx="3000396" cy="235745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perspectiveRelaxed"/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sp>
        <p:nvSpPr>
          <p:cNvPr id="16" name="Выноска-облако 15"/>
          <p:cNvSpPr/>
          <p:nvPr/>
        </p:nvSpPr>
        <p:spPr>
          <a:xfrm>
            <a:off x="4643438" y="1071546"/>
            <a:ext cx="4357718" cy="1285884"/>
          </a:xfrm>
          <a:prstGeom prst="cloudCallout">
            <a:avLst>
              <a:gd name="adj1" fmla="val 44029"/>
              <a:gd name="adj2" fmla="val -426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5214942" y="1357298"/>
            <a:ext cx="321471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Снег белый.                                  Лёд бесцветный.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500958" y="6000768"/>
            <a:ext cx="500066" cy="3571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698" name="Picture 2" descr="Картинка 280 из 1381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214290"/>
            <a:ext cx="2928958" cy="2928958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1214414" y="1285860"/>
            <a:ext cx="500066" cy="3571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2" descr="Картинка 309 из 290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214942" y="3786190"/>
            <a:ext cx="2727633" cy="200026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 descr="Картинка 133 из 1207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14348" y="3857628"/>
            <a:ext cx="2714644" cy="281310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714348" y="1214422"/>
            <a:ext cx="3000396" cy="235745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perspectiveRelaxed"/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sp>
        <p:nvSpPr>
          <p:cNvPr id="16" name="Выноска-облако 15"/>
          <p:cNvSpPr/>
          <p:nvPr/>
        </p:nvSpPr>
        <p:spPr>
          <a:xfrm>
            <a:off x="4643438" y="1071546"/>
            <a:ext cx="4357718" cy="1285884"/>
          </a:xfrm>
          <a:prstGeom prst="cloudCallout">
            <a:avLst>
              <a:gd name="adj1" fmla="val 44029"/>
              <a:gd name="adj2" fmla="val -426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5214942" y="1357298"/>
            <a:ext cx="321471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Снег непрозрачный.                                  Лёд прозрачный.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9698" name="Picture 2" descr="Картинка 280 из 1381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214290"/>
            <a:ext cx="2928958" cy="2928958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1214414" y="1285860"/>
            <a:ext cx="500066" cy="3571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flipH="1">
            <a:off x="5000628" y="3786190"/>
            <a:ext cx="3000396" cy="235745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perspectiveRelaxed"/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pic>
        <p:nvPicPr>
          <p:cNvPr id="21" name="Picture 2" descr="Картинка 150 из 9875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 flipH="1" flipV="1">
            <a:off x="5572132" y="3571876"/>
            <a:ext cx="3071834" cy="2071702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8215338" y="5357826"/>
            <a:ext cx="500066" cy="3571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Картинка 4 из 3241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928934"/>
            <a:ext cx="2571768" cy="2270573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4857752" y="4143380"/>
            <a:ext cx="3000396" cy="2357454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  <a:scene3d>
            <a:camera prst="perspectiveRelaxed"/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pic>
        <p:nvPicPr>
          <p:cNvPr id="20" name="Picture 6" descr="Картинка 133 из 12075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14348" y="3857628"/>
            <a:ext cx="2714644" cy="281310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714348" y="1214422"/>
            <a:ext cx="3000396" cy="2357454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  <a:scene3d>
            <a:camera prst="perspectiveRelaxed"/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sp>
        <p:nvSpPr>
          <p:cNvPr id="16" name="Выноска-облако 15"/>
          <p:cNvSpPr/>
          <p:nvPr/>
        </p:nvSpPr>
        <p:spPr>
          <a:xfrm>
            <a:off x="4643438" y="1071546"/>
            <a:ext cx="4357718" cy="1285884"/>
          </a:xfrm>
          <a:prstGeom prst="cloudCallout">
            <a:avLst>
              <a:gd name="adj1" fmla="val 44029"/>
              <a:gd name="adj2" fmla="val -426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5214942" y="1357298"/>
            <a:ext cx="321471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Снег рыхлый.                                  Лёд хрупкий.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9698" name="Picture 2" descr="Картинка 280 из 1381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214290"/>
            <a:ext cx="2928958" cy="2928958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1214414" y="1285860"/>
            <a:ext cx="500066" cy="3571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2" descr="Картинка 309 из 290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000628" y="4214818"/>
            <a:ext cx="2727633" cy="200026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214282" y="857232"/>
            <a:ext cx="5500726" cy="1285884"/>
          </a:xfrm>
          <a:prstGeom prst="cloudCallout">
            <a:avLst>
              <a:gd name="adj1" fmla="val -5479"/>
              <a:gd name="adj2" fmla="val 25715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Снег и лед образуются из воды, снег и лед — это замерзшая вода.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2" descr="Картинка 150 из 9875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3214686"/>
            <a:ext cx="2309697" cy="156868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143504" y="4572008"/>
            <a:ext cx="500066" cy="28575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58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572008"/>
            <a:ext cx="2286000" cy="2047875"/>
          </a:xfrm>
          <a:prstGeom prst="rect">
            <a:avLst/>
          </a:prstGeom>
          <a:noFill/>
        </p:spPr>
      </p:pic>
      <p:pic>
        <p:nvPicPr>
          <p:cNvPr id="19464" name="Picture 8" descr="Картинка 204 из 4923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3643314"/>
            <a:ext cx="3076561" cy="30241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466" name="Picture 10" descr="Картинка 261 из 1655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1357298"/>
            <a:ext cx="2357454" cy="176919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286116" y="928670"/>
            <a:ext cx="5500726" cy="1285884"/>
          </a:xfrm>
          <a:prstGeom prst="cloudCallout">
            <a:avLst>
              <a:gd name="adj1" fmla="val 23743"/>
              <a:gd name="adj2" fmla="val 257172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Где же образуется снег?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074" name="Picture 2" descr="Картинка 13 из 12656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714620"/>
            <a:ext cx="5286412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333</TotalTime>
  <Words>136</Words>
  <Application>Microsoft Office PowerPoint</Application>
  <PresentationFormat>Экран (4:3)</PresentationFormat>
  <Paragraphs>30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Мир вокруг нас</vt:lpstr>
      <vt:lpstr>Слайд 2</vt:lpstr>
      <vt:lpstr>Слайд 3</vt:lpstr>
      <vt:lpstr>В тепле снег и лёд тают. Образуется вода.</vt:lpstr>
      <vt:lpstr>Снег белый.                                  Лёд бесцветный.</vt:lpstr>
      <vt:lpstr>Снег непрозрачный.                                  Лёд прозрачный.</vt:lpstr>
      <vt:lpstr>Снег рыхлый.                                  Лёд хрупкий.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Летели серые гуси, Нароняли белого пуха.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cp:lastModifiedBy>user</cp:lastModifiedBy>
  <cp:revision>41</cp:revision>
  <dcterms:modified xsi:type="dcterms:W3CDTF">2017-11-15T16:19:23Z</dcterms:modified>
</cp:coreProperties>
</file>